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fntdata" ContentType="application/x-fontdata"/>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22.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39"/>
  </p:notesMasterIdLst>
  <p:sldIdLst>
    <p:sldId id="256" r:id="rId2"/>
    <p:sldId id="284" r:id="rId3"/>
    <p:sldId id="338" r:id="rId4"/>
    <p:sldId id="285" r:id="rId5"/>
    <p:sldId id="288" r:id="rId6"/>
    <p:sldId id="341" r:id="rId7"/>
    <p:sldId id="348" r:id="rId8"/>
    <p:sldId id="342" r:id="rId9"/>
    <p:sldId id="350" r:id="rId10"/>
    <p:sldId id="352" r:id="rId11"/>
    <p:sldId id="351" r:id="rId12"/>
    <p:sldId id="292" r:id="rId13"/>
    <p:sldId id="339" r:id="rId14"/>
    <p:sldId id="353" r:id="rId15"/>
    <p:sldId id="343" r:id="rId16"/>
    <p:sldId id="372" r:id="rId17"/>
    <p:sldId id="346" r:id="rId18"/>
    <p:sldId id="356" r:id="rId19"/>
    <p:sldId id="345" r:id="rId20"/>
    <p:sldId id="358" r:id="rId21"/>
    <p:sldId id="359" r:id="rId22"/>
    <p:sldId id="373" r:id="rId23"/>
    <p:sldId id="347" r:id="rId24"/>
    <p:sldId id="354" r:id="rId25"/>
    <p:sldId id="360" r:id="rId26"/>
    <p:sldId id="361" r:id="rId27"/>
    <p:sldId id="376" r:id="rId28"/>
    <p:sldId id="296" r:id="rId29"/>
    <p:sldId id="363" r:id="rId30"/>
    <p:sldId id="362" r:id="rId31"/>
    <p:sldId id="365" r:id="rId32"/>
    <p:sldId id="366" r:id="rId33"/>
    <p:sldId id="367" r:id="rId34"/>
    <p:sldId id="369" r:id="rId35"/>
    <p:sldId id="340" r:id="rId36"/>
    <p:sldId id="368" r:id="rId37"/>
    <p:sldId id="374" r:id="rId38"/>
  </p:sldIdLst>
  <p:sldSz cx="9144000" cy="5143500" type="screen16x9"/>
  <p:notesSz cx="6858000" cy="9144000"/>
  <p:embeddedFontLst>
    <p:embeddedFont>
      <p:font typeface="Montserrat" panose="020B0604020202020204" charset="0"/>
      <p:regular r:id="rId40"/>
      <p:bold r:id="rId41"/>
    </p:embeddedFont>
    <p:embeddedFont>
      <p:font typeface="Karla" panose="020B0604020202020204" charset="0"/>
      <p:regular r:id="rId42"/>
      <p:bold r:id="rId43"/>
      <p:italic r:id="rId44"/>
      <p:boldItalic r:id="rId4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2880" userDrawn="1">
          <p15:clr>
            <a:srgbClr val="A4A3A4"/>
          </p15:clr>
        </p15:guide>
        <p15:guide id="2" orient="horz" pos="162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0000"/>
    <a:srgbClr val="DF15C2"/>
    <a:srgbClr val="F8F8F8"/>
    <a:srgbClr val="F4CCF1"/>
    <a:srgbClr val="00BCD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7583789C-AD2C-4DF0-98A9-C4A83DC329A9}">
  <a:tblStyle styleId="{7583789C-AD2C-4DF0-98A9-C4A83DC329A9}" styleName="Table_0">
    <a:wholeTbl>
      <a:tcStyle>
        <a:tcBdr>
          <a:left>
            <a:ln w="9525" cap="flat" cmpd="sng">
              <a:solidFill>
                <a:srgbClr val="000000"/>
              </a:solidFill>
              <a:prstDash val="solid"/>
              <a:round/>
              <a:headEnd type="none" w="med" len="med"/>
              <a:tailEnd type="none" w="med" len="med"/>
            </a:ln>
          </a:left>
          <a:right>
            <a:ln w="9525" cap="flat" cmpd="sng">
              <a:solidFill>
                <a:srgbClr val="000000"/>
              </a:solidFill>
              <a:prstDash val="solid"/>
              <a:round/>
              <a:headEnd type="none" w="med" len="med"/>
              <a:tailEnd type="none" w="med" len="med"/>
            </a:ln>
          </a:right>
          <a:top>
            <a:ln w="9525" cap="flat" cmpd="sng">
              <a:solidFill>
                <a:srgbClr val="000000"/>
              </a:solidFill>
              <a:prstDash val="solid"/>
              <a:round/>
              <a:headEnd type="none" w="med" len="med"/>
              <a:tailEnd type="none" w="med" len="med"/>
            </a:ln>
          </a:top>
          <a:bottom>
            <a:ln w="9525" cap="flat" cmpd="sng">
              <a:solidFill>
                <a:srgbClr val="000000"/>
              </a:solidFill>
              <a:prstDash val="solid"/>
              <a:round/>
              <a:headEnd type="none" w="med" len="med"/>
              <a:tailEnd type="none" w="med" len="med"/>
            </a:ln>
          </a:bottom>
          <a:insideH>
            <a:ln w="9525" cap="flat" cmpd="sng">
              <a:solidFill>
                <a:srgbClr val="000000"/>
              </a:solidFill>
              <a:prstDash val="solid"/>
              <a:round/>
              <a:headEnd type="none" w="med" len="med"/>
              <a:tailEnd type="none" w="med" len="med"/>
            </a:ln>
          </a:insideH>
          <a:insideV>
            <a:ln w="9525" cap="flat" cmpd="sng">
              <a:solidFill>
                <a:srgbClr val="000000"/>
              </a:solidFill>
              <a:prstDash val="solid"/>
              <a:round/>
              <a:headEnd type="none" w="med" len="med"/>
              <a:tailEnd type="none" w="med" len="med"/>
            </a:ln>
          </a:insideV>
        </a:tcBdr>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488" autoAdjust="0"/>
    <p:restoredTop sz="77491" autoAdjust="0"/>
  </p:normalViewPr>
  <p:slideViewPr>
    <p:cSldViewPr snapToGrid="0">
      <p:cViewPr varScale="1">
        <p:scale>
          <a:sx n="74" d="100"/>
          <a:sy n="74" d="100"/>
        </p:scale>
        <p:origin x="1026" y="66"/>
      </p:cViewPr>
      <p:guideLst>
        <p:guide pos="2880"/>
        <p:guide orient="horz" pos="162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3.fntdata"/><Relationship Id="rId47" Type="http://schemas.openxmlformats.org/officeDocument/2006/relationships/viewProps" Target="viewProps.xml"/><Relationship Id="rId50"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1.fntdata"/><Relationship Id="rId45" Type="http://schemas.openxmlformats.org/officeDocument/2006/relationships/font" Target="fonts/font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4.fntdata"/><Relationship Id="rId48" Type="http://schemas.openxmlformats.org/officeDocument/2006/relationships/theme" Target="theme/theme1.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Jovin_yky\Downloads\FYP%20graph.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Users\Jovin_yky\Downloads\FYP%20graph.xlsx" TargetMode="External"/><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Sheet1!$B$3</c:f>
              <c:strCache>
                <c:ptCount val="1"/>
                <c:pt idx="0">
                  <c:v>Trained Caregiver</c:v>
                </c:pt>
              </c:strCache>
            </c:strRef>
          </c:tx>
          <c:spPr>
            <a:solidFill>
              <a:schemeClr val="accent1">
                <a:lumMod val="75000"/>
              </a:schemeClr>
            </a:solidFill>
            <a:ln>
              <a:noFill/>
            </a:ln>
            <a:effectLst/>
          </c:spPr>
          <c:invertIfNegative val="0"/>
          <c:dLbls>
            <c:dLbl>
              <c:idx val="0"/>
              <c:tx>
                <c:rich>
                  <a:bodyPr/>
                  <a:lstStyle/>
                  <a:p>
                    <a:fld id="{FA812EFF-D992-49EF-A3AD-EF05AA5FBB66}" type="VALUE">
                      <a:rPr lang="en-US">
                        <a:solidFill>
                          <a:schemeClr val="tx1"/>
                        </a:solidFill>
                      </a:rPr>
                      <a:pPr/>
                      <a:t>[VALUE]</a:t>
                    </a:fld>
                    <a:endParaRPr lang="en-SG"/>
                  </a:p>
                </c:rich>
              </c:tx>
              <c:dLblPos val="ctr"/>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1A0B-4F42-8F3B-2E82E8198A62}"/>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Sheet1!$B$4:$B$9</c:f>
              <c:numCache>
                <c:formatCode>General</c:formatCode>
                <c:ptCount val="6"/>
                <c:pt idx="0">
                  <c:v>157</c:v>
                </c:pt>
                <c:pt idx="1">
                  <c:v>104</c:v>
                </c:pt>
                <c:pt idx="2">
                  <c:v>129</c:v>
                </c:pt>
                <c:pt idx="3">
                  <c:v>72</c:v>
                </c:pt>
                <c:pt idx="4">
                  <c:v>118</c:v>
                </c:pt>
                <c:pt idx="5">
                  <c:v>87</c:v>
                </c:pt>
              </c:numCache>
            </c:numRef>
          </c:val>
          <c:extLst>
            <c:ext xmlns:c16="http://schemas.microsoft.com/office/drawing/2014/chart" uri="{C3380CC4-5D6E-409C-BE32-E72D297353CC}">
              <c16:uniqueId val="{00000000-1A0B-4F42-8F3B-2E82E8198A62}"/>
            </c:ext>
          </c:extLst>
        </c:ser>
        <c:ser>
          <c:idx val="1"/>
          <c:order val="1"/>
          <c:tx>
            <c:strRef>
              <c:f>Sheet1!$C$3</c:f>
              <c:strCache>
                <c:ptCount val="1"/>
                <c:pt idx="0">
                  <c:v>Untrained Caregiver</c:v>
                </c:pt>
              </c:strCache>
            </c:strRef>
          </c:tx>
          <c:spPr>
            <a:solidFill>
              <a:schemeClr val="accent6">
                <a:lumMod val="75000"/>
              </a:schemeClr>
            </a:solidFill>
            <a:ln>
              <a:noFill/>
            </a:ln>
            <a:effectLst/>
          </c:spPr>
          <c:invertIfNegative val="0"/>
          <c:dLbls>
            <c:dLbl>
              <c:idx val="0"/>
              <c:tx>
                <c:rich>
                  <a:bodyPr/>
                  <a:lstStyle/>
                  <a:p>
                    <a:fld id="{EBB53B6C-6841-495E-8B0E-7B8273BDD052}" type="VALUE">
                      <a:rPr lang="en-US">
                        <a:solidFill>
                          <a:schemeClr val="tx1"/>
                        </a:solidFill>
                      </a:rPr>
                      <a:pPr/>
                      <a:t>[VALUE]</a:t>
                    </a:fld>
                    <a:endParaRPr lang="en-SG"/>
                  </a:p>
                </c:rich>
              </c:tx>
              <c:dLblPos val="ctr"/>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2-1A0B-4F42-8F3B-2E82E8198A62}"/>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Sheet1!$C$4:$C$9</c:f>
              <c:numCache>
                <c:formatCode>General</c:formatCode>
                <c:ptCount val="6"/>
                <c:pt idx="0">
                  <c:v>59</c:v>
                </c:pt>
                <c:pt idx="1">
                  <c:v>13</c:v>
                </c:pt>
                <c:pt idx="2">
                  <c:v>36</c:v>
                </c:pt>
                <c:pt idx="3">
                  <c:v>12</c:v>
                </c:pt>
                <c:pt idx="4">
                  <c:v>30</c:v>
                </c:pt>
                <c:pt idx="5">
                  <c:v>21</c:v>
                </c:pt>
              </c:numCache>
            </c:numRef>
          </c:val>
          <c:extLst>
            <c:ext xmlns:c16="http://schemas.microsoft.com/office/drawing/2014/chart" uri="{C3380CC4-5D6E-409C-BE32-E72D297353CC}">
              <c16:uniqueId val="{00000001-1A0B-4F42-8F3B-2E82E8198A62}"/>
            </c:ext>
          </c:extLst>
        </c:ser>
        <c:dLbls>
          <c:dLblPos val="ctr"/>
          <c:showLegendKey val="0"/>
          <c:showVal val="1"/>
          <c:showCatName val="0"/>
          <c:showSerName val="0"/>
          <c:showPercent val="0"/>
          <c:showBubbleSize val="0"/>
        </c:dLbls>
        <c:gapWidth val="150"/>
        <c:overlap val="100"/>
        <c:axId val="381008104"/>
        <c:axId val="381004168"/>
      </c:barChart>
      <c:catAx>
        <c:axId val="381008104"/>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SG"/>
                  <a:t>Configuration</a:t>
                </a:r>
                <a:r>
                  <a:rPr lang="en-SG" baseline="0"/>
                  <a:t> used</a:t>
                </a:r>
                <a:endParaRPr lang="en-SG"/>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81004168"/>
        <c:crosses val="autoZero"/>
        <c:auto val="1"/>
        <c:lblAlgn val="ctr"/>
        <c:lblOffset val="100"/>
        <c:noMultiLvlLbl val="0"/>
      </c:catAx>
      <c:valAx>
        <c:axId val="38100416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SG"/>
                  <a:t>No.</a:t>
                </a:r>
                <a:r>
                  <a:rPr lang="en-SG" baseline="0"/>
                  <a:t> of Caregivers</a:t>
                </a:r>
                <a:endParaRPr lang="en-SG"/>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8100810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Sheet1!$G$23</c:f>
              <c:strCache>
                <c:ptCount val="1"/>
                <c:pt idx="0">
                  <c:v>Trained Caregiver</c:v>
                </c:pt>
              </c:strCache>
            </c:strRef>
          </c:tx>
          <c:spPr>
            <a:solidFill>
              <a:schemeClr val="accent1">
                <a:lumMod val="7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Sheet1!$G$24:$G$29</c:f>
              <c:numCache>
                <c:formatCode>General</c:formatCode>
                <c:ptCount val="6"/>
                <c:pt idx="0">
                  <c:v>128</c:v>
                </c:pt>
                <c:pt idx="1">
                  <c:v>81</c:v>
                </c:pt>
                <c:pt idx="2">
                  <c:v>64</c:v>
                </c:pt>
                <c:pt idx="3">
                  <c:v>63</c:v>
                </c:pt>
                <c:pt idx="4">
                  <c:v>57</c:v>
                </c:pt>
                <c:pt idx="5">
                  <c:v>59</c:v>
                </c:pt>
              </c:numCache>
            </c:numRef>
          </c:val>
          <c:extLst>
            <c:ext xmlns:c16="http://schemas.microsoft.com/office/drawing/2014/chart" uri="{C3380CC4-5D6E-409C-BE32-E72D297353CC}">
              <c16:uniqueId val="{00000000-5F07-4C31-A69F-7561ACFA1741}"/>
            </c:ext>
          </c:extLst>
        </c:ser>
        <c:ser>
          <c:idx val="1"/>
          <c:order val="1"/>
          <c:tx>
            <c:strRef>
              <c:f>Sheet1!$H$23</c:f>
              <c:strCache>
                <c:ptCount val="1"/>
                <c:pt idx="0">
                  <c:v>Untrained Caregiver</c:v>
                </c:pt>
              </c:strCache>
            </c:strRef>
          </c:tx>
          <c:spPr>
            <a:solidFill>
              <a:schemeClr val="accent6">
                <a:lumMod val="7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Sheet1!$H$24:$H$29</c:f>
              <c:numCache>
                <c:formatCode>General</c:formatCode>
                <c:ptCount val="6"/>
                <c:pt idx="0">
                  <c:v>87</c:v>
                </c:pt>
                <c:pt idx="1">
                  <c:v>59</c:v>
                </c:pt>
                <c:pt idx="2">
                  <c:v>52</c:v>
                </c:pt>
                <c:pt idx="3">
                  <c:v>58</c:v>
                </c:pt>
                <c:pt idx="4">
                  <c:v>53</c:v>
                </c:pt>
                <c:pt idx="5">
                  <c:v>54</c:v>
                </c:pt>
              </c:numCache>
            </c:numRef>
          </c:val>
          <c:extLst>
            <c:ext xmlns:c16="http://schemas.microsoft.com/office/drawing/2014/chart" uri="{C3380CC4-5D6E-409C-BE32-E72D297353CC}">
              <c16:uniqueId val="{00000001-5F07-4C31-A69F-7561ACFA1741}"/>
            </c:ext>
          </c:extLst>
        </c:ser>
        <c:dLbls>
          <c:dLblPos val="ctr"/>
          <c:showLegendKey val="0"/>
          <c:showVal val="1"/>
          <c:showCatName val="0"/>
          <c:showSerName val="0"/>
          <c:showPercent val="0"/>
          <c:showBubbleSize val="0"/>
        </c:dLbls>
        <c:gapWidth val="150"/>
        <c:overlap val="100"/>
        <c:axId val="380995312"/>
        <c:axId val="381000560"/>
      </c:barChart>
      <c:catAx>
        <c:axId val="380995312"/>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SG"/>
                  <a:t>Configuration</a:t>
                </a:r>
                <a:r>
                  <a:rPr lang="en-SG" baseline="0"/>
                  <a:t> used</a:t>
                </a:r>
                <a:endParaRPr lang="en-SG"/>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81000560"/>
        <c:crosses val="autoZero"/>
        <c:auto val="1"/>
        <c:lblAlgn val="ctr"/>
        <c:lblOffset val="100"/>
        <c:noMultiLvlLbl val="0"/>
      </c:catAx>
      <c:valAx>
        <c:axId val="38100056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SG"/>
                  <a:t>No.</a:t>
                </a:r>
                <a:r>
                  <a:rPr lang="en-SG" baseline="0"/>
                  <a:t> of Caregivers</a:t>
                </a:r>
                <a:endParaRPr lang="en-SG"/>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8099531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Sheet1!$A$1</c:f>
              <c:strCache>
                <c:ptCount val="1"/>
                <c:pt idx="0">
                  <c:v>Trained Caregiver</c:v>
                </c:pt>
              </c:strCache>
            </c:strRef>
          </c:tx>
          <c:spPr>
            <a:solidFill>
              <a:schemeClr val="accent1"/>
            </a:solidFill>
            <a:ln>
              <a:noFill/>
            </a:ln>
            <a:effectLst/>
          </c:spPr>
          <c:invertIfNegative val="0"/>
          <c:val>
            <c:numRef>
              <c:f>Sheet1!$A$2:$A$9</c:f>
              <c:numCache>
                <c:formatCode>0</c:formatCode>
                <c:ptCount val="8"/>
                <c:pt idx="0">
                  <c:v>2</c:v>
                </c:pt>
                <c:pt idx="1">
                  <c:v>0</c:v>
                </c:pt>
                <c:pt idx="2">
                  <c:v>1</c:v>
                </c:pt>
                <c:pt idx="3">
                  <c:v>2</c:v>
                </c:pt>
                <c:pt idx="4">
                  <c:v>1</c:v>
                </c:pt>
                <c:pt idx="5">
                  <c:v>3</c:v>
                </c:pt>
                <c:pt idx="6">
                  <c:v>1</c:v>
                </c:pt>
                <c:pt idx="7">
                  <c:v>2</c:v>
                </c:pt>
              </c:numCache>
            </c:numRef>
          </c:val>
          <c:extLst>
            <c:ext xmlns:c16="http://schemas.microsoft.com/office/drawing/2014/chart" uri="{C3380CC4-5D6E-409C-BE32-E72D297353CC}">
              <c16:uniqueId val="{00000000-67EC-4078-AEEE-74B519235592}"/>
            </c:ext>
          </c:extLst>
        </c:ser>
        <c:ser>
          <c:idx val="1"/>
          <c:order val="1"/>
          <c:tx>
            <c:strRef>
              <c:f>Sheet1!$B$1</c:f>
              <c:strCache>
                <c:ptCount val="1"/>
                <c:pt idx="0">
                  <c:v>Untrained Caregiver</c:v>
                </c:pt>
              </c:strCache>
            </c:strRef>
          </c:tx>
          <c:spPr>
            <a:solidFill>
              <a:srgbClr val="990000"/>
            </a:solidFill>
            <a:ln>
              <a:noFill/>
            </a:ln>
            <a:effectLst/>
          </c:spPr>
          <c:invertIfNegative val="0"/>
          <c:val>
            <c:numRef>
              <c:f>Sheet1!$B$2:$B$9</c:f>
              <c:numCache>
                <c:formatCode>0</c:formatCode>
                <c:ptCount val="8"/>
                <c:pt idx="0">
                  <c:v>0</c:v>
                </c:pt>
                <c:pt idx="1">
                  <c:v>2</c:v>
                </c:pt>
                <c:pt idx="2">
                  <c:v>1</c:v>
                </c:pt>
                <c:pt idx="3">
                  <c:v>1</c:v>
                </c:pt>
                <c:pt idx="4">
                  <c:v>2</c:v>
                </c:pt>
                <c:pt idx="5">
                  <c:v>1</c:v>
                </c:pt>
                <c:pt idx="6">
                  <c:v>3</c:v>
                </c:pt>
                <c:pt idx="7">
                  <c:v>2</c:v>
                </c:pt>
              </c:numCache>
            </c:numRef>
          </c:val>
          <c:extLst>
            <c:ext xmlns:c16="http://schemas.microsoft.com/office/drawing/2014/chart" uri="{C3380CC4-5D6E-409C-BE32-E72D297353CC}">
              <c16:uniqueId val="{00000001-67EC-4078-AEEE-74B519235592}"/>
            </c:ext>
          </c:extLst>
        </c:ser>
        <c:dLbls>
          <c:showLegendKey val="0"/>
          <c:showVal val="0"/>
          <c:showCatName val="0"/>
          <c:showSerName val="0"/>
          <c:showPercent val="0"/>
          <c:showBubbleSize val="0"/>
        </c:dLbls>
        <c:gapWidth val="219"/>
        <c:overlap val="-27"/>
        <c:axId val="352971520"/>
        <c:axId val="351337952"/>
      </c:barChart>
      <c:lineChart>
        <c:grouping val="standard"/>
        <c:varyColors val="0"/>
        <c:ser>
          <c:idx val="2"/>
          <c:order val="2"/>
          <c:tx>
            <c:strRef>
              <c:f>Sheet1!$C$1</c:f>
              <c:strCache>
                <c:ptCount val="1"/>
                <c:pt idx="0">
                  <c:v>Number of late/missed</c:v>
                </c:pt>
              </c:strCache>
            </c:strRef>
          </c:tx>
          <c:spPr>
            <a:ln w="28575" cap="rnd">
              <a:solidFill>
                <a:schemeClr val="accent2"/>
              </a:solidFill>
              <a:round/>
            </a:ln>
            <a:effectLst/>
          </c:spPr>
          <c:marker>
            <c:symbol val="none"/>
          </c:marker>
          <c:val>
            <c:numRef>
              <c:f>Sheet1!$C$2:$C$9</c:f>
              <c:numCache>
                <c:formatCode>0.00%</c:formatCode>
                <c:ptCount val="8"/>
                <c:pt idx="0">
                  <c:v>6.4399999999999999E-2</c:v>
                </c:pt>
                <c:pt idx="1">
                  <c:v>0.28789999999999999</c:v>
                </c:pt>
                <c:pt idx="2">
                  <c:v>0.27</c:v>
                </c:pt>
                <c:pt idx="3">
                  <c:v>3.49E-2</c:v>
                </c:pt>
                <c:pt idx="4">
                  <c:v>5.1900000000000002E-2</c:v>
                </c:pt>
                <c:pt idx="5">
                  <c:v>0</c:v>
                </c:pt>
                <c:pt idx="6">
                  <c:v>0</c:v>
                </c:pt>
                <c:pt idx="7">
                  <c:v>0</c:v>
                </c:pt>
              </c:numCache>
            </c:numRef>
          </c:val>
          <c:smooth val="0"/>
          <c:extLst>
            <c:ext xmlns:c16="http://schemas.microsoft.com/office/drawing/2014/chart" uri="{C3380CC4-5D6E-409C-BE32-E72D297353CC}">
              <c16:uniqueId val="{00000002-67EC-4078-AEEE-74B519235592}"/>
            </c:ext>
          </c:extLst>
        </c:ser>
        <c:dLbls>
          <c:showLegendKey val="0"/>
          <c:showVal val="0"/>
          <c:showCatName val="0"/>
          <c:showSerName val="0"/>
          <c:showPercent val="0"/>
          <c:showBubbleSize val="0"/>
        </c:dLbls>
        <c:marker val="1"/>
        <c:smooth val="0"/>
        <c:axId val="357143160"/>
        <c:axId val="357141848"/>
      </c:lineChart>
      <c:catAx>
        <c:axId val="352971520"/>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SG"/>
                  <a:t>Configuration</a:t>
                </a:r>
                <a:r>
                  <a:rPr lang="en-SG" baseline="0"/>
                  <a:t> used</a:t>
                </a:r>
                <a:endParaRPr lang="en-SG"/>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51337952"/>
        <c:crosses val="autoZero"/>
        <c:auto val="1"/>
        <c:lblAlgn val="ctr"/>
        <c:lblOffset val="100"/>
        <c:noMultiLvlLbl val="0"/>
      </c:catAx>
      <c:valAx>
        <c:axId val="35133795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SG"/>
                  <a:t>Number of Caregivers</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52971520"/>
        <c:crosses val="autoZero"/>
        <c:crossBetween val="between"/>
      </c:valAx>
      <c:valAx>
        <c:axId val="357141848"/>
        <c:scaling>
          <c:orientation val="minMax"/>
        </c:scaling>
        <c:delete val="0"/>
        <c:axPos val="r"/>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SG"/>
                  <a:t>%</a:t>
                </a:r>
                <a:r>
                  <a:rPr lang="en-SG" baseline="0"/>
                  <a:t> of missed/late call</a:t>
                </a:r>
                <a:endParaRPr lang="en-SG"/>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57143160"/>
        <c:crosses val="max"/>
        <c:crossBetween val="between"/>
      </c:valAx>
      <c:catAx>
        <c:axId val="357143160"/>
        <c:scaling>
          <c:orientation val="minMax"/>
        </c:scaling>
        <c:delete val="1"/>
        <c:axPos val="b"/>
        <c:majorTickMark val="none"/>
        <c:minorTickMark val="none"/>
        <c:tickLblPos val="nextTo"/>
        <c:crossAx val="357141848"/>
        <c:crosses val="autoZero"/>
        <c:auto val="1"/>
        <c:lblAlgn val="ctr"/>
        <c:lblOffset val="100"/>
        <c:noMultiLvlLbl val="0"/>
      </c:cat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Sheet1!$A$41</c:f>
              <c:strCache>
                <c:ptCount val="1"/>
                <c:pt idx="0">
                  <c:v>Trained Caregiver</c:v>
                </c:pt>
              </c:strCache>
            </c:strRef>
          </c:tx>
          <c:spPr>
            <a:solidFill>
              <a:schemeClr val="accent1"/>
            </a:solidFill>
            <a:ln>
              <a:noFill/>
            </a:ln>
            <a:effectLst/>
          </c:spPr>
          <c:invertIfNegative val="0"/>
          <c:val>
            <c:numRef>
              <c:f>Sheet1!$A$42:$A$49</c:f>
              <c:numCache>
                <c:formatCode>0</c:formatCode>
                <c:ptCount val="8"/>
                <c:pt idx="0">
                  <c:v>2</c:v>
                </c:pt>
                <c:pt idx="1">
                  <c:v>0</c:v>
                </c:pt>
                <c:pt idx="2">
                  <c:v>1</c:v>
                </c:pt>
                <c:pt idx="3">
                  <c:v>2</c:v>
                </c:pt>
                <c:pt idx="4">
                  <c:v>1</c:v>
                </c:pt>
                <c:pt idx="5">
                  <c:v>3</c:v>
                </c:pt>
                <c:pt idx="6">
                  <c:v>1</c:v>
                </c:pt>
                <c:pt idx="7">
                  <c:v>2</c:v>
                </c:pt>
              </c:numCache>
            </c:numRef>
          </c:val>
          <c:extLst>
            <c:ext xmlns:c16="http://schemas.microsoft.com/office/drawing/2014/chart" uri="{C3380CC4-5D6E-409C-BE32-E72D297353CC}">
              <c16:uniqueId val="{00000000-F1E9-4F3F-8E25-5D161866E1A6}"/>
            </c:ext>
          </c:extLst>
        </c:ser>
        <c:ser>
          <c:idx val="1"/>
          <c:order val="1"/>
          <c:tx>
            <c:strRef>
              <c:f>Sheet1!$B$41</c:f>
              <c:strCache>
                <c:ptCount val="1"/>
                <c:pt idx="0">
                  <c:v>Untrained Caregiver</c:v>
                </c:pt>
              </c:strCache>
            </c:strRef>
          </c:tx>
          <c:spPr>
            <a:solidFill>
              <a:srgbClr val="990000"/>
            </a:solidFill>
            <a:ln>
              <a:noFill/>
            </a:ln>
            <a:effectLst/>
          </c:spPr>
          <c:invertIfNegative val="0"/>
          <c:val>
            <c:numRef>
              <c:f>Sheet1!$B$42:$B$49</c:f>
              <c:numCache>
                <c:formatCode>0</c:formatCode>
                <c:ptCount val="8"/>
                <c:pt idx="0">
                  <c:v>0</c:v>
                </c:pt>
                <c:pt idx="1">
                  <c:v>2</c:v>
                </c:pt>
                <c:pt idx="2">
                  <c:v>1</c:v>
                </c:pt>
                <c:pt idx="3">
                  <c:v>1</c:v>
                </c:pt>
                <c:pt idx="4">
                  <c:v>2</c:v>
                </c:pt>
                <c:pt idx="5">
                  <c:v>1</c:v>
                </c:pt>
                <c:pt idx="6">
                  <c:v>3</c:v>
                </c:pt>
                <c:pt idx="7">
                  <c:v>2</c:v>
                </c:pt>
              </c:numCache>
            </c:numRef>
          </c:val>
          <c:extLst>
            <c:ext xmlns:c16="http://schemas.microsoft.com/office/drawing/2014/chart" uri="{C3380CC4-5D6E-409C-BE32-E72D297353CC}">
              <c16:uniqueId val="{00000001-F1E9-4F3F-8E25-5D161866E1A6}"/>
            </c:ext>
          </c:extLst>
        </c:ser>
        <c:dLbls>
          <c:showLegendKey val="0"/>
          <c:showVal val="0"/>
          <c:showCatName val="0"/>
          <c:showSerName val="0"/>
          <c:showPercent val="0"/>
          <c:showBubbleSize val="0"/>
        </c:dLbls>
        <c:gapWidth val="219"/>
        <c:overlap val="-27"/>
        <c:axId val="366190456"/>
        <c:axId val="366186520"/>
      </c:barChart>
      <c:lineChart>
        <c:grouping val="standard"/>
        <c:varyColors val="0"/>
        <c:ser>
          <c:idx val="2"/>
          <c:order val="2"/>
          <c:tx>
            <c:strRef>
              <c:f>Sheet1!$C$41</c:f>
              <c:strCache>
                <c:ptCount val="1"/>
                <c:pt idx="0">
                  <c:v>Number of late/missed</c:v>
                </c:pt>
              </c:strCache>
            </c:strRef>
          </c:tx>
          <c:spPr>
            <a:ln w="28575" cap="rnd">
              <a:solidFill>
                <a:schemeClr val="accent2"/>
              </a:solidFill>
              <a:round/>
            </a:ln>
            <a:effectLst/>
          </c:spPr>
          <c:marker>
            <c:symbol val="none"/>
          </c:marker>
          <c:val>
            <c:numRef>
              <c:f>Sheet1!$C$42:$C$49</c:f>
              <c:numCache>
                <c:formatCode>0.00%</c:formatCode>
                <c:ptCount val="8"/>
                <c:pt idx="0">
                  <c:v>0.121</c:v>
                </c:pt>
                <c:pt idx="1">
                  <c:v>0.28370000000000001</c:v>
                </c:pt>
                <c:pt idx="2">
                  <c:v>0.23760000000000001</c:v>
                </c:pt>
                <c:pt idx="3">
                  <c:v>4.3499999999999997E-2</c:v>
                </c:pt>
                <c:pt idx="4">
                  <c:v>3.8300000000000001E-2</c:v>
                </c:pt>
                <c:pt idx="5">
                  <c:v>0</c:v>
                </c:pt>
                <c:pt idx="6">
                  <c:v>9.1999999999999998E-3</c:v>
                </c:pt>
                <c:pt idx="7">
                  <c:v>0</c:v>
                </c:pt>
              </c:numCache>
            </c:numRef>
          </c:val>
          <c:smooth val="0"/>
          <c:extLst>
            <c:ext xmlns:c16="http://schemas.microsoft.com/office/drawing/2014/chart" uri="{C3380CC4-5D6E-409C-BE32-E72D297353CC}">
              <c16:uniqueId val="{00000002-F1E9-4F3F-8E25-5D161866E1A6}"/>
            </c:ext>
          </c:extLst>
        </c:ser>
        <c:dLbls>
          <c:showLegendKey val="0"/>
          <c:showVal val="0"/>
          <c:showCatName val="0"/>
          <c:showSerName val="0"/>
          <c:showPercent val="0"/>
          <c:showBubbleSize val="0"/>
        </c:dLbls>
        <c:marker val="1"/>
        <c:smooth val="0"/>
        <c:axId val="366188816"/>
        <c:axId val="366193080"/>
      </c:lineChart>
      <c:catAx>
        <c:axId val="366190456"/>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SG"/>
                  <a:t>Configuration</a:t>
                </a:r>
                <a:r>
                  <a:rPr lang="en-SG" baseline="0"/>
                  <a:t> used</a:t>
                </a:r>
                <a:endParaRPr lang="en-SG"/>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66186520"/>
        <c:crosses val="autoZero"/>
        <c:auto val="1"/>
        <c:lblAlgn val="ctr"/>
        <c:lblOffset val="100"/>
        <c:noMultiLvlLbl val="0"/>
      </c:catAx>
      <c:valAx>
        <c:axId val="36618652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SG"/>
                  <a:t>Number of Caregivers</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66190456"/>
        <c:crosses val="autoZero"/>
        <c:crossBetween val="between"/>
      </c:valAx>
      <c:valAx>
        <c:axId val="366193080"/>
        <c:scaling>
          <c:orientation val="minMax"/>
        </c:scaling>
        <c:delete val="0"/>
        <c:axPos val="r"/>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SG"/>
                  <a:t>% of missed/late calls</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66188816"/>
        <c:crosses val="max"/>
        <c:crossBetween val="between"/>
      </c:valAx>
      <c:catAx>
        <c:axId val="366188816"/>
        <c:scaling>
          <c:orientation val="minMax"/>
        </c:scaling>
        <c:delete val="1"/>
        <c:axPos val="b"/>
        <c:majorTickMark val="none"/>
        <c:minorTickMark val="none"/>
        <c:tickLblPos val="nextTo"/>
        <c:crossAx val="366193080"/>
        <c:crosses val="autoZero"/>
        <c:auto val="1"/>
        <c:lblAlgn val="ctr"/>
        <c:lblOffset val="100"/>
        <c:noMultiLvlLbl val="0"/>
      </c:cat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175"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extLst>
      <p:ext uri="{BB962C8B-B14F-4D97-AF65-F5344CB8AC3E}">
        <p14:creationId xmlns:p14="http://schemas.microsoft.com/office/powerpoint/2010/main" val="4129759442"/>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Shape 6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3" name="Shape 6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3421154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SG" dirty="0"/>
              <a:t>Discrete Event Simulation (DES)</a:t>
            </a:r>
          </a:p>
        </p:txBody>
      </p:sp>
    </p:spTree>
    <p:extLst>
      <p:ext uri="{BB962C8B-B14F-4D97-AF65-F5344CB8AC3E}">
        <p14:creationId xmlns:p14="http://schemas.microsoft.com/office/powerpoint/2010/main" val="11639154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SG" dirty="0"/>
          </a:p>
        </p:txBody>
      </p:sp>
    </p:spTree>
    <p:extLst>
      <p:ext uri="{BB962C8B-B14F-4D97-AF65-F5344CB8AC3E}">
        <p14:creationId xmlns:p14="http://schemas.microsoft.com/office/powerpoint/2010/main" val="41519097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Shape 9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7" name="Shape 9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37080881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SG" sz="1100" b="0" i="0" u="none" strike="noStrike" kern="1200" baseline="0" dirty="0">
              <a:solidFill>
                <a:schemeClr val="tx1"/>
              </a:solidFill>
              <a:latin typeface="+mn-lt"/>
              <a:ea typeface="+mn-ea"/>
              <a:cs typeface="+mn-cs"/>
            </a:endParaRPr>
          </a:p>
          <a:p>
            <a:r>
              <a:rPr lang="en-SG" sz="1100" b="0" i="0" u="none" strike="noStrike" kern="1200" baseline="0" dirty="0">
                <a:solidFill>
                  <a:schemeClr val="tx1"/>
                </a:solidFill>
                <a:latin typeface="+mn-lt"/>
                <a:ea typeface="+mn-ea"/>
                <a:cs typeface="+mn-cs"/>
              </a:rPr>
              <a:t>To develop a smart detection system that detects abnormal situations in an elderly care-centre environment and assigning the identified situation to a relevant caregiver based on a set of rules. This system provides support to the duty caregivers as less monitoring work will be needed. </a:t>
            </a:r>
          </a:p>
          <a:p>
            <a:r>
              <a:rPr lang="en-SG" sz="1100" b="0" i="0" u="none" strike="noStrike" kern="1200" baseline="0" dirty="0">
                <a:solidFill>
                  <a:schemeClr val="tx1"/>
                </a:solidFill>
                <a:latin typeface="+mn-lt"/>
                <a:ea typeface="+mn-ea"/>
                <a:cs typeface="+mn-cs"/>
              </a:rPr>
              <a:t>2) To design various task allocation algorithm and perform assessment on its performance and effect it has on various key performance indicators. Stakeholders can then evaluate the assessment result and implement the algorithm that helps in achieving the desired key performance indicator. </a:t>
            </a:r>
          </a:p>
          <a:p>
            <a:r>
              <a:rPr lang="en-SG" sz="1100" b="0" i="0" u="none" strike="noStrike" kern="1200" baseline="0" dirty="0">
                <a:solidFill>
                  <a:schemeClr val="tx1"/>
                </a:solidFill>
                <a:latin typeface="+mn-lt"/>
                <a:ea typeface="+mn-ea"/>
                <a:cs typeface="+mn-cs"/>
              </a:rPr>
              <a:t>4 </a:t>
            </a:r>
          </a:p>
          <a:p>
            <a:endParaRPr lang="en-SG" sz="1100" b="0" i="0" u="none" strike="noStrike" kern="1200" baseline="0" dirty="0">
              <a:solidFill>
                <a:schemeClr val="tx1"/>
              </a:solidFill>
              <a:latin typeface="+mn-lt"/>
              <a:ea typeface="+mn-ea"/>
              <a:cs typeface="+mn-cs"/>
            </a:endParaRPr>
          </a:p>
          <a:p>
            <a:endParaRPr lang="en-SG" sz="1100" b="0" i="0" u="none" strike="noStrike" kern="1200" baseline="0" dirty="0">
              <a:solidFill>
                <a:schemeClr val="tx1"/>
              </a:solidFill>
              <a:latin typeface="+mn-lt"/>
              <a:ea typeface="+mn-ea"/>
              <a:cs typeface="+mn-cs"/>
            </a:endParaRPr>
          </a:p>
          <a:p>
            <a:r>
              <a:rPr lang="en-SG" sz="1100" b="0" i="0" u="none" strike="noStrike" kern="1200" baseline="0" dirty="0">
                <a:solidFill>
                  <a:schemeClr val="tx1"/>
                </a:solidFill>
                <a:latin typeface="+mn-lt"/>
                <a:ea typeface="+mn-ea"/>
                <a:cs typeface="+mn-cs"/>
              </a:rPr>
              <a:t>3) To design a simulator that simulates the operating behaviour of the smart detection system. The simulation serves as a form of visualization on how the task allocation functions in the actual environment, thus helping stakeholders to understand the function of the algorithm and facilitates adjustments if needed. </a:t>
            </a:r>
          </a:p>
          <a:p>
            <a:r>
              <a:rPr lang="en-SG" sz="1100" b="0" i="0" u="none" strike="noStrike" kern="1200" baseline="0" dirty="0">
                <a:solidFill>
                  <a:schemeClr val="tx1"/>
                </a:solidFill>
                <a:latin typeface="+mn-lt"/>
                <a:ea typeface="+mn-ea"/>
                <a:cs typeface="+mn-cs"/>
              </a:rPr>
              <a:t>4) To make use of location data provided by Bluetooth Beacon, a type of Bluetooth Low Energy (BLE) device. This replaces the need of installing various sensors to detect movement and monitoring of elderlies, thus being more cost saving. </a:t>
            </a:r>
          </a:p>
          <a:p>
            <a:endParaRPr lang="en-SG" dirty="0"/>
          </a:p>
        </p:txBody>
      </p:sp>
    </p:spTree>
    <p:extLst>
      <p:ext uri="{BB962C8B-B14F-4D97-AF65-F5344CB8AC3E}">
        <p14:creationId xmlns:p14="http://schemas.microsoft.com/office/powerpoint/2010/main" val="6267486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SG" sz="1100" b="0" i="0" u="none" strike="noStrike" kern="1200" baseline="0" dirty="0">
              <a:solidFill>
                <a:schemeClr val="tx1"/>
              </a:solidFill>
              <a:latin typeface="+mn-lt"/>
              <a:ea typeface="+mn-ea"/>
              <a:cs typeface="+mn-cs"/>
            </a:endParaRPr>
          </a:p>
          <a:p>
            <a:r>
              <a:rPr lang="en-SG" sz="1100" b="0" i="0" u="none" strike="noStrike" kern="1200" baseline="0" dirty="0">
                <a:solidFill>
                  <a:schemeClr val="tx1"/>
                </a:solidFill>
                <a:latin typeface="+mn-lt"/>
                <a:ea typeface="+mn-ea"/>
                <a:cs typeface="+mn-cs"/>
              </a:rPr>
              <a:t>To develop a smart detection system that detects abnormal situations in an elderly care-centre environment and assigning the identified situation to a relevant caregiver based on a set of rules. This system provides support to the duty caregivers as less monitoring work will be needed. </a:t>
            </a:r>
          </a:p>
          <a:p>
            <a:r>
              <a:rPr lang="en-SG" sz="1100" b="0" i="0" u="none" strike="noStrike" kern="1200" baseline="0" dirty="0">
                <a:solidFill>
                  <a:schemeClr val="tx1"/>
                </a:solidFill>
                <a:latin typeface="+mn-lt"/>
                <a:ea typeface="+mn-ea"/>
                <a:cs typeface="+mn-cs"/>
              </a:rPr>
              <a:t>2) To design various task allocation algorithm and perform assessment on its performance and effect it has on various key performance indicators. Stakeholders can then evaluate the assessment result and implement the algorithm that helps in achieving the desired key performance indicator. </a:t>
            </a:r>
          </a:p>
          <a:p>
            <a:r>
              <a:rPr lang="en-SG" sz="1100" b="0" i="0" u="none" strike="noStrike" kern="1200" baseline="0" dirty="0">
                <a:solidFill>
                  <a:schemeClr val="tx1"/>
                </a:solidFill>
                <a:latin typeface="+mn-lt"/>
                <a:ea typeface="+mn-ea"/>
                <a:cs typeface="+mn-cs"/>
              </a:rPr>
              <a:t>4 </a:t>
            </a:r>
          </a:p>
          <a:p>
            <a:endParaRPr lang="en-SG" sz="1100" b="0" i="0" u="none" strike="noStrike" kern="1200" baseline="0" dirty="0">
              <a:solidFill>
                <a:schemeClr val="tx1"/>
              </a:solidFill>
              <a:latin typeface="+mn-lt"/>
              <a:ea typeface="+mn-ea"/>
              <a:cs typeface="+mn-cs"/>
            </a:endParaRPr>
          </a:p>
          <a:p>
            <a:endParaRPr lang="en-SG" sz="1100" b="0" i="0" u="none" strike="noStrike" kern="1200" baseline="0" dirty="0">
              <a:solidFill>
                <a:schemeClr val="tx1"/>
              </a:solidFill>
              <a:latin typeface="+mn-lt"/>
              <a:ea typeface="+mn-ea"/>
              <a:cs typeface="+mn-cs"/>
            </a:endParaRPr>
          </a:p>
          <a:p>
            <a:r>
              <a:rPr lang="en-SG" sz="1100" b="0" i="0" u="none" strike="noStrike" kern="1200" baseline="0" dirty="0">
                <a:solidFill>
                  <a:schemeClr val="tx1"/>
                </a:solidFill>
                <a:latin typeface="+mn-lt"/>
                <a:ea typeface="+mn-ea"/>
                <a:cs typeface="+mn-cs"/>
              </a:rPr>
              <a:t>3) To design a simulator that simulates the operating behaviour of the smart detection system. The simulation serves as a form of visualization on how the task allocation functions in the actual environment, thus helping stakeholders to understand the function of the algorithm and facilitates adjustments if needed. </a:t>
            </a:r>
          </a:p>
          <a:p>
            <a:r>
              <a:rPr lang="en-SG" sz="1100" b="0" i="0" u="none" strike="noStrike" kern="1200" baseline="0" dirty="0">
                <a:solidFill>
                  <a:schemeClr val="tx1"/>
                </a:solidFill>
                <a:latin typeface="+mn-lt"/>
                <a:ea typeface="+mn-ea"/>
                <a:cs typeface="+mn-cs"/>
              </a:rPr>
              <a:t>4) To make use of location data provided by Bluetooth Beacon, a type of Bluetooth Low Energy (BLE) device. This replaces the need of installing various sensors to detect movement and monitoring of elderlies, thus being more cost saving. </a:t>
            </a:r>
          </a:p>
          <a:p>
            <a:endParaRPr lang="en-SG" dirty="0"/>
          </a:p>
        </p:txBody>
      </p:sp>
    </p:spTree>
    <p:extLst>
      <p:ext uri="{BB962C8B-B14F-4D97-AF65-F5344CB8AC3E}">
        <p14:creationId xmlns:p14="http://schemas.microsoft.com/office/powerpoint/2010/main" val="33727196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100" kern="1200" dirty="0">
                <a:solidFill>
                  <a:schemeClr val="tx1"/>
                </a:solidFill>
                <a:effectLst/>
                <a:latin typeface="+mn-lt"/>
                <a:ea typeface="+mn-ea"/>
                <a:cs typeface="+mn-cs"/>
              </a:rPr>
              <a:t>Overview of the system: context diagram. Explanation of Guardian Angel</a:t>
            </a:r>
          </a:p>
          <a:p>
            <a:pPr marL="0" marR="0" lvl="0" indent="0" algn="l" defTabSz="914400" rtl="0" eaLnBrk="1" fontAlgn="auto" latinLnBrk="0" hangingPunct="1">
              <a:lnSpc>
                <a:spcPct val="100000"/>
              </a:lnSpc>
              <a:spcBef>
                <a:spcPts val="0"/>
              </a:spcBef>
              <a:spcAft>
                <a:spcPts val="0"/>
              </a:spcAft>
              <a:buClrTx/>
              <a:buSzTx/>
              <a:buFontTx/>
              <a:buNone/>
              <a:tabLst/>
              <a:defRPr/>
            </a:pPr>
            <a:r>
              <a:rPr lang="en-SG" sz="1100" kern="1200" dirty="0">
                <a:solidFill>
                  <a:schemeClr val="tx1"/>
                </a:solidFill>
                <a:effectLst/>
                <a:latin typeface="+mn-lt"/>
                <a:ea typeface="+mn-ea"/>
                <a:cs typeface="+mn-cs"/>
              </a:rPr>
              <a:t>The focus of presentation, part developed by me. 1) detection 2) task allocation 3) simulation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SG" sz="1100" kern="1200" dirty="0">
                <a:solidFill>
                  <a:schemeClr val="tx1"/>
                </a:solidFill>
                <a:effectLst/>
                <a:latin typeface="+mn-lt"/>
                <a:ea typeface="+mn-ea"/>
                <a:cs typeface="+mn-cs"/>
              </a:rPr>
              <a:t>Coverage of the detection, task allocation (emphasize on idea not algorithm efficiency), technology/software used in the implementation.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SG" sz="1100" kern="1200" dirty="0">
                <a:solidFill>
                  <a:schemeClr val="tx1"/>
                </a:solidFill>
                <a:effectLst/>
                <a:latin typeface="+mn-lt"/>
                <a:ea typeface="+mn-ea"/>
                <a:cs typeface="+mn-cs"/>
              </a:rPr>
              <a:t>Architecture used: Benefit of arc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SG" sz="11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SG" sz="11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SG" sz="11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SG" sz="11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SG" sz="11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SG" sz="11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SG" sz="11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SG" sz="11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SG" sz="1100" kern="1200" dirty="0">
              <a:solidFill>
                <a:schemeClr val="tx1"/>
              </a:solidFill>
              <a:effectLst/>
              <a:latin typeface="+mn-lt"/>
              <a:ea typeface="+mn-ea"/>
              <a:cs typeface="+mn-cs"/>
            </a:endParaRPr>
          </a:p>
          <a:p>
            <a:endParaRPr lang="en-SG" dirty="0"/>
          </a:p>
        </p:txBody>
      </p:sp>
    </p:spTree>
    <p:extLst>
      <p:ext uri="{BB962C8B-B14F-4D97-AF65-F5344CB8AC3E}">
        <p14:creationId xmlns:p14="http://schemas.microsoft.com/office/powerpoint/2010/main" val="12060136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Tree>
    <p:extLst>
      <p:ext uri="{BB962C8B-B14F-4D97-AF65-F5344CB8AC3E}">
        <p14:creationId xmlns:p14="http://schemas.microsoft.com/office/powerpoint/2010/main" val="12974347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SG" dirty="0"/>
              <a:t>Animation to remove E for </a:t>
            </a:r>
            <a:r>
              <a:rPr lang="en-SG" dirty="0" err="1"/>
              <a:t>algo</a:t>
            </a:r>
            <a:r>
              <a:rPr lang="en-SG" dirty="0"/>
              <a:t> 2</a:t>
            </a:r>
          </a:p>
        </p:txBody>
      </p:sp>
    </p:spTree>
    <p:extLst>
      <p:ext uri="{BB962C8B-B14F-4D97-AF65-F5344CB8AC3E}">
        <p14:creationId xmlns:p14="http://schemas.microsoft.com/office/powerpoint/2010/main" val="23587494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SG" dirty="0"/>
              <a:t>JavaFX</a:t>
            </a:r>
          </a:p>
          <a:p>
            <a:r>
              <a:rPr lang="en-SG" dirty="0"/>
              <a:t>set of graphics and media packages that can be operated across different platforms.</a:t>
            </a:r>
          </a:p>
          <a:p>
            <a:r>
              <a:rPr lang="en-SG" dirty="0"/>
              <a:t>JavaFX scene graph API </a:t>
            </a:r>
          </a:p>
          <a:p>
            <a:r>
              <a:rPr lang="en-SG" dirty="0"/>
              <a:t>holds a set of nodes with each node playing the role of either a branch or leaf node.  </a:t>
            </a:r>
          </a:p>
          <a:p>
            <a:r>
              <a:rPr lang="en-SG" dirty="0"/>
              <a:t>layout comprising of a Stage, Scene, Containers. </a:t>
            </a:r>
          </a:p>
          <a:p>
            <a:r>
              <a:rPr lang="en-SG" dirty="0"/>
              <a:t>Explain stage</a:t>
            </a:r>
          </a:p>
          <a:p>
            <a:endParaRPr lang="en-SG" dirty="0"/>
          </a:p>
        </p:txBody>
      </p:sp>
    </p:spTree>
    <p:extLst>
      <p:ext uri="{BB962C8B-B14F-4D97-AF65-F5344CB8AC3E}">
        <p14:creationId xmlns:p14="http://schemas.microsoft.com/office/powerpoint/2010/main" val="32354227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Shape 9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7" name="Shape 9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en-SG" dirty="0"/>
              <a:t>Simulation set-up and presentation of experiment results</a:t>
            </a:r>
          </a:p>
          <a:p>
            <a:pPr lvl="0">
              <a:spcBef>
                <a:spcPts val="0"/>
              </a:spcBef>
              <a:buNone/>
            </a:pPr>
            <a:r>
              <a:rPr lang="en-SG" dirty="0"/>
              <a:t>Correctness of algorithm (screenshots of specific scenario in the simulation)</a:t>
            </a:r>
          </a:p>
          <a:p>
            <a:pPr lvl="0">
              <a:spcBef>
                <a:spcPts val="0"/>
              </a:spcBef>
              <a:buNone/>
            </a:pPr>
            <a:r>
              <a:rPr lang="en-SG" dirty="0"/>
              <a:t>Demo of the simulation</a:t>
            </a:r>
          </a:p>
          <a:p>
            <a:pPr lvl="0">
              <a:spcBef>
                <a:spcPts val="0"/>
              </a:spcBef>
              <a:buNone/>
            </a:pPr>
            <a:endParaRPr dirty="0"/>
          </a:p>
        </p:txBody>
      </p:sp>
    </p:spTree>
    <p:extLst>
      <p:ext uri="{BB962C8B-B14F-4D97-AF65-F5344CB8AC3E}">
        <p14:creationId xmlns:p14="http://schemas.microsoft.com/office/powerpoint/2010/main" val="35019298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SG" dirty="0"/>
              <a:t>Overview- Motivation, current situation, project objectives</a:t>
            </a:r>
          </a:p>
          <a:p>
            <a:endParaRPr lang="en-SG" dirty="0"/>
          </a:p>
        </p:txBody>
      </p:sp>
    </p:spTree>
    <p:extLst>
      <p:ext uri="{BB962C8B-B14F-4D97-AF65-F5344CB8AC3E}">
        <p14:creationId xmlns:p14="http://schemas.microsoft.com/office/powerpoint/2010/main" val="42159980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SG" dirty="0"/>
              <a:t>Roughly covers the same amount of distance in both algorithm</a:t>
            </a:r>
          </a:p>
          <a:p>
            <a:r>
              <a:rPr lang="en-SG" dirty="0"/>
              <a:t>Still useful if companies can track the distance travelled before implementation and compare the effect</a:t>
            </a:r>
          </a:p>
        </p:txBody>
      </p:sp>
    </p:spTree>
    <p:extLst>
      <p:ext uri="{BB962C8B-B14F-4D97-AF65-F5344CB8AC3E}">
        <p14:creationId xmlns:p14="http://schemas.microsoft.com/office/powerpoint/2010/main" val="126049971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SG" dirty="0"/>
              <a:t>Distribution of works</a:t>
            </a:r>
          </a:p>
          <a:p>
            <a:r>
              <a:rPr lang="en-SG" dirty="0"/>
              <a:t>Trained caregivers will be getting more but more balanced in algorithm 2</a:t>
            </a:r>
          </a:p>
        </p:txBody>
      </p:sp>
    </p:spTree>
    <p:extLst>
      <p:ext uri="{BB962C8B-B14F-4D97-AF65-F5344CB8AC3E}">
        <p14:creationId xmlns:p14="http://schemas.microsoft.com/office/powerpoint/2010/main" val="126694966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SG" dirty="0"/>
              <a:t>The drop in missed/late call % per additional manpower added.</a:t>
            </a:r>
          </a:p>
          <a:p>
            <a:r>
              <a:rPr lang="en-SG" dirty="0"/>
              <a:t>Effect of having trained and untrained </a:t>
            </a:r>
          </a:p>
        </p:txBody>
      </p:sp>
    </p:spTree>
    <p:extLst>
      <p:ext uri="{BB962C8B-B14F-4D97-AF65-F5344CB8AC3E}">
        <p14:creationId xmlns:p14="http://schemas.microsoft.com/office/powerpoint/2010/main" val="163514375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SG" sz="1100" b="0" i="0" u="none" strike="noStrike" kern="1200" baseline="0" dirty="0">
                <a:solidFill>
                  <a:schemeClr val="tx1"/>
                </a:solidFill>
                <a:latin typeface="+mn-lt"/>
                <a:ea typeface="+mn-ea"/>
                <a:cs typeface="+mn-cs"/>
              </a:rPr>
              <a:t>By answering to the first 2 key questions 1) how selection choice between task allocation algorithm 1 and 2 would affect the work distribution among the caregivers, and 2) how ratio of trained to untrained caregivers can affect the number of missed/late handling of abnormalities. </a:t>
            </a:r>
          </a:p>
          <a:p>
            <a:endParaRPr lang="en-SG" sz="1100" b="0" i="0" u="none" strike="noStrike" kern="1200" baseline="0" dirty="0">
              <a:solidFill>
                <a:schemeClr val="tx1"/>
              </a:solidFill>
              <a:latin typeface="+mn-lt"/>
              <a:ea typeface="+mn-ea"/>
              <a:cs typeface="+mn-cs"/>
            </a:endParaRPr>
          </a:p>
          <a:p>
            <a:r>
              <a:rPr lang="en-SG" sz="1100" b="0" i="0" u="none" strike="noStrike" kern="1200" baseline="0" dirty="0">
                <a:solidFill>
                  <a:schemeClr val="tx1"/>
                </a:solidFill>
                <a:latin typeface="+mn-lt"/>
                <a:ea typeface="+mn-ea"/>
                <a:cs typeface="+mn-cs"/>
              </a:rPr>
              <a:t>The contrasting difference seen in the number of tasks allocated to caregivers have shown that by prioritizing quality of service to the care-receivers, trained caregivers will be assigned with more tasks. </a:t>
            </a:r>
          </a:p>
          <a:p>
            <a:endParaRPr lang="en-SG" sz="1100" b="0" i="0" u="none" strike="noStrike" kern="1200" baseline="0" dirty="0">
              <a:solidFill>
                <a:schemeClr val="tx1"/>
              </a:solidFill>
              <a:latin typeface="+mn-lt"/>
              <a:ea typeface="+mn-ea"/>
              <a:cs typeface="+mn-cs"/>
            </a:endParaRPr>
          </a:p>
          <a:p>
            <a:r>
              <a:rPr lang="en-SG" sz="1100" b="0" i="0" u="none" strike="noStrike" kern="1200" baseline="0" dirty="0">
                <a:solidFill>
                  <a:schemeClr val="tx1"/>
                </a:solidFill>
                <a:latin typeface="+mn-lt"/>
                <a:ea typeface="+mn-ea"/>
                <a:cs typeface="+mn-cs"/>
              </a:rPr>
              <a:t>a point to consider by the stakeholders when deciding on the trade-off between quality of service and distribution of work. </a:t>
            </a:r>
            <a:endParaRPr lang="en-SG" dirty="0"/>
          </a:p>
        </p:txBody>
      </p:sp>
    </p:spTree>
    <p:extLst>
      <p:ext uri="{BB962C8B-B14F-4D97-AF65-F5344CB8AC3E}">
        <p14:creationId xmlns:p14="http://schemas.microsoft.com/office/powerpoint/2010/main" val="2585445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Shape 9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7" name="Shape 9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311890398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SG" dirty="0"/>
          </a:p>
        </p:txBody>
      </p:sp>
    </p:spTree>
    <p:extLst>
      <p:ext uri="{BB962C8B-B14F-4D97-AF65-F5344CB8AC3E}">
        <p14:creationId xmlns:p14="http://schemas.microsoft.com/office/powerpoint/2010/main" val="206169825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SG" dirty="0"/>
          </a:p>
        </p:txBody>
      </p:sp>
    </p:spTree>
    <p:extLst>
      <p:ext uri="{BB962C8B-B14F-4D97-AF65-F5344CB8AC3E}">
        <p14:creationId xmlns:p14="http://schemas.microsoft.com/office/powerpoint/2010/main" val="23859423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Shape 9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7" name="Shape 9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8629352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SG" dirty="0"/>
              <a:t>Growing number of elderly in Singapore</a:t>
            </a:r>
          </a:p>
          <a:p>
            <a:pPr>
              <a:buNone/>
            </a:pPr>
            <a:r>
              <a:rPr lang="en-SG" dirty="0"/>
              <a:t> </a:t>
            </a:r>
          </a:p>
          <a:p>
            <a:r>
              <a:rPr lang="en-SG" dirty="0"/>
              <a:t>Number of elderly people living alone are also estimated to rise in the near future\</a:t>
            </a:r>
          </a:p>
          <a:p>
            <a:pPr>
              <a:buNone/>
            </a:pPr>
            <a:endParaRPr lang="en-SG" dirty="0"/>
          </a:p>
          <a:p>
            <a:r>
              <a:rPr lang="en-SG" dirty="0"/>
              <a:t>Overworked nursing staffs: affect work performance and hinders the timely assistance the elderly need and deserve. </a:t>
            </a:r>
          </a:p>
          <a:p>
            <a:endParaRPr lang="en-SG" dirty="0"/>
          </a:p>
        </p:txBody>
      </p:sp>
    </p:spTree>
    <p:extLst>
      <p:ext uri="{BB962C8B-B14F-4D97-AF65-F5344CB8AC3E}">
        <p14:creationId xmlns:p14="http://schemas.microsoft.com/office/powerpoint/2010/main" val="5981817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Shape 9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7" name="Shape 9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en-SG" dirty="0"/>
              <a:t>Moving on to the next section, now I will proceed to sharing the works and technological solutions that I have researched in the literature review.</a:t>
            </a:r>
          </a:p>
          <a:p>
            <a:pPr lvl="0">
              <a:spcBef>
                <a:spcPts val="0"/>
              </a:spcBef>
              <a:buNone/>
            </a:pPr>
            <a:r>
              <a:rPr lang="en-SG" dirty="0"/>
              <a:t>In fact, the solutions mentioned in the literature review have already started tackling the issue of overworked staff and they are trying to improve the situation.</a:t>
            </a:r>
          </a:p>
          <a:p>
            <a:pPr lvl="0">
              <a:spcBef>
                <a:spcPts val="0"/>
              </a:spcBef>
              <a:buNone/>
            </a:pPr>
            <a:r>
              <a:rPr lang="en-SG" dirty="0"/>
              <a:t>I have categorized these solutions into 2 main categories, namely robot based nursing staff support system and notification system for nursing staff.</a:t>
            </a:r>
          </a:p>
          <a:p>
            <a:pPr lvl="0">
              <a:spcBef>
                <a:spcPts val="0"/>
              </a:spcBef>
              <a:buNone/>
            </a:pPr>
            <a:endParaRPr dirty="0"/>
          </a:p>
        </p:txBody>
      </p:sp>
    </p:spTree>
    <p:extLst>
      <p:ext uri="{BB962C8B-B14F-4D97-AF65-F5344CB8AC3E}">
        <p14:creationId xmlns:p14="http://schemas.microsoft.com/office/powerpoint/2010/main" val="17303294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SG" dirty="0"/>
              <a:t>Technological solutions aiming to address the Category </a:t>
            </a:r>
          </a:p>
          <a:p>
            <a:r>
              <a:rPr lang="en-SG" dirty="0"/>
              <a:t>Overview of technological based solutions introduced</a:t>
            </a:r>
          </a:p>
          <a:p>
            <a:r>
              <a:rPr lang="en-SG" dirty="0"/>
              <a:t>Nursing home staffs substitute using robots</a:t>
            </a:r>
          </a:p>
          <a:p>
            <a:r>
              <a:rPr lang="en-SG" dirty="0"/>
              <a:t>Nursing home staffs support- ontology based nurse call system</a:t>
            </a:r>
          </a:p>
          <a:p>
            <a:r>
              <a:rPr lang="en-SG" dirty="0"/>
              <a:t>Abnormality detection</a:t>
            </a:r>
          </a:p>
          <a:p>
            <a:r>
              <a:rPr lang="en-SG" dirty="0"/>
              <a:t>List the good points and not-so-good points</a:t>
            </a:r>
          </a:p>
          <a:p>
            <a:endParaRPr lang="en-SG" dirty="0"/>
          </a:p>
          <a:p>
            <a:endParaRPr lang="en-SG" dirty="0"/>
          </a:p>
          <a:p>
            <a:endParaRPr lang="en-SG" dirty="0"/>
          </a:p>
          <a:p>
            <a:endParaRPr lang="en-SG" dirty="0"/>
          </a:p>
        </p:txBody>
      </p:sp>
    </p:spTree>
    <p:extLst>
      <p:ext uri="{BB962C8B-B14F-4D97-AF65-F5344CB8AC3E}">
        <p14:creationId xmlns:p14="http://schemas.microsoft.com/office/powerpoint/2010/main" val="38123936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SG" dirty="0"/>
              <a:t>Heterogeneous robots: robots with different capabilities functioning in a care centre</a:t>
            </a:r>
          </a:p>
          <a:p>
            <a:r>
              <a:rPr lang="en-SG" dirty="0"/>
              <a:t>-Require a good management system </a:t>
            </a:r>
          </a:p>
          <a:p>
            <a:endParaRPr lang="en-SG" dirty="0"/>
          </a:p>
          <a:p>
            <a:endParaRPr lang="en-SG" dirty="0"/>
          </a:p>
          <a:p>
            <a:endParaRPr lang="en-SG" dirty="0"/>
          </a:p>
          <a:p>
            <a:endParaRPr lang="en-SG" dirty="0"/>
          </a:p>
          <a:p>
            <a:endParaRPr lang="en-SG" dirty="0"/>
          </a:p>
        </p:txBody>
      </p:sp>
    </p:spTree>
    <p:extLst>
      <p:ext uri="{BB962C8B-B14F-4D97-AF65-F5344CB8AC3E}">
        <p14:creationId xmlns:p14="http://schemas.microsoft.com/office/powerpoint/2010/main" val="24734392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SG" dirty="0"/>
              <a:t>Traditional way of </a:t>
            </a:r>
            <a:r>
              <a:rPr lang="en-SG" dirty="0" err="1"/>
              <a:t>notifiying</a:t>
            </a:r>
            <a:endParaRPr lang="en-SG" dirty="0"/>
          </a:p>
        </p:txBody>
      </p:sp>
    </p:spTree>
    <p:extLst>
      <p:ext uri="{BB962C8B-B14F-4D97-AF65-F5344CB8AC3E}">
        <p14:creationId xmlns:p14="http://schemas.microsoft.com/office/powerpoint/2010/main" val="15843272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SG" dirty="0"/>
          </a:p>
        </p:txBody>
      </p:sp>
    </p:spTree>
    <p:extLst>
      <p:ext uri="{BB962C8B-B14F-4D97-AF65-F5344CB8AC3E}">
        <p14:creationId xmlns:p14="http://schemas.microsoft.com/office/powerpoint/2010/main" val="22932440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p:spTree>
      <p:nvGrpSpPr>
        <p:cNvPr id="1" name="Shape 8"/>
        <p:cNvGrpSpPr/>
        <p:nvPr/>
      </p:nvGrpSpPr>
      <p:grpSpPr>
        <a:xfrm>
          <a:off x="0" y="0"/>
          <a:ext cx="0" cy="0"/>
          <a:chOff x="0" y="0"/>
          <a:chExt cx="0" cy="0"/>
        </a:xfrm>
      </p:grpSpPr>
      <p:sp>
        <p:nvSpPr>
          <p:cNvPr id="9" name="Shape 9"/>
          <p:cNvSpPr/>
          <p:nvPr/>
        </p:nvSpPr>
        <p:spPr>
          <a:xfrm>
            <a:off x="218925" y="-9675"/>
            <a:ext cx="5276875" cy="5167075"/>
          </a:xfrm>
          <a:custGeom>
            <a:avLst/>
            <a:gdLst/>
            <a:ahLst/>
            <a:cxnLst/>
            <a:rect l="0" t="0" r="0" b="0"/>
            <a:pathLst>
              <a:path w="211075" h="206683" extrusionOk="0">
                <a:moveTo>
                  <a:pt x="387" y="0"/>
                </a:moveTo>
                <a:lnTo>
                  <a:pt x="0" y="206683"/>
                </a:lnTo>
                <a:lnTo>
                  <a:pt x="211075" y="206545"/>
                </a:lnTo>
                <a:lnTo>
                  <a:pt x="155812" y="301"/>
                </a:lnTo>
                <a:close/>
              </a:path>
            </a:pathLst>
          </a:custGeom>
          <a:solidFill>
            <a:srgbClr val="000000">
              <a:alpha val="7310"/>
            </a:srgbClr>
          </a:solidFill>
          <a:ln>
            <a:noFill/>
          </a:ln>
        </p:spPr>
      </p:sp>
      <p:sp>
        <p:nvSpPr>
          <p:cNvPr id="10" name="Shape 10"/>
          <p:cNvSpPr/>
          <p:nvPr/>
        </p:nvSpPr>
        <p:spPr>
          <a:xfrm>
            <a:off x="-9675" y="-9675"/>
            <a:ext cx="5276875" cy="5167075"/>
          </a:xfrm>
          <a:custGeom>
            <a:avLst/>
            <a:gdLst/>
            <a:ahLst/>
            <a:cxnLst/>
            <a:rect l="0" t="0" r="0" b="0"/>
            <a:pathLst>
              <a:path w="211075" h="206683" extrusionOk="0">
                <a:moveTo>
                  <a:pt x="387" y="0"/>
                </a:moveTo>
                <a:lnTo>
                  <a:pt x="0" y="206683"/>
                </a:lnTo>
                <a:lnTo>
                  <a:pt x="211075" y="206545"/>
                </a:lnTo>
                <a:lnTo>
                  <a:pt x="155812" y="301"/>
                </a:lnTo>
                <a:close/>
              </a:path>
            </a:pathLst>
          </a:custGeom>
          <a:solidFill>
            <a:srgbClr val="FFFFFF"/>
          </a:solidFill>
          <a:ln>
            <a:noFill/>
          </a:ln>
        </p:spPr>
      </p:sp>
      <p:sp>
        <p:nvSpPr>
          <p:cNvPr id="11" name="Shape 11"/>
          <p:cNvSpPr txBox="1">
            <a:spLocks noGrp="1"/>
          </p:cNvSpPr>
          <p:nvPr>
            <p:ph type="ctrTitle"/>
          </p:nvPr>
        </p:nvSpPr>
        <p:spPr>
          <a:xfrm>
            <a:off x="648300" y="3175950"/>
            <a:ext cx="3530700" cy="1181999"/>
          </a:xfrm>
          <a:prstGeom prst="rect">
            <a:avLst/>
          </a:prstGeom>
        </p:spPr>
        <p:txBody>
          <a:bodyPr lIns="91425" tIns="91425" rIns="91425" bIns="91425" anchor="b" anchorCtr="0"/>
          <a:lstStyle>
            <a:lvl1pPr lvl="0">
              <a:spcBef>
                <a:spcPts val="0"/>
              </a:spcBef>
              <a:buSzPct val="100000"/>
              <a:defRPr sz="3600"/>
            </a:lvl1pPr>
            <a:lvl2pPr lvl="1">
              <a:spcBef>
                <a:spcPts val="0"/>
              </a:spcBef>
              <a:buSzPct val="100000"/>
              <a:defRPr sz="3600"/>
            </a:lvl2pPr>
            <a:lvl3pPr lvl="2">
              <a:spcBef>
                <a:spcPts val="0"/>
              </a:spcBef>
              <a:buSzPct val="100000"/>
              <a:defRPr sz="3600"/>
            </a:lvl3pPr>
            <a:lvl4pPr lvl="3">
              <a:spcBef>
                <a:spcPts val="0"/>
              </a:spcBef>
              <a:buSzPct val="100000"/>
              <a:defRPr sz="3600"/>
            </a:lvl4pPr>
            <a:lvl5pPr lvl="4">
              <a:spcBef>
                <a:spcPts val="0"/>
              </a:spcBef>
              <a:buSzPct val="100000"/>
              <a:defRPr sz="3600"/>
            </a:lvl5pPr>
            <a:lvl6pPr lvl="5">
              <a:spcBef>
                <a:spcPts val="0"/>
              </a:spcBef>
              <a:buSzPct val="100000"/>
              <a:defRPr sz="3600"/>
            </a:lvl6pPr>
            <a:lvl7pPr lvl="6">
              <a:spcBef>
                <a:spcPts val="0"/>
              </a:spcBef>
              <a:buSzPct val="100000"/>
              <a:defRPr sz="3600"/>
            </a:lvl7pPr>
            <a:lvl8pPr lvl="7">
              <a:spcBef>
                <a:spcPts val="0"/>
              </a:spcBef>
              <a:buSzPct val="100000"/>
              <a:defRPr sz="3600"/>
            </a:lvl8pPr>
            <a:lvl9pPr lvl="8">
              <a:spcBef>
                <a:spcPts val="0"/>
              </a:spcBef>
              <a:buSzPct val="100000"/>
              <a:defRPr sz="36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Subtitle">
    <p:spTree>
      <p:nvGrpSpPr>
        <p:cNvPr id="1" name="Shape 12"/>
        <p:cNvGrpSpPr/>
        <p:nvPr/>
      </p:nvGrpSpPr>
      <p:grpSpPr>
        <a:xfrm>
          <a:off x="0" y="0"/>
          <a:ext cx="0" cy="0"/>
          <a:chOff x="0" y="0"/>
          <a:chExt cx="0" cy="0"/>
        </a:xfrm>
      </p:grpSpPr>
      <p:sp>
        <p:nvSpPr>
          <p:cNvPr id="13" name="Shape 13"/>
          <p:cNvSpPr/>
          <p:nvPr/>
        </p:nvSpPr>
        <p:spPr>
          <a:xfrm>
            <a:off x="218925" y="-9675"/>
            <a:ext cx="5276875" cy="5167075"/>
          </a:xfrm>
          <a:custGeom>
            <a:avLst/>
            <a:gdLst/>
            <a:ahLst/>
            <a:cxnLst/>
            <a:rect l="0" t="0" r="0" b="0"/>
            <a:pathLst>
              <a:path w="211075" h="206683" extrusionOk="0">
                <a:moveTo>
                  <a:pt x="387" y="0"/>
                </a:moveTo>
                <a:lnTo>
                  <a:pt x="0" y="206683"/>
                </a:lnTo>
                <a:lnTo>
                  <a:pt x="211075" y="206545"/>
                </a:lnTo>
                <a:lnTo>
                  <a:pt x="155812" y="301"/>
                </a:lnTo>
                <a:close/>
              </a:path>
            </a:pathLst>
          </a:custGeom>
          <a:solidFill>
            <a:srgbClr val="000000">
              <a:alpha val="7310"/>
            </a:srgbClr>
          </a:solidFill>
          <a:ln>
            <a:noFill/>
          </a:ln>
        </p:spPr>
      </p:sp>
      <p:sp>
        <p:nvSpPr>
          <p:cNvPr id="14" name="Shape 14"/>
          <p:cNvSpPr/>
          <p:nvPr/>
        </p:nvSpPr>
        <p:spPr>
          <a:xfrm>
            <a:off x="-9675" y="-9675"/>
            <a:ext cx="5276875" cy="5167075"/>
          </a:xfrm>
          <a:custGeom>
            <a:avLst/>
            <a:gdLst/>
            <a:ahLst/>
            <a:cxnLst/>
            <a:rect l="0" t="0" r="0" b="0"/>
            <a:pathLst>
              <a:path w="211075" h="206683" extrusionOk="0">
                <a:moveTo>
                  <a:pt x="387" y="0"/>
                </a:moveTo>
                <a:lnTo>
                  <a:pt x="0" y="206683"/>
                </a:lnTo>
                <a:lnTo>
                  <a:pt x="211075" y="206545"/>
                </a:lnTo>
                <a:lnTo>
                  <a:pt x="155812" y="301"/>
                </a:lnTo>
                <a:close/>
              </a:path>
            </a:pathLst>
          </a:custGeom>
          <a:solidFill>
            <a:srgbClr val="FFFFFF"/>
          </a:solidFill>
          <a:ln>
            <a:noFill/>
          </a:ln>
        </p:spPr>
      </p:sp>
      <p:sp>
        <p:nvSpPr>
          <p:cNvPr id="15" name="Shape 15"/>
          <p:cNvSpPr txBox="1">
            <a:spLocks noGrp="1"/>
          </p:cNvSpPr>
          <p:nvPr>
            <p:ph type="ctrTitle"/>
          </p:nvPr>
        </p:nvSpPr>
        <p:spPr>
          <a:xfrm>
            <a:off x="648300" y="1354750"/>
            <a:ext cx="3522300" cy="2989799"/>
          </a:xfrm>
          <a:prstGeom prst="rect">
            <a:avLst/>
          </a:prstGeom>
        </p:spPr>
        <p:txBody>
          <a:bodyPr lIns="91425" tIns="91425" rIns="91425" bIns="91425" anchor="b" anchorCtr="0"/>
          <a:lstStyle>
            <a:lvl1pPr lvl="0" rtl="0">
              <a:spcBef>
                <a:spcPts val="0"/>
              </a:spcBef>
              <a:buSzPct val="100000"/>
              <a:defRPr sz="3000"/>
            </a:lvl1pPr>
            <a:lvl2pPr lvl="1" rtl="0">
              <a:spcBef>
                <a:spcPts val="0"/>
              </a:spcBef>
              <a:buSzPct val="100000"/>
              <a:defRPr sz="3000"/>
            </a:lvl2pPr>
            <a:lvl3pPr lvl="2" rtl="0">
              <a:spcBef>
                <a:spcPts val="0"/>
              </a:spcBef>
              <a:buSzPct val="100000"/>
              <a:defRPr sz="3000"/>
            </a:lvl3pPr>
            <a:lvl4pPr lvl="3" rtl="0">
              <a:spcBef>
                <a:spcPts val="0"/>
              </a:spcBef>
              <a:buSzPct val="100000"/>
              <a:defRPr sz="3000"/>
            </a:lvl4pPr>
            <a:lvl5pPr lvl="4" rtl="0">
              <a:spcBef>
                <a:spcPts val="0"/>
              </a:spcBef>
              <a:buSzPct val="100000"/>
              <a:defRPr sz="3000"/>
            </a:lvl5pPr>
            <a:lvl6pPr lvl="5" rtl="0">
              <a:spcBef>
                <a:spcPts val="0"/>
              </a:spcBef>
              <a:buSzPct val="100000"/>
              <a:defRPr sz="3000"/>
            </a:lvl6pPr>
            <a:lvl7pPr lvl="6" rtl="0">
              <a:spcBef>
                <a:spcPts val="0"/>
              </a:spcBef>
              <a:buSzPct val="100000"/>
              <a:defRPr sz="3000"/>
            </a:lvl7pPr>
            <a:lvl8pPr lvl="7" rtl="0">
              <a:spcBef>
                <a:spcPts val="0"/>
              </a:spcBef>
              <a:buSzPct val="100000"/>
              <a:defRPr sz="3000"/>
            </a:lvl8pPr>
            <a:lvl9pPr lvl="8" rtl="0">
              <a:spcBef>
                <a:spcPts val="0"/>
              </a:spcBef>
              <a:buSzPct val="100000"/>
              <a:defRPr sz="3000"/>
            </a:lvl9pPr>
          </a:lstStyle>
          <a:p>
            <a:endParaRPr/>
          </a:p>
        </p:txBody>
      </p:sp>
      <p:sp>
        <p:nvSpPr>
          <p:cNvPr id="16" name="Shape 16"/>
          <p:cNvSpPr txBox="1">
            <a:spLocks noGrp="1"/>
          </p:cNvSpPr>
          <p:nvPr>
            <p:ph type="subTitle" idx="1"/>
          </p:nvPr>
        </p:nvSpPr>
        <p:spPr>
          <a:xfrm>
            <a:off x="6724950" y="3265700"/>
            <a:ext cx="1906199" cy="1031699"/>
          </a:xfrm>
          <a:prstGeom prst="rect">
            <a:avLst/>
          </a:prstGeom>
        </p:spPr>
        <p:txBody>
          <a:bodyPr lIns="91425" tIns="91425" rIns="91425" bIns="91425" anchor="b" anchorCtr="0"/>
          <a:lstStyle>
            <a:lvl1pPr lvl="0" algn="r" rtl="0">
              <a:spcBef>
                <a:spcPts val="0"/>
              </a:spcBef>
              <a:buClr>
                <a:srgbClr val="FFFFFF"/>
              </a:buClr>
              <a:buSzPct val="100000"/>
              <a:buNone/>
              <a:defRPr sz="1800">
                <a:solidFill>
                  <a:srgbClr val="FFFFFF"/>
                </a:solidFill>
              </a:defRPr>
            </a:lvl1pPr>
            <a:lvl2pPr lvl="1" algn="r" rtl="0">
              <a:spcBef>
                <a:spcPts val="0"/>
              </a:spcBef>
              <a:buClr>
                <a:srgbClr val="FFFFFF"/>
              </a:buClr>
              <a:buSzPct val="100000"/>
              <a:buNone/>
              <a:defRPr sz="1800">
                <a:solidFill>
                  <a:srgbClr val="FFFFFF"/>
                </a:solidFill>
              </a:defRPr>
            </a:lvl2pPr>
            <a:lvl3pPr lvl="2" algn="r" rtl="0">
              <a:spcBef>
                <a:spcPts val="0"/>
              </a:spcBef>
              <a:buClr>
                <a:srgbClr val="FFFFFF"/>
              </a:buClr>
              <a:buSzPct val="100000"/>
              <a:buNone/>
              <a:defRPr sz="1800">
                <a:solidFill>
                  <a:srgbClr val="FFFFFF"/>
                </a:solidFill>
              </a:defRPr>
            </a:lvl3pPr>
            <a:lvl4pPr lvl="3" algn="r" rtl="0">
              <a:spcBef>
                <a:spcPts val="0"/>
              </a:spcBef>
              <a:buClr>
                <a:srgbClr val="FFFFFF"/>
              </a:buClr>
              <a:buSzPct val="100000"/>
              <a:buNone/>
              <a:defRPr sz="1800">
                <a:solidFill>
                  <a:srgbClr val="FFFFFF"/>
                </a:solidFill>
              </a:defRPr>
            </a:lvl4pPr>
            <a:lvl5pPr lvl="4" algn="r" rtl="0">
              <a:spcBef>
                <a:spcPts val="0"/>
              </a:spcBef>
              <a:buClr>
                <a:srgbClr val="FFFFFF"/>
              </a:buClr>
              <a:buSzPct val="100000"/>
              <a:buNone/>
              <a:defRPr sz="1800">
                <a:solidFill>
                  <a:srgbClr val="FFFFFF"/>
                </a:solidFill>
              </a:defRPr>
            </a:lvl5pPr>
            <a:lvl6pPr lvl="5" algn="r" rtl="0">
              <a:spcBef>
                <a:spcPts val="0"/>
              </a:spcBef>
              <a:buClr>
                <a:srgbClr val="FFFFFF"/>
              </a:buClr>
              <a:buSzPct val="100000"/>
              <a:buNone/>
              <a:defRPr sz="1800">
                <a:solidFill>
                  <a:srgbClr val="FFFFFF"/>
                </a:solidFill>
              </a:defRPr>
            </a:lvl6pPr>
            <a:lvl7pPr lvl="6" algn="r" rtl="0">
              <a:spcBef>
                <a:spcPts val="0"/>
              </a:spcBef>
              <a:buClr>
                <a:srgbClr val="FFFFFF"/>
              </a:buClr>
              <a:buSzPct val="100000"/>
              <a:buNone/>
              <a:defRPr sz="1800">
                <a:solidFill>
                  <a:srgbClr val="FFFFFF"/>
                </a:solidFill>
              </a:defRPr>
            </a:lvl7pPr>
            <a:lvl8pPr lvl="7" algn="r" rtl="0">
              <a:spcBef>
                <a:spcPts val="0"/>
              </a:spcBef>
              <a:buClr>
                <a:srgbClr val="FFFFFF"/>
              </a:buClr>
              <a:buSzPct val="100000"/>
              <a:buNone/>
              <a:defRPr sz="1800">
                <a:solidFill>
                  <a:srgbClr val="FFFFFF"/>
                </a:solidFill>
              </a:defRPr>
            </a:lvl8pPr>
            <a:lvl9pPr lvl="8" algn="r" rtl="0">
              <a:spcBef>
                <a:spcPts val="0"/>
              </a:spcBef>
              <a:buClr>
                <a:srgbClr val="FFFFFF"/>
              </a:buClr>
              <a:buSzPct val="100000"/>
              <a:buNone/>
              <a:defRPr sz="1800">
                <a:solidFill>
                  <a:srgbClr val="FFFFFF"/>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 1 column">
    <p:spTree>
      <p:nvGrpSpPr>
        <p:cNvPr id="1" name="Shape 31"/>
        <p:cNvGrpSpPr/>
        <p:nvPr/>
      </p:nvGrpSpPr>
      <p:grpSpPr>
        <a:xfrm>
          <a:off x="0" y="0"/>
          <a:ext cx="0" cy="0"/>
          <a:chOff x="0" y="0"/>
          <a:chExt cx="0" cy="0"/>
        </a:xfrm>
      </p:grpSpPr>
      <p:sp>
        <p:nvSpPr>
          <p:cNvPr id="32" name="Shape 32"/>
          <p:cNvSpPr/>
          <p:nvPr/>
        </p:nvSpPr>
        <p:spPr>
          <a:xfrm>
            <a:off x="228600" y="-10437"/>
            <a:ext cx="8229314" cy="5164386"/>
          </a:xfrm>
          <a:custGeom>
            <a:avLst/>
            <a:gdLst/>
            <a:ahLst/>
            <a:cxnLst/>
            <a:rect l="0" t="0" r="0" b="0"/>
            <a:pathLst>
              <a:path w="328450" h="206122" extrusionOk="0">
                <a:moveTo>
                  <a:pt x="0" y="0"/>
                </a:moveTo>
                <a:lnTo>
                  <a:pt x="0" y="206122"/>
                </a:lnTo>
                <a:lnTo>
                  <a:pt x="328450" y="206122"/>
                </a:lnTo>
                <a:lnTo>
                  <a:pt x="273309" y="331"/>
                </a:lnTo>
                <a:close/>
              </a:path>
            </a:pathLst>
          </a:custGeom>
          <a:solidFill>
            <a:srgbClr val="000000">
              <a:alpha val="7310"/>
            </a:srgbClr>
          </a:solidFill>
          <a:ln>
            <a:noFill/>
          </a:ln>
        </p:spPr>
      </p:sp>
      <p:sp>
        <p:nvSpPr>
          <p:cNvPr id="33" name="Shape 33"/>
          <p:cNvSpPr/>
          <p:nvPr/>
        </p:nvSpPr>
        <p:spPr>
          <a:xfrm>
            <a:off x="0" y="-10437"/>
            <a:ext cx="8229314" cy="5164386"/>
          </a:xfrm>
          <a:custGeom>
            <a:avLst/>
            <a:gdLst/>
            <a:ahLst/>
            <a:cxnLst/>
            <a:rect l="0" t="0" r="0" b="0"/>
            <a:pathLst>
              <a:path w="328450" h="206122" extrusionOk="0">
                <a:moveTo>
                  <a:pt x="0" y="0"/>
                </a:moveTo>
                <a:lnTo>
                  <a:pt x="0" y="206122"/>
                </a:lnTo>
                <a:lnTo>
                  <a:pt x="328450" y="206122"/>
                </a:lnTo>
                <a:lnTo>
                  <a:pt x="273309" y="331"/>
                </a:lnTo>
                <a:close/>
              </a:path>
            </a:pathLst>
          </a:custGeom>
          <a:solidFill>
            <a:srgbClr val="FFFFFF"/>
          </a:solidFill>
          <a:ln>
            <a:noFill/>
          </a:ln>
        </p:spPr>
      </p:sp>
      <p:sp>
        <p:nvSpPr>
          <p:cNvPr id="34" name="Shape 34"/>
          <p:cNvSpPr txBox="1">
            <a:spLocks noGrp="1"/>
          </p:cNvSpPr>
          <p:nvPr>
            <p:ph type="title"/>
          </p:nvPr>
        </p:nvSpPr>
        <p:spPr>
          <a:xfrm>
            <a:off x="838350" y="893500"/>
            <a:ext cx="5324100" cy="485699"/>
          </a:xfrm>
          <a:prstGeom prst="rect">
            <a:avLst/>
          </a:prstGeom>
        </p:spPr>
        <p:txBody>
          <a:bodyPr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35" name="Shape 35"/>
          <p:cNvSpPr txBox="1">
            <a:spLocks noGrp="1"/>
          </p:cNvSpPr>
          <p:nvPr>
            <p:ph type="body" idx="1"/>
          </p:nvPr>
        </p:nvSpPr>
        <p:spPr>
          <a:xfrm>
            <a:off x="838250" y="1504950"/>
            <a:ext cx="5324100" cy="22557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p:cSld name="Title + 2 columns">
    <p:spTree>
      <p:nvGrpSpPr>
        <p:cNvPr id="1" name="Shape 36"/>
        <p:cNvGrpSpPr/>
        <p:nvPr/>
      </p:nvGrpSpPr>
      <p:grpSpPr>
        <a:xfrm>
          <a:off x="0" y="0"/>
          <a:ext cx="0" cy="0"/>
          <a:chOff x="0" y="0"/>
          <a:chExt cx="0" cy="0"/>
        </a:xfrm>
      </p:grpSpPr>
      <p:sp>
        <p:nvSpPr>
          <p:cNvPr id="37" name="Shape 37"/>
          <p:cNvSpPr/>
          <p:nvPr/>
        </p:nvSpPr>
        <p:spPr>
          <a:xfrm>
            <a:off x="228600" y="-10437"/>
            <a:ext cx="8229314" cy="5164386"/>
          </a:xfrm>
          <a:custGeom>
            <a:avLst/>
            <a:gdLst/>
            <a:ahLst/>
            <a:cxnLst/>
            <a:rect l="0" t="0" r="0" b="0"/>
            <a:pathLst>
              <a:path w="328450" h="206122" extrusionOk="0">
                <a:moveTo>
                  <a:pt x="0" y="0"/>
                </a:moveTo>
                <a:lnTo>
                  <a:pt x="0" y="206122"/>
                </a:lnTo>
                <a:lnTo>
                  <a:pt x="328450" y="206122"/>
                </a:lnTo>
                <a:lnTo>
                  <a:pt x="273309" y="331"/>
                </a:lnTo>
                <a:close/>
              </a:path>
            </a:pathLst>
          </a:custGeom>
          <a:solidFill>
            <a:srgbClr val="000000">
              <a:alpha val="7310"/>
            </a:srgbClr>
          </a:solidFill>
          <a:ln>
            <a:noFill/>
          </a:ln>
        </p:spPr>
      </p:sp>
      <p:sp>
        <p:nvSpPr>
          <p:cNvPr id="38" name="Shape 38"/>
          <p:cNvSpPr/>
          <p:nvPr/>
        </p:nvSpPr>
        <p:spPr>
          <a:xfrm>
            <a:off x="0" y="-10437"/>
            <a:ext cx="8229314" cy="5164386"/>
          </a:xfrm>
          <a:custGeom>
            <a:avLst/>
            <a:gdLst/>
            <a:ahLst/>
            <a:cxnLst/>
            <a:rect l="0" t="0" r="0" b="0"/>
            <a:pathLst>
              <a:path w="328450" h="206122" extrusionOk="0">
                <a:moveTo>
                  <a:pt x="0" y="0"/>
                </a:moveTo>
                <a:lnTo>
                  <a:pt x="0" y="206122"/>
                </a:lnTo>
                <a:lnTo>
                  <a:pt x="328450" y="206122"/>
                </a:lnTo>
                <a:lnTo>
                  <a:pt x="273309" y="331"/>
                </a:lnTo>
                <a:close/>
              </a:path>
            </a:pathLst>
          </a:custGeom>
          <a:solidFill>
            <a:srgbClr val="FFFFFF"/>
          </a:solidFill>
          <a:ln>
            <a:noFill/>
          </a:ln>
        </p:spPr>
      </p:sp>
      <p:sp>
        <p:nvSpPr>
          <p:cNvPr id="39" name="Shape 39"/>
          <p:cNvSpPr txBox="1">
            <a:spLocks noGrp="1"/>
          </p:cNvSpPr>
          <p:nvPr>
            <p:ph type="title"/>
          </p:nvPr>
        </p:nvSpPr>
        <p:spPr>
          <a:xfrm>
            <a:off x="841000" y="969700"/>
            <a:ext cx="4801499" cy="409500"/>
          </a:xfrm>
          <a:prstGeom prst="rect">
            <a:avLst/>
          </a:prstGeom>
        </p:spPr>
        <p:txBody>
          <a:bodyPr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40" name="Shape 40"/>
          <p:cNvSpPr txBox="1">
            <a:spLocks noGrp="1"/>
          </p:cNvSpPr>
          <p:nvPr>
            <p:ph type="body" idx="1"/>
          </p:nvPr>
        </p:nvSpPr>
        <p:spPr>
          <a:xfrm>
            <a:off x="841000" y="1578025"/>
            <a:ext cx="2671800" cy="24333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41" name="Shape 41"/>
          <p:cNvSpPr txBox="1">
            <a:spLocks noGrp="1"/>
          </p:cNvSpPr>
          <p:nvPr>
            <p:ph type="body" idx="2"/>
          </p:nvPr>
        </p:nvSpPr>
        <p:spPr>
          <a:xfrm>
            <a:off x="3673842" y="1578025"/>
            <a:ext cx="2671800" cy="24333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8BC34A"/>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457200" y="741100"/>
            <a:ext cx="5185199" cy="474599"/>
          </a:xfrm>
          <a:prstGeom prst="rect">
            <a:avLst/>
          </a:prstGeom>
          <a:noFill/>
          <a:ln>
            <a:noFill/>
          </a:ln>
        </p:spPr>
        <p:txBody>
          <a:bodyPr lIns="91425" tIns="91425" rIns="91425" bIns="91425" anchor="b" anchorCtr="0"/>
          <a:lstStyle>
            <a:lvl1pPr lvl="0">
              <a:spcBef>
                <a:spcPts val="0"/>
              </a:spcBef>
              <a:buClr>
                <a:srgbClr val="999999"/>
              </a:buClr>
              <a:buSzPct val="100000"/>
              <a:buFont typeface="Montserrat"/>
              <a:buNone/>
              <a:defRPr sz="2400" b="1">
                <a:solidFill>
                  <a:srgbClr val="999999"/>
                </a:solidFill>
                <a:latin typeface="Montserrat"/>
                <a:ea typeface="Montserrat"/>
                <a:cs typeface="Montserrat"/>
                <a:sym typeface="Montserrat"/>
              </a:defRPr>
            </a:lvl1pPr>
            <a:lvl2pPr lvl="1">
              <a:spcBef>
                <a:spcPts val="0"/>
              </a:spcBef>
              <a:buClr>
                <a:srgbClr val="999999"/>
              </a:buClr>
              <a:buSzPct val="100000"/>
              <a:buFont typeface="Montserrat"/>
              <a:buNone/>
              <a:defRPr sz="2400" b="1">
                <a:solidFill>
                  <a:srgbClr val="999999"/>
                </a:solidFill>
                <a:latin typeface="Montserrat"/>
                <a:ea typeface="Montserrat"/>
                <a:cs typeface="Montserrat"/>
                <a:sym typeface="Montserrat"/>
              </a:defRPr>
            </a:lvl2pPr>
            <a:lvl3pPr lvl="2">
              <a:spcBef>
                <a:spcPts val="0"/>
              </a:spcBef>
              <a:buClr>
                <a:srgbClr val="999999"/>
              </a:buClr>
              <a:buSzPct val="100000"/>
              <a:buFont typeface="Montserrat"/>
              <a:buNone/>
              <a:defRPr sz="2400" b="1">
                <a:solidFill>
                  <a:srgbClr val="999999"/>
                </a:solidFill>
                <a:latin typeface="Montserrat"/>
                <a:ea typeface="Montserrat"/>
                <a:cs typeface="Montserrat"/>
                <a:sym typeface="Montserrat"/>
              </a:defRPr>
            </a:lvl3pPr>
            <a:lvl4pPr lvl="3">
              <a:spcBef>
                <a:spcPts val="0"/>
              </a:spcBef>
              <a:buClr>
                <a:srgbClr val="999999"/>
              </a:buClr>
              <a:buSzPct val="100000"/>
              <a:buFont typeface="Montserrat"/>
              <a:buNone/>
              <a:defRPr sz="2400" b="1">
                <a:solidFill>
                  <a:srgbClr val="999999"/>
                </a:solidFill>
                <a:latin typeface="Montserrat"/>
                <a:ea typeface="Montserrat"/>
                <a:cs typeface="Montserrat"/>
                <a:sym typeface="Montserrat"/>
              </a:defRPr>
            </a:lvl4pPr>
            <a:lvl5pPr lvl="4">
              <a:spcBef>
                <a:spcPts val="0"/>
              </a:spcBef>
              <a:buClr>
                <a:srgbClr val="999999"/>
              </a:buClr>
              <a:buSzPct val="100000"/>
              <a:buFont typeface="Montserrat"/>
              <a:buNone/>
              <a:defRPr sz="2400" b="1">
                <a:solidFill>
                  <a:srgbClr val="999999"/>
                </a:solidFill>
                <a:latin typeface="Montserrat"/>
                <a:ea typeface="Montserrat"/>
                <a:cs typeface="Montserrat"/>
                <a:sym typeface="Montserrat"/>
              </a:defRPr>
            </a:lvl5pPr>
            <a:lvl6pPr lvl="5">
              <a:spcBef>
                <a:spcPts val="0"/>
              </a:spcBef>
              <a:buClr>
                <a:srgbClr val="999999"/>
              </a:buClr>
              <a:buSzPct val="100000"/>
              <a:buFont typeface="Montserrat"/>
              <a:buNone/>
              <a:defRPr sz="2400" b="1">
                <a:solidFill>
                  <a:srgbClr val="999999"/>
                </a:solidFill>
                <a:latin typeface="Montserrat"/>
                <a:ea typeface="Montserrat"/>
                <a:cs typeface="Montserrat"/>
                <a:sym typeface="Montserrat"/>
              </a:defRPr>
            </a:lvl6pPr>
            <a:lvl7pPr lvl="6">
              <a:spcBef>
                <a:spcPts val="0"/>
              </a:spcBef>
              <a:buClr>
                <a:srgbClr val="999999"/>
              </a:buClr>
              <a:buSzPct val="100000"/>
              <a:buFont typeface="Montserrat"/>
              <a:buNone/>
              <a:defRPr sz="2400" b="1">
                <a:solidFill>
                  <a:srgbClr val="999999"/>
                </a:solidFill>
                <a:latin typeface="Montserrat"/>
                <a:ea typeface="Montserrat"/>
                <a:cs typeface="Montserrat"/>
                <a:sym typeface="Montserrat"/>
              </a:defRPr>
            </a:lvl7pPr>
            <a:lvl8pPr lvl="7">
              <a:spcBef>
                <a:spcPts val="0"/>
              </a:spcBef>
              <a:buClr>
                <a:srgbClr val="999999"/>
              </a:buClr>
              <a:buSzPct val="100000"/>
              <a:buFont typeface="Montserrat"/>
              <a:buNone/>
              <a:defRPr sz="2400" b="1">
                <a:solidFill>
                  <a:srgbClr val="999999"/>
                </a:solidFill>
                <a:latin typeface="Montserrat"/>
                <a:ea typeface="Montserrat"/>
                <a:cs typeface="Montserrat"/>
                <a:sym typeface="Montserrat"/>
              </a:defRPr>
            </a:lvl8pPr>
            <a:lvl9pPr lvl="8">
              <a:spcBef>
                <a:spcPts val="0"/>
              </a:spcBef>
              <a:buClr>
                <a:srgbClr val="999999"/>
              </a:buClr>
              <a:buSzPct val="100000"/>
              <a:buFont typeface="Montserrat"/>
              <a:buNone/>
              <a:defRPr sz="2400" b="1">
                <a:solidFill>
                  <a:srgbClr val="999999"/>
                </a:solidFill>
                <a:latin typeface="Montserrat"/>
                <a:ea typeface="Montserrat"/>
                <a:cs typeface="Montserrat"/>
                <a:sym typeface="Montserrat"/>
              </a:defRPr>
            </a:lvl9pPr>
          </a:lstStyle>
          <a:p>
            <a:endParaRPr/>
          </a:p>
        </p:txBody>
      </p:sp>
      <p:sp>
        <p:nvSpPr>
          <p:cNvPr id="7" name="Shape 7"/>
          <p:cNvSpPr txBox="1">
            <a:spLocks noGrp="1"/>
          </p:cNvSpPr>
          <p:nvPr>
            <p:ph type="body" idx="1"/>
          </p:nvPr>
        </p:nvSpPr>
        <p:spPr>
          <a:xfrm>
            <a:off x="457200" y="1352550"/>
            <a:ext cx="5185199" cy="2255700"/>
          </a:xfrm>
          <a:prstGeom prst="rect">
            <a:avLst/>
          </a:prstGeom>
          <a:noFill/>
          <a:ln>
            <a:noFill/>
          </a:ln>
        </p:spPr>
        <p:txBody>
          <a:bodyPr lIns="91425" tIns="91425" rIns="91425" bIns="91425" anchor="t" anchorCtr="0"/>
          <a:lstStyle>
            <a:lvl1pPr lvl="0">
              <a:spcBef>
                <a:spcPts val="600"/>
              </a:spcBef>
              <a:buClr>
                <a:srgbClr val="666666"/>
              </a:buClr>
              <a:buSzPct val="100000"/>
              <a:buFont typeface="Karla"/>
              <a:buChar char="▸"/>
              <a:defRPr sz="2000">
                <a:solidFill>
                  <a:srgbClr val="666666"/>
                </a:solidFill>
                <a:latin typeface="Karla"/>
                <a:ea typeface="Karla"/>
                <a:cs typeface="Karla"/>
                <a:sym typeface="Karla"/>
              </a:defRPr>
            </a:lvl1pPr>
            <a:lvl2pPr lvl="1">
              <a:spcBef>
                <a:spcPts val="480"/>
              </a:spcBef>
              <a:buClr>
                <a:srgbClr val="666666"/>
              </a:buClr>
              <a:buSzPct val="100000"/>
              <a:buFont typeface="Karla"/>
              <a:buChar char="▹"/>
              <a:defRPr sz="2000">
                <a:solidFill>
                  <a:srgbClr val="666666"/>
                </a:solidFill>
                <a:latin typeface="Karla"/>
                <a:ea typeface="Karla"/>
                <a:cs typeface="Karla"/>
                <a:sym typeface="Karla"/>
              </a:defRPr>
            </a:lvl2pPr>
            <a:lvl3pPr lvl="2">
              <a:spcBef>
                <a:spcPts val="480"/>
              </a:spcBef>
              <a:buClr>
                <a:srgbClr val="666666"/>
              </a:buClr>
              <a:buSzPct val="100000"/>
              <a:buFont typeface="Karla"/>
              <a:buChar char="▹"/>
              <a:defRPr sz="2000">
                <a:solidFill>
                  <a:srgbClr val="666666"/>
                </a:solidFill>
                <a:latin typeface="Karla"/>
                <a:ea typeface="Karla"/>
                <a:cs typeface="Karla"/>
                <a:sym typeface="Karla"/>
              </a:defRPr>
            </a:lvl3pPr>
            <a:lvl4pPr lvl="3">
              <a:spcBef>
                <a:spcPts val="360"/>
              </a:spcBef>
              <a:buClr>
                <a:srgbClr val="666666"/>
              </a:buClr>
              <a:buSzPct val="100000"/>
              <a:buFont typeface="Karla"/>
              <a:defRPr sz="2000">
                <a:solidFill>
                  <a:srgbClr val="666666"/>
                </a:solidFill>
                <a:latin typeface="Karla"/>
                <a:ea typeface="Karla"/>
                <a:cs typeface="Karla"/>
                <a:sym typeface="Karla"/>
              </a:defRPr>
            </a:lvl4pPr>
            <a:lvl5pPr lvl="4">
              <a:spcBef>
                <a:spcPts val="360"/>
              </a:spcBef>
              <a:buClr>
                <a:srgbClr val="666666"/>
              </a:buClr>
              <a:buSzPct val="100000"/>
              <a:buFont typeface="Karla"/>
              <a:defRPr sz="2000">
                <a:solidFill>
                  <a:srgbClr val="666666"/>
                </a:solidFill>
                <a:latin typeface="Karla"/>
                <a:ea typeface="Karla"/>
                <a:cs typeface="Karla"/>
                <a:sym typeface="Karla"/>
              </a:defRPr>
            </a:lvl5pPr>
            <a:lvl6pPr lvl="5">
              <a:spcBef>
                <a:spcPts val="360"/>
              </a:spcBef>
              <a:buClr>
                <a:srgbClr val="666666"/>
              </a:buClr>
              <a:buSzPct val="100000"/>
              <a:buFont typeface="Karla"/>
              <a:defRPr sz="2000">
                <a:solidFill>
                  <a:srgbClr val="666666"/>
                </a:solidFill>
                <a:latin typeface="Karla"/>
                <a:ea typeface="Karla"/>
                <a:cs typeface="Karla"/>
                <a:sym typeface="Karla"/>
              </a:defRPr>
            </a:lvl6pPr>
            <a:lvl7pPr lvl="6">
              <a:spcBef>
                <a:spcPts val="360"/>
              </a:spcBef>
              <a:buClr>
                <a:srgbClr val="666666"/>
              </a:buClr>
              <a:buSzPct val="100000"/>
              <a:buFont typeface="Karla"/>
              <a:defRPr sz="2000">
                <a:solidFill>
                  <a:srgbClr val="666666"/>
                </a:solidFill>
                <a:latin typeface="Karla"/>
                <a:ea typeface="Karla"/>
                <a:cs typeface="Karla"/>
                <a:sym typeface="Karla"/>
              </a:defRPr>
            </a:lvl7pPr>
            <a:lvl8pPr lvl="7">
              <a:spcBef>
                <a:spcPts val="360"/>
              </a:spcBef>
              <a:buClr>
                <a:srgbClr val="666666"/>
              </a:buClr>
              <a:buSzPct val="100000"/>
              <a:buFont typeface="Karla"/>
              <a:defRPr sz="2000">
                <a:solidFill>
                  <a:srgbClr val="666666"/>
                </a:solidFill>
                <a:latin typeface="Karla"/>
                <a:ea typeface="Karla"/>
                <a:cs typeface="Karla"/>
                <a:sym typeface="Karla"/>
              </a:defRPr>
            </a:lvl8pPr>
            <a:lvl9pPr lvl="8">
              <a:spcBef>
                <a:spcPts val="360"/>
              </a:spcBef>
              <a:buClr>
                <a:srgbClr val="666666"/>
              </a:buClr>
              <a:buSzPct val="100000"/>
              <a:buFont typeface="Karla"/>
              <a:defRPr sz="2000">
                <a:solidFill>
                  <a:srgbClr val="666666"/>
                </a:solidFill>
                <a:latin typeface="Karla"/>
                <a:ea typeface="Karla"/>
                <a:cs typeface="Karla"/>
                <a:sym typeface="Karla"/>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3" r:id="rId3"/>
    <p:sldLayoutId id="2147483654" r:id="rId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emf"/></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4.emf"/><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26.emf"/><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30.png"/></Relationships>
</file>

<file path=ppt/slides/_rels/slide32.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chart" Target="../charts/chart2.xml"/></Relationships>
</file>

<file path=ppt/slides/_rels/slide33.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chart" Target="../charts/chart4.xml"/></Relationships>
</file>

<file path=ppt/slides/_rels/slide3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3.xml"/><Relationship Id="rId1" Type="http://schemas.openxmlformats.org/officeDocument/2006/relationships/slideLayout" Target="../slideLayouts/slideLayout3.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35.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5.xml"/><Relationship Id="rId1" Type="http://schemas.openxmlformats.org/officeDocument/2006/relationships/slideLayout" Target="../slideLayouts/slideLayout3.xml"/><Relationship Id="rId5" Type="http://schemas.openxmlformats.org/officeDocument/2006/relationships/image" Target="../media/image15.png"/><Relationship Id="rId4" Type="http://schemas.openxmlformats.org/officeDocument/2006/relationships/image" Target="../media/image14.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0.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microsoft.com/office/2007/relationships/media" Target="../media/media2.mp4"/><Relationship Id="rId1" Type="http://schemas.openxmlformats.org/officeDocument/2006/relationships/video" Target="NULL" TargetMode="External"/><Relationship Id="rId5" Type="http://schemas.openxmlformats.org/officeDocument/2006/relationships/image" Target="../media/image11.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45000"/>
            <a:lum/>
          </a:blip>
          <a:srcRect/>
          <a:stretch>
            <a:fillRect l="45000" r="-15000"/>
          </a:stretch>
        </a:blipFill>
        <a:effectLst/>
      </p:bgPr>
    </p:bg>
    <p:spTree>
      <p:nvGrpSpPr>
        <p:cNvPr id="1" name="Shape 64"/>
        <p:cNvGrpSpPr/>
        <p:nvPr/>
      </p:nvGrpSpPr>
      <p:grpSpPr>
        <a:xfrm>
          <a:off x="0" y="0"/>
          <a:ext cx="0" cy="0"/>
          <a:chOff x="0" y="0"/>
          <a:chExt cx="0" cy="0"/>
        </a:xfrm>
      </p:grpSpPr>
      <p:sp>
        <p:nvSpPr>
          <p:cNvPr id="65" name="Shape 65"/>
          <p:cNvSpPr txBox="1">
            <a:spLocks noGrp="1"/>
          </p:cNvSpPr>
          <p:nvPr>
            <p:ph type="ctrTitle"/>
          </p:nvPr>
        </p:nvSpPr>
        <p:spPr>
          <a:xfrm>
            <a:off x="145585" y="3503528"/>
            <a:ext cx="4245662" cy="1181999"/>
          </a:xfrm>
          <a:prstGeom prst="rect">
            <a:avLst/>
          </a:prstGeom>
        </p:spPr>
        <p:txBody>
          <a:bodyPr lIns="91425" tIns="91425" rIns="91425" bIns="91425" anchor="b" anchorCtr="0">
            <a:noAutofit/>
          </a:bodyPr>
          <a:lstStyle/>
          <a:p>
            <a:pPr lvl="0" algn="ctr">
              <a:spcBef>
                <a:spcPts val="0"/>
              </a:spcBef>
              <a:buNone/>
            </a:pPr>
            <a:r>
              <a:rPr lang="en" sz="2000" dirty="0">
                <a:solidFill>
                  <a:schemeClr val="tx1"/>
                </a:solidFill>
              </a:rPr>
              <a:t>Smart </a:t>
            </a:r>
            <a:r>
              <a:rPr lang="en-SG" sz="2000" dirty="0">
                <a:solidFill>
                  <a:schemeClr val="tx1"/>
                </a:solidFill>
              </a:rPr>
              <a:t>Notification System </a:t>
            </a:r>
            <a:r>
              <a:rPr lang="en" sz="2000" dirty="0">
                <a:solidFill>
                  <a:schemeClr val="tx1"/>
                </a:solidFill>
              </a:rPr>
              <a:t>for Nursi</a:t>
            </a:r>
            <a:r>
              <a:rPr lang="en-SG" sz="2000" dirty="0">
                <a:solidFill>
                  <a:schemeClr val="tx1"/>
                </a:solidFill>
              </a:rPr>
              <a:t>ng homes</a:t>
            </a:r>
            <a:br>
              <a:rPr lang="en-SG" sz="2000" dirty="0">
                <a:solidFill>
                  <a:schemeClr val="tx1"/>
                </a:solidFill>
              </a:rPr>
            </a:br>
            <a:br>
              <a:rPr lang="en-SG" sz="2000" dirty="0">
                <a:solidFill>
                  <a:schemeClr val="tx1"/>
                </a:solidFill>
              </a:rPr>
            </a:br>
            <a:br>
              <a:rPr lang="en-SG" sz="2000" dirty="0">
                <a:solidFill>
                  <a:schemeClr val="tx1"/>
                </a:solidFill>
              </a:rPr>
            </a:br>
            <a:br>
              <a:rPr lang="en" sz="2000" dirty="0">
                <a:solidFill>
                  <a:schemeClr val="bg1">
                    <a:lumMod val="50000"/>
                  </a:schemeClr>
                </a:solidFill>
              </a:rPr>
            </a:br>
            <a:r>
              <a:rPr lang="en" sz="1400" dirty="0">
                <a:solidFill>
                  <a:schemeClr val="bg1">
                    <a:lumMod val="50000"/>
                  </a:schemeClr>
                </a:solidFill>
              </a:rPr>
              <a:t>JOVIN YAP KUANG YONG</a:t>
            </a:r>
            <a:br>
              <a:rPr lang="en" sz="1400" dirty="0">
                <a:solidFill>
                  <a:schemeClr val="bg1">
                    <a:lumMod val="50000"/>
                  </a:schemeClr>
                </a:solidFill>
              </a:rPr>
            </a:br>
            <a:r>
              <a:rPr lang="en" sz="1400" dirty="0">
                <a:solidFill>
                  <a:schemeClr val="bg1">
                    <a:lumMod val="50000"/>
                  </a:schemeClr>
                </a:solidFill>
              </a:rPr>
              <a:t>U1421323K</a:t>
            </a:r>
          </a:p>
        </p:txBody>
      </p:sp>
      <p:pic>
        <p:nvPicPr>
          <p:cNvPr id="11" name="Picture 10"/>
          <p:cNvPicPr/>
          <p:nvPr/>
        </p:nvPicPr>
        <p:blipFill>
          <a:blip r:embed="rId4" cstate="print"/>
          <a:srcRect/>
          <a:stretch>
            <a:fillRect/>
          </a:stretch>
        </p:blipFill>
        <p:spPr bwMode="auto">
          <a:xfrm>
            <a:off x="113898" y="718829"/>
            <a:ext cx="3888432" cy="1584176"/>
          </a:xfrm>
          <a:prstGeom prst="rect">
            <a:avLst/>
          </a:prstGeom>
          <a:noFill/>
          <a:ln w="9525">
            <a:noFill/>
            <a:miter lim="800000"/>
            <a:headEnd/>
            <a:tailEnd/>
          </a:ln>
        </p:spPr>
      </p:pic>
    </p:spTree>
  </p:cSld>
  <p:clrMapOvr>
    <a:masterClrMapping/>
  </p:clrMapOvr>
  <p:transition spd="slow">
    <p:cut/>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059774" y="1530772"/>
            <a:ext cx="5324100" cy="2255700"/>
          </a:xfrm>
        </p:spPr>
        <p:txBody>
          <a:bodyPr/>
          <a:lstStyle/>
          <a:p>
            <a:pPr marL="342900" indent="-342900">
              <a:buFont typeface="Wingdings" panose="05000000000000000000" pitchFamily="2" charset="2"/>
              <a:buChar char="v"/>
            </a:pPr>
            <a:r>
              <a:rPr lang="en-SG" dirty="0">
                <a:solidFill>
                  <a:schemeClr val="tx1"/>
                </a:solidFill>
              </a:rPr>
              <a:t>Ontology based Notification system evaluated using Discrete Event Simulation (DES)</a:t>
            </a:r>
          </a:p>
          <a:p>
            <a:pPr marL="342900" indent="-342900">
              <a:buFont typeface="Wingdings" panose="05000000000000000000" pitchFamily="2" charset="2"/>
              <a:buChar char="v"/>
            </a:pPr>
            <a:r>
              <a:rPr lang="en-SG" dirty="0">
                <a:solidFill>
                  <a:schemeClr val="tx1"/>
                </a:solidFill>
              </a:rPr>
              <a:t>Also applied to help in decision making on adding new facilities</a:t>
            </a:r>
          </a:p>
        </p:txBody>
      </p:sp>
      <p:sp>
        <p:nvSpPr>
          <p:cNvPr id="15" name="Arrow: Circular 14"/>
          <p:cNvSpPr/>
          <p:nvPr/>
        </p:nvSpPr>
        <p:spPr>
          <a:xfrm>
            <a:off x="7764995" y="118834"/>
            <a:ext cx="1348083" cy="871660"/>
          </a:xfrm>
          <a:prstGeom prst="circularArrow">
            <a:avLst>
              <a:gd name="adj1" fmla="val 10980"/>
              <a:gd name="adj2" fmla="val 1142322"/>
              <a:gd name="adj3" fmla="val 4500000"/>
              <a:gd name="adj4" fmla="val 10800000"/>
              <a:gd name="adj5" fmla="val 12500"/>
            </a:avLst>
          </a:prstGeom>
        </p:spPr>
        <p:style>
          <a:lnRef idx="0">
            <a:schemeClr val="lt1">
              <a:hueOff val="0"/>
              <a:satOff val="0"/>
              <a:lumOff val="0"/>
              <a:alphaOff val="0"/>
            </a:schemeClr>
          </a:lnRef>
          <a:fillRef idx="3">
            <a:schemeClr val="accent2">
              <a:hueOff val="0"/>
              <a:satOff val="0"/>
              <a:lumOff val="0"/>
              <a:alphaOff val="0"/>
            </a:schemeClr>
          </a:fillRef>
          <a:effectRef idx="3">
            <a:schemeClr val="accent2">
              <a:hueOff val="0"/>
              <a:satOff val="0"/>
              <a:lumOff val="0"/>
              <a:alphaOff val="0"/>
            </a:schemeClr>
          </a:effectRef>
          <a:fontRef idx="minor">
            <a:schemeClr val="lt1"/>
          </a:fontRef>
        </p:style>
      </p:sp>
      <p:sp>
        <p:nvSpPr>
          <p:cNvPr id="16" name="Freeform: Shape 15"/>
          <p:cNvSpPr/>
          <p:nvPr/>
        </p:nvSpPr>
        <p:spPr>
          <a:xfrm>
            <a:off x="7741544" y="418885"/>
            <a:ext cx="1390079" cy="243097"/>
          </a:xfrm>
          <a:custGeom>
            <a:avLst/>
            <a:gdLst>
              <a:gd name="connsiteX0" fmla="*/ 0 w 797287"/>
              <a:gd name="connsiteY0" fmla="*/ 0 h 398465"/>
              <a:gd name="connsiteX1" fmla="*/ 797287 w 797287"/>
              <a:gd name="connsiteY1" fmla="*/ 0 h 398465"/>
              <a:gd name="connsiteX2" fmla="*/ 797287 w 797287"/>
              <a:gd name="connsiteY2" fmla="*/ 398465 h 398465"/>
              <a:gd name="connsiteX3" fmla="*/ 0 w 797287"/>
              <a:gd name="connsiteY3" fmla="*/ 398465 h 398465"/>
              <a:gd name="connsiteX4" fmla="*/ 0 w 797287"/>
              <a:gd name="connsiteY4" fmla="*/ 0 h 3984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287" h="398465">
                <a:moveTo>
                  <a:pt x="0" y="0"/>
                </a:moveTo>
                <a:lnTo>
                  <a:pt x="797287" y="0"/>
                </a:lnTo>
                <a:lnTo>
                  <a:pt x="797287" y="398465"/>
                </a:lnTo>
                <a:lnTo>
                  <a:pt x="0" y="39846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445" tIns="4445" rIns="4445" bIns="4445" numCol="1" spcCol="1270" anchor="ctr" anchorCtr="0">
            <a:noAutofit/>
          </a:bodyPr>
          <a:lstStyle/>
          <a:p>
            <a:pPr marL="0" lvl="0" indent="0" algn="ctr" defTabSz="311150">
              <a:lnSpc>
                <a:spcPct val="90000"/>
              </a:lnSpc>
              <a:spcBef>
                <a:spcPct val="0"/>
              </a:spcBef>
              <a:spcAft>
                <a:spcPct val="35000"/>
              </a:spcAft>
              <a:buNone/>
            </a:pPr>
            <a:r>
              <a:rPr lang="en-US" sz="800" b="1" kern="1200" dirty="0">
                <a:latin typeface="Montserrat" panose="020B0604020202020204" charset="0"/>
              </a:rPr>
              <a:t>INTRODUCTION</a:t>
            </a:r>
          </a:p>
        </p:txBody>
      </p:sp>
      <p:sp>
        <p:nvSpPr>
          <p:cNvPr id="17" name="Shape 16"/>
          <p:cNvSpPr/>
          <p:nvPr/>
        </p:nvSpPr>
        <p:spPr>
          <a:xfrm>
            <a:off x="7547726" y="619659"/>
            <a:ext cx="1348083" cy="871660"/>
          </a:xfrm>
          <a:prstGeom prst="leftCircularArrow">
            <a:avLst>
              <a:gd name="adj1" fmla="val 10980"/>
              <a:gd name="adj2" fmla="val 1142322"/>
              <a:gd name="adj3" fmla="val 6300000"/>
              <a:gd name="adj4" fmla="val 18900000"/>
              <a:gd name="adj5" fmla="val 12500"/>
            </a:avLst>
          </a:prstGeom>
        </p:spPr>
        <p:style>
          <a:lnRef idx="0">
            <a:schemeClr val="lt1">
              <a:hueOff val="0"/>
              <a:satOff val="0"/>
              <a:lumOff val="0"/>
              <a:alphaOff val="0"/>
            </a:schemeClr>
          </a:lnRef>
          <a:fillRef idx="3">
            <a:schemeClr val="accent3">
              <a:hueOff val="0"/>
              <a:satOff val="0"/>
              <a:lumOff val="0"/>
              <a:alphaOff val="0"/>
            </a:schemeClr>
          </a:fillRef>
          <a:effectRef idx="3">
            <a:schemeClr val="accent3">
              <a:hueOff val="0"/>
              <a:satOff val="0"/>
              <a:lumOff val="0"/>
              <a:alphaOff val="0"/>
            </a:schemeClr>
          </a:effectRef>
          <a:fontRef idx="minor">
            <a:schemeClr val="lt1"/>
          </a:fontRef>
        </p:style>
      </p:sp>
      <p:sp>
        <p:nvSpPr>
          <p:cNvPr id="18" name="Freeform: Shape 17"/>
          <p:cNvSpPr/>
          <p:nvPr/>
        </p:nvSpPr>
        <p:spPr>
          <a:xfrm>
            <a:off x="7547726" y="924557"/>
            <a:ext cx="1390079" cy="243097"/>
          </a:xfrm>
          <a:custGeom>
            <a:avLst/>
            <a:gdLst>
              <a:gd name="connsiteX0" fmla="*/ 0 w 797287"/>
              <a:gd name="connsiteY0" fmla="*/ 0 h 398465"/>
              <a:gd name="connsiteX1" fmla="*/ 797287 w 797287"/>
              <a:gd name="connsiteY1" fmla="*/ 0 h 398465"/>
              <a:gd name="connsiteX2" fmla="*/ 797287 w 797287"/>
              <a:gd name="connsiteY2" fmla="*/ 398465 h 398465"/>
              <a:gd name="connsiteX3" fmla="*/ 0 w 797287"/>
              <a:gd name="connsiteY3" fmla="*/ 398465 h 398465"/>
              <a:gd name="connsiteX4" fmla="*/ 0 w 797287"/>
              <a:gd name="connsiteY4" fmla="*/ 0 h 3984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287" h="398465">
                <a:moveTo>
                  <a:pt x="0" y="0"/>
                </a:moveTo>
                <a:lnTo>
                  <a:pt x="797287" y="0"/>
                </a:lnTo>
                <a:lnTo>
                  <a:pt x="797287" y="398465"/>
                </a:lnTo>
                <a:lnTo>
                  <a:pt x="0" y="39846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445" tIns="4445" rIns="4445" bIns="4445" numCol="1" spcCol="1270" anchor="ctr" anchorCtr="0">
            <a:noAutofit/>
          </a:bodyPr>
          <a:lstStyle/>
          <a:p>
            <a:pPr marL="0" lvl="0" indent="0" algn="ctr" defTabSz="311150">
              <a:lnSpc>
                <a:spcPct val="90000"/>
              </a:lnSpc>
              <a:spcBef>
                <a:spcPct val="0"/>
              </a:spcBef>
              <a:spcAft>
                <a:spcPct val="35000"/>
              </a:spcAft>
              <a:buNone/>
            </a:pPr>
            <a:r>
              <a:rPr lang="en-US" sz="800" b="1" kern="1200" dirty="0">
                <a:latin typeface="Montserrat" panose="020B0604020202020204" charset="0"/>
              </a:rPr>
              <a:t>REVIEW OF </a:t>
            </a:r>
          </a:p>
          <a:p>
            <a:pPr marL="0" lvl="0" indent="0" algn="ctr" defTabSz="311150">
              <a:lnSpc>
                <a:spcPct val="90000"/>
              </a:lnSpc>
              <a:spcBef>
                <a:spcPct val="0"/>
              </a:spcBef>
              <a:spcAft>
                <a:spcPct val="35000"/>
              </a:spcAft>
              <a:buNone/>
            </a:pPr>
            <a:r>
              <a:rPr lang="en-US" sz="800" b="1" kern="1200" dirty="0">
                <a:latin typeface="Montserrat" panose="020B0604020202020204" charset="0"/>
              </a:rPr>
              <a:t>EXISTING WORKS</a:t>
            </a:r>
          </a:p>
        </p:txBody>
      </p:sp>
      <p:sp>
        <p:nvSpPr>
          <p:cNvPr id="19" name="Arrow: Circular 18"/>
          <p:cNvSpPr/>
          <p:nvPr/>
        </p:nvSpPr>
        <p:spPr>
          <a:xfrm>
            <a:off x="7764995" y="1122734"/>
            <a:ext cx="1348083" cy="871660"/>
          </a:xfrm>
          <a:prstGeom prst="circularArrow">
            <a:avLst>
              <a:gd name="adj1" fmla="val 10980"/>
              <a:gd name="adj2" fmla="val 1142322"/>
              <a:gd name="adj3" fmla="val 4500000"/>
              <a:gd name="adj4" fmla="val 13500000"/>
              <a:gd name="adj5" fmla="val 12500"/>
            </a:avLst>
          </a:prstGeom>
        </p:spPr>
        <p:style>
          <a:lnRef idx="0">
            <a:schemeClr val="lt1">
              <a:hueOff val="0"/>
              <a:satOff val="0"/>
              <a:lumOff val="0"/>
              <a:alphaOff val="0"/>
            </a:schemeClr>
          </a:lnRef>
          <a:fillRef idx="3">
            <a:schemeClr val="accent4">
              <a:hueOff val="0"/>
              <a:satOff val="0"/>
              <a:lumOff val="0"/>
              <a:alphaOff val="0"/>
            </a:schemeClr>
          </a:fillRef>
          <a:effectRef idx="3">
            <a:schemeClr val="accent4">
              <a:hueOff val="0"/>
              <a:satOff val="0"/>
              <a:lumOff val="0"/>
              <a:alphaOff val="0"/>
            </a:schemeClr>
          </a:effectRef>
          <a:fontRef idx="minor">
            <a:schemeClr val="lt1"/>
          </a:fontRef>
        </p:style>
      </p:sp>
      <p:sp>
        <p:nvSpPr>
          <p:cNvPr id="20" name="Freeform: Shape 19"/>
          <p:cNvSpPr/>
          <p:nvPr/>
        </p:nvSpPr>
        <p:spPr>
          <a:xfrm>
            <a:off x="7820596" y="1421927"/>
            <a:ext cx="1390079" cy="243097"/>
          </a:xfrm>
          <a:custGeom>
            <a:avLst/>
            <a:gdLst>
              <a:gd name="connsiteX0" fmla="*/ 0 w 797287"/>
              <a:gd name="connsiteY0" fmla="*/ 0 h 398465"/>
              <a:gd name="connsiteX1" fmla="*/ 797287 w 797287"/>
              <a:gd name="connsiteY1" fmla="*/ 0 h 398465"/>
              <a:gd name="connsiteX2" fmla="*/ 797287 w 797287"/>
              <a:gd name="connsiteY2" fmla="*/ 398465 h 398465"/>
              <a:gd name="connsiteX3" fmla="*/ 0 w 797287"/>
              <a:gd name="connsiteY3" fmla="*/ 398465 h 398465"/>
              <a:gd name="connsiteX4" fmla="*/ 0 w 797287"/>
              <a:gd name="connsiteY4" fmla="*/ 0 h 3984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287" h="398465">
                <a:moveTo>
                  <a:pt x="0" y="0"/>
                </a:moveTo>
                <a:lnTo>
                  <a:pt x="797287" y="0"/>
                </a:lnTo>
                <a:lnTo>
                  <a:pt x="797287" y="398465"/>
                </a:lnTo>
                <a:lnTo>
                  <a:pt x="0" y="39846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445" tIns="4445" rIns="4445" bIns="4445" numCol="1" spcCol="1270" anchor="ctr" anchorCtr="0">
            <a:noAutofit/>
          </a:bodyPr>
          <a:lstStyle/>
          <a:p>
            <a:pPr marL="0" lvl="0" indent="0" algn="ctr" defTabSz="311150">
              <a:lnSpc>
                <a:spcPct val="90000"/>
              </a:lnSpc>
              <a:spcBef>
                <a:spcPct val="0"/>
              </a:spcBef>
              <a:spcAft>
                <a:spcPct val="35000"/>
              </a:spcAft>
              <a:buNone/>
            </a:pPr>
            <a:r>
              <a:rPr lang="en-US" sz="800" b="1" kern="1200" dirty="0">
                <a:latin typeface="Montserrat" panose="020B0604020202020204" charset="0"/>
              </a:rPr>
              <a:t>METHODOLOGY</a:t>
            </a:r>
          </a:p>
        </p:txBody>
      </p:sp>
      <p:sp>
        <p:nvSpPr>
          <p:cNvPr id="21" name="Shape 20"/>
          <p:cNvSpPr/>
          <p:nvPr/>
        </p:nvSpPr>
        <p:spPr>
          <a:xfrm>
            <a:off x="7547726" y="1624403"/>
            <a:ext cx="1348083" cy="871660"/>
          </a:xfrm>
          <a:prstGeom prst="leftCircularArrow">
            <a:avLst>
              <a:gd name="adj1" fmla="val 10980"/>
              <a:gd name="adj2" fmla="val 1142322"/>
              <a:gd name="adj3" fmla="val 6300000"/>
              <a:gd name="adj4" fmla="val 18900000"/>
              <a:gd name="adj5" fmla="val 12500"/>
            </a:avLst>
          </a:prstGeom>
        </p:spPr>
        <p:style>
          <a:lnRef idx="0">
            <a:schemeClr val="lt1">
              <a:hueOff val="0"/>
              <a:satOff val="0"/>
              <a:lumOff val="0"/>
              <a:alphaOff val="0"/>
            </a:schemeClr>
          </a:lnRef>
          <a:fillRef idx="3">
            <a:schemeClr val="accent5">
              <a:hueOff val="0"/>
              <a:satOff val="0"/>
              <a:lumOff val="0"/>
              <a:alphaOff val="0"/>
            </a:schemeClr>
          </a:fillRef>
          <a:effectRef idx="3">
            <a:schemeClr val="accent5">
              <a:hueOff val="0"/>
              <a:satOff val="0"/>
              <a:lumOff val="0"/>
              <a:alphaOff val="0"/>
            </a:schemeClr>
          </a:effectRef>
          <a:fontRef idx="minor">
            <a:schemeClr val="lt1"/>
          </a:fontRef>
        </p:style>
      </p:sp>
      <p:sp>
        <p:nvSpPr>
          <p:cNvPr id="22" name="Freeform: Shape 21"/>
          <p:cNvSpPr/>
          <p:nvPr/>
        </p:nvSpPr>
        <p:spPr>
          <a:xfrm>
            <a:off x="7464766" y="1938684"/>
            <a:ext cx="1390079" cy="243097"/>
          </a:xfrm>
          <a:custGeom>
            <a:avLst/>
            <a:gdLst>
              <a:gd name="connsiteX0" fmla="*/ 0 w 797287"/>
              <a:gd name="connsiteY0" fmla="*/ 0 h 398465"/>
              <a:gd name="connsiteX1" fmla="*/ 797287 w 797287"/>
              <a:gd name="connsiteY1" fmla="*/ 0 h 398465"/>
              <a:gd name="connsiteX2" fmla="*/ 797287 w 797287"/>
              <a:gd name="connsiteY2" fmla="*/ 398465 h 398465"/>
              <a:gd name="connsiteX3" fmla="*/ 0 w 797287"/>
              <a:gd name="connsiteY3" fmla="*/ 398465 h 398465"/>
              <a:gd name="connsiteX4" fmla="*/ 0 w 797287"/>
              <a:gd name="connsiteY4" fmla="*/ 0 h 3984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287" h="398465">
                <a:moveTo>
                  <a:pt x="0" y="0"/>
                </a:moveTo>
                <a:lnTo>
                  <a:pt x="797287" y="0"/>
                </a:lnTo>
                <a:lnTo>
                  <a:pt x="797287" y="398465"/>
                </a:lnTo>
                <a:lnTo>
                  <a:pt x="0" y="39846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445" tIns="4445" rIns="4445" bIns="4445" numCol="1" spcCol="1270" anchor="ctr" anchorCtr="0">
            <a:noAutofit/>
          </a:bodyPr>
          <a:lstStyle/>
          <a:p>
            <a:pPr marL="0" lvl="0" indent="0" algn="ctr" defTabSz="311150">
              <a:lnSpc>
                <a:spcPct val="90000"/>
              </a:lnSpc>
              <a:spcBef>
                <a:spcPct val="0"/>
              </a:spcBef>
              <a:spcAft>
                <a:spcPct val="35000"/>
              </a:spcAft>
              <a:buNone/>
            </a:pPr>
            <a:r>
              <a:rPr lang="en-US" sz="800" b="1" kern="1200" dirty="0">
                <a:latin typeface="Montserrat" panose="020B0604020202020204" charset="0"/>
              </a:rPr>
              <a:t>RESULTS AND </a:t>
            </a:r>
          </a:p>
          <a:p>
            <a:pPr marL="0" lvl="0" indent="0" algn="ctr" defTabSz="311150">
              <a:lnSpc>
                <a:spcPct val="90000"/>
              </a:lnSpc>
              <a:spcBef>
                <a:spcPct val="0"/>
              </a:spcBef>
              <a:spcAft>
                <a:spcPct val="35000"/>
              </a:spcAft>
              <a:buNone/>
            </a:pPr>
            <a:r>
              <a:rPr lang="en-US" sz="800" b="1" kern="1200" dirty="0">
                <a:latin typeface="Montserrat" panose="020B0604020202020204" charset="0"/>
              </a:rPr>
              <a:t>DISCUSSION</a:t>
            </a:r>
          </a:p>
        </p:txBody>
      </p:sp>
      <p:sp>
        <p:nvSpPr>
          <p:cNvPr id="23" name="Block Arc 22"/>
          <p:cNvSpPr/>
          <p:nvPr/>
        </p:nvSpPr>
        <p:spPr>
          <a:xfrm>
            <a:off x="7820596" y="2183189"/>
            <a:ext cx="1158173" cy="749267"/>
          </a:xfrm>
          <a:prstGeom prst="blockArc">
            <a:avLst>
              <a:gd name="adj1" fmla="val 13500000"/>
              <a:gd name="adj2" fmla="val 10800000"/>
              <a:gd name="adj3" fmla="val 12740"/>
            </a:avLst>
          </a:prstGeom>
        </p:spPr>
        <p:style>
          <a:lnRef idx="0">
            <a:schemeClr val="lt1">
              <a:hueOff val="0"/>
              <a:satOff val="0"/>
              <a:lumOff val="0"/>
              <a:alphaOff val="0"/>
            </a:schemeClr>
          </a:lnRef>
          <a:fillRef idx="3">
            <a:schemeClr val="accent6">
              <a:hueOff val="0"/>
              <a:satOff val="0"/>
              <a:lumOff val="0"/>
              <a:alphaOff val="0"/>
            </a:schemeClr>
          </a:fillRef>
          <a:effectRef idx="3">
            <a:schemeClr val="accent6">
              <a:hueOff val="0"/>
              <a:satOff val="0"/>
              <a:lumOff val="0"/>
              <a:alphaOff val="0"/>
            </a:schemeClr>
          </a:effectRef>
          <a:fontRef idx="minor">
            <a:schemeClr val="lt1"/>
          </a:fontRef>
        </p:style>
      </p:sp>
      <p:sp>
        <p:nvSpPr>
          <p:cNvPr id="24" name="Freeform: Shape 23"/>
          <p:cNvSpPr/>
          <p:nvPr/>
        </p:nvSpPr>
        <p:spPr>
          <a:xfrm>
            <a:off x="7722999" y="2462193"/>
            <a:ext cx="1390079" cy="243097"/>
          </a:xfrm>
          <a:custGeom>
            <a:avLst/>
            <a:gdLst>
              <a:gd name="connsiteX0" fmla="*/ 0 w 797287"/>
              <a:gd name="connsiteY0" fmla="*/ 0 h 398465"/>
              <a:gd name="connsiteX1" fmla="*/ 797287 w 797287"/>
              <a:gd name="connsiteY1" fmla="*/ 0 h 398465"/>
              <a:gd name="connsiteX2" fmla="*/ 797287 w 797287"/>
              <a:gd name="connsiteY2" fmla="*/ 398465 h 398465"/>
              <a:gd name="connsiteX3" fmla="*/ 0 w 797287"/>
              <a:gd name="connsiteY3" fmla="*/ 398465 h 398465"/>
              <a:gd name="connsiteX4" fmla="*/ 0 w 797287"/>
              <a:gd name="connsiteY4" fmla="*/ 0 h 3984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287" h="398465">
                <a:moveTo>
                  <a:pt x="0" y="0"/>
                </a:moveTo>
                <a:lnTo>
                  <a:pt x="797287" y="0"/>
                </a:lnTo>
                <a:lnTo>
                  <a:pt x="797287" y="398465"/>
                </a:lnTo>
                <a:lnTo>
                  <a:pt x="0" y="39846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445" tIns="4445" rIns="4445" bIns="4445" numCol="1" spcCol="1270" anchor="ctr" anchorCtr="0">
            <a:noAutofit/>
          </a:bodyPr>
          <a:lstStyle/>
          <a:p>
            <a:pPr marL="0" lvl="0" indent="0" algn="ctr" defTabSz="311150">
              <a:lnSpc>
                <a:spcPct val="90000"/>
              </a:lnSpc>
              <a:spcBef>
                <a:spcPct val="0"/>
              </a:spcBef>
              <a:spcAft>
                <a:spcPct val="35000"/>
              </a:spcAft>
              <a:buNone/>
            </a:pPr>
            <a:r>
              <a:rPr lang="en-US" sz="800" b="1" kern="1200" dirty="0">
                <a:latin typeface="Montserrat" panose="020B0604020202020204" charset="0"/>
              </a:rPr>
              <a:t>CONCLUSION</a:t>
            </a:r>
          </a:p>
        </p:txBody>
      </p:sp>
      <p:sp>
        <p:nvSpPr>
          <p:cNvPr id="14" name="Title 1"/>
          <p:cNvSpPr txBox="1">
            <a:spLocks/>
          </p:cNvSpPr>
          <p:nvPr/>
        </p:nvSpPr>
        <p:spPr>
          <a:xfrm>
            <a:off x="249453" y="292701"/>
            <a:ext cx="6685657" cy="485699"/>
          </a:xfrm>
          <a:prstGeom prst="rect">
            <a:avLst/>
          </a:prstGeom>
          <a:noFill/>
          <a:ln>
            <a:noFill/>
          </a:ln>
        </p:spPr>
        <p:txBody>
          <a:bodyPr lIns="91425" tIns="91425" rIns="91425" bIns="91425" anchor="b"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rgbClr val="999999"/>
              </a:buClr>
              <a:buSzPct val="100000"/>
              <a:buFont typeface="Montserrat"/>
              <a:buNone/>
              <a:defRPr sz="2400" b="1" i="0" u="none" strike="noStrike" cap="none">
                <a:solidFill>
                  <a:srgbClr val="999999"/>
                </a:solidFill>
                <a:latin typeface="Montserrat"/>
                <a:ea typeface="Montserrat"/>
                <a:cs typeface="Montserrat"/>
                <a:sym typeface="Montserrat"/>
              </a:defRPr>
            </a:lvl1pPr>
            <a:lvl2pPr lvl="1">
              <a:spcBef>
                <a:spcPts val="0"/>
              </a:spcBef>
              <a:buClr>
                <a:srgbClr val="999999"/>
              </a:buClr>
              <a:buSzPct val="100000"/>
              <a:buFont typeface="Montserrat"/>
              <a:buNone/>
              <a:defRPr sz="2400" b="1">
                <a:solidFill>
                  <a:srgbClr val="999999"/>
                </a:solidFill>
                <a:latin typeface="Montserrat"/>
                <a:ea typeface="Montserrat"/>
                <a:cs typeface="Montserrat"/>
                <a:sym typeface="Montserrat"/>
              </a:defRPr>
            </a:lvl2pPr>
            <a:lvl3pPr lvl="2">
              <a:spcBef>
                <a:spcPts val="0"/>
              </a:spcBef>
              <a:buClr>
                <a:srgbClr val="999999"/>
              </a:buClr>
              <a:buSzPct val="100000"/>
              <a:buFont typeface="Montserrat"/>
              <a:buNone/>
              <a:defRPr sz="2400" b="1">
                <a:solidFill>
                  <a:srgbClr val="999999"/>
                </a:solidFill>
                <a:latin typeface="Montserrat"/>
                <a:ea typeface="Montserrat"/>
                <a:cs typeface="Montserrat"/>
                <a:sym typeface="Montserrat"/>
              </a:defRPr>
            </a:lvl3pPr>
            <a:lvl4pPr lvl="3">
              <a:spcBef>
                <a:spcPts val="0"/>
              </a:spcBef>
              <a:buClr>
                <a:srgbClr val="999999"/>
              </a:buClr>
              <a:buSzPct val="100000"/>
              <a:buFont typeface="Montserrat"/>
              <a:buNone/>
              <a:defRPr sz="2400" b="1">
                <a:solidFill>
                  <a:srgbClr val="999999"/>
                </a:solidFill>
                <a:latin typeface="Montserrat"/>
                <a:ea typeface="Montserrat"/>
                <a:cs typeface="Montserrat"/>
                <a:sym typeface="Montserrat"/>
              </a:defRPr>
            </a:lvl4pPr>
            <a:lvl5pPr lvl="4">
              <a:spcBef>
                <a:spcPts val="0"/>
              </a:spcBef>
              <a:buClr>
                <a:srgbClr val="999999"/>
              </a:buClr>
              <a:buSzPct val="100000"/>
              <a:buFont typeface="Montserrat"/>
              <a:buNone/>
              <a:defRPr sz="2400" b="1">
                <a:solidFill>
                  <a:srgbClr val="999999"/>
                </a:solidFill>
                <a:latin typeface="Montserrat"/>
                <a:ea typeface="Montserrat"/>
                <a:cs typeface="Montserrat"/>
                <a:sym typeface="Montserrat"/>
              </a:defRPr>
            </a:lvl5pPr>
            <a:lvl6pPr lvl="5">
              <a:spcBef>
                <a:spcPts val="0"/>
              </a:spcBef>
              <a:buClr>
                <a:srgbClr val="999999"/>
              </a:buClr>
              <a:buSzPct val="100000"/>
              <a:buFont typeface="Montserrat"/>
              <a:buNone/>
              <a:defRPr sz="2400" b="1">
                <a:solidFill>
                  <a:srgbClr val="999999"/>
                </a:solidFill>
                <a:latin typeface="Montserrat"/>
                <a:ea typeface="Montserrat"/>
                <a:cs typeface="Montserrat"/>
                <a:sym typeface="Montserrat"/>
              </a:defRPr>
            </a:lvl6pPr>
            <a:lvl7pPr lvl="6">
              <a:spcBef>
                <a:spcPts val="0"/>
              </a:spcBef>
              <a:buClr>
                <a:srgbClr val="999999"/>
              </a:buClr>
              <a:buSzPct val="100000"/>
              <a:buFont typeface="Montserrat"/>
              <a:buNone/>
              <a:defRPr sz="2400" b="1">
                <a:solidFill>
                  <a:srgbClr val="999999"/>
                </a:solidFill>
                <a:latin typeface="Montserrat"/>
                <a:ea typeface="Montserrat"/>
                <a:cs typeface="Montserrat"/>
                <a:sym typeface="Montserrat"/>
              </a:defRPr>
            </a:lvl7pPr>
            <a:lvl8pPr lvl="7">
              <a:spcBef>
                <a:spcPts val="0"/>
              </a:spcBef>
              <a:buClr>
                <a:srgbClr val="999999"/>
              </a:buClr>
              <a:buSzPct val="100000"/>
              <a:buFont typeface="Montserrat"/>
              <a:buNone/>
              <a:defRPr sz="2400" b="1">
                <a:solidFill>
                  <a:srgbClr val="999999"/>
                </a:solidFill>
                <a:latin typeface="Montserrat"/>
                <a:ea typeface="Montserrat"/>
                <a:cs typeface="Montserrat"/>
                <a:sym typeface="Montserrat"/>
              </a:defRPr>
            </a:lvl8pPr>
            <a:lvl9pPr lvl="8">
              <a:spcBef>
                <a:spcPts val="0"/>
              </a:spcBef>
              <a:buClr>
                <a:srgbClr val="999999"/>
              </a:buClr>
              <a:buSzPct val="100000"/>
              <a:buFont typeface="Montserrat"/>
              <a:buNone/>
              <a:defRPr sz="2400" b="1">
                <a:solidFill>
                  <a:srgbClr val="999999"/>
                </a:solidFill>
                <a:latin typeface="Montserrat"/>
                <a:ea typeface="Montserrat"/>
                <a:cs typeface="Montserrat"/>
                <a:sym typeface="Montserrat"/>
              </a:defRPr>
            </a:lvl9pPr>
          </a:lstStyle>
          <a:p>
            <a:r>
              <a:rPr lang="en-SG" dirty="0">
                <a:solidFill>
                  <a:schemeClr val="tx1"/>
                </a:solidFill>
              </a:rPr>
              <a:t>Simulation used in Healthcare Systems</a:t>
            </a:r>
          </a:p>
        </p:txBody>
      </p:sp>
    </p:spTree>
    <p:extLst>
      <p:ext uri="{BB962C8B-B14F-4D97-AF65-F5344CB8AC3E}">
        <p14:creationId xmlns:p14="http://schemas.microsoft.com/office/powerpoint/2010/main" val="3026095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nodeType="withEffect">
                                  <p:stCondLst>
                                    <p:cond delay="0"/>
                                  </p:stCondLst>
                                  <p:childTnLst>
                                    <p:set>
                                      <p:cBhvr>
                                        <p:cTn id="6" dur="indefinite"/>
                                        <p:tgtEl>
                                          <p:spTgt spid="19"/>
                                        </p:tgtEl>
                                        <p:attrNameLst>
                                          <p:attrName>style.opacity</p:attrName>
                                        </p:attrNameLst>
                                      </p:cBhvr>
                                      <p:to>
                                        <p:strVal val="0.25"/>
                                      </p:to>
                                    </p:set>
                                    <p:animEffect filter="image" prLst="opacity: 0.25">
                                      <p:cBhvr rctx="IE">
                                        <p:cTn id="7" dur="indefinite"/>
                                        <p:tgtEl>
                                          <p:spTgt spid="19"/>
                                        </p:tgtEl>
                                      </p:cBhvr>
                                    </p:animEffect>
                                  </p:childTnLst>
                                </p:cTn>
                              </p:par>
                              <p:par>
                                <p:cTn id="8" presetID="9" presetClass="emph" presetSubtype="0" grpId="0" nodeType="withEffect">
                                  <p:stCondLst>
                                    <p:cond delay="0"/>
                                  </p:stCondLst>
                                  <p:childTnLst>
                                    <p:set>
                                      <p:cBhvr>
                                        <p:cTn id="9" dur="indefinite"/>
                                        <p:tgtEl>
                                          <p:spTgt spid="20"/>
                                        </p:tgtEl>
                                        <p:attrNameLst>
                                          <p:attrName>style.opacity</p:attrName>
                                        </p:attrNameLst>
                                      </p:cBhvr>
                                      <p:to>
                                        <p:strVal val="0.25"/>
                                      </p:to>
                                    </p:set>
                                    <p:animEffect filter="image" prLst="opacity: 0.25">
                                      <p:cBhvr rctx="IE">
                                        <p:cTn id="10" dur="indefinite"/>
                                        <p:tgtEl>
                                          <p:spTgt spid="20"/>
                                        </p:tgtEl>
                                      </p:cBhvr>
                                    </p:animEffect>
                                  </p:childTnLst>
                                </p:cTn>
                              </p:par>
                              <p:par>
                                <p:cTn id="11" presetID="9" presetClass="emph" presetSubtype="0" nodeType="withEffect">
                                  <p:stCondLst>
                                    <p:cond delay="0"/>
                                  </p:stCondLst>
                                  <p:childTnLst>
                                    <p:set>
                                      <p:cBhvr>
                                        <p:cTn id="12" dur="indefinite"/>
                                        <p:tgtEl>
                                          <p:spTgt spid="21"/>
                                        </p:tgtEl>
                                        <p:attrNameLst>
                                          <p:attrName>style.opacity</p:attrName>
                                        </p:attrNameLst>
                                      </p:cBhvr>
                                      <p:to>
                                        <p:strVal val="0.25"/>
                                      </p:to>
                                    </p:set>
                                    <p:animEffect filter="image" prLst="opacity: 0.25">
                                      <p:cBhvr rctx="IE">
                                        <p:cTn id="13" dur="indefinite"/>
                                        <p:tgtEl>
                                          <p:spTgt spid="21"/>
                                        </p:tgtEl>
                                      </p:cBhvr>
                                    </p:animEffect>
                                  </p:childTnLst>
                                </p:cTn>
                              </p:par>
                              <p:par>
                                <p:cTn id="14" presetID="9" presetClass="emph" presetSubtype="0" grpId="0" nodeType="withEffect">
                                  <p:stCondLst>
                                    <p:cond delay="0"/>
                                  </p:stCondLst>
                                  <p:childTnLst>
                                    <p:set>
                                      <p:cBhvr>
                                        <p:cTn id="15" dur="indefinite"/>
                                        <p:tgtEl>
                                          <p:spTgt spid="22"/>
                                        </p:tgtEl>
                                        <p:attrNameLst>
                                          <p:attrName>style.opacity</p:attrName>
                                        </p:attrNameLst>
                                      </p:cBhvr>
                                      <p:to>
                                        <p:strVal val="0.25"/>
                                      </p:to>
                                    </p:set>
                                    <p:animEffect filter="image" prLst="opacity: 0.25">
                                      <p:cBhvr rctx="IE">
                                        <p:cTn id="16" dur="indefinite"/>
                                        <p:tgtEl>
                                          <p:spTgt spid="22"/>
                                        </p:tgtEl>
                                      </p:cBhvr>
                                    </p:animEffect>
                                  </p:childTnLst>
                                </p:cTn>
                              </p:par>
                              <p:par>
                                <p:cTn id="17" presetID="9" presetClass="emph" presetSubtype="0" nodeType="withEffect">
                                  <p:stCondLst>
                                    <p:cond delay="0"/>
                                  </p:stCondLst>
                                  <p:childTnLst>
                                    <p:set>
                                      <p:cBhvr>
                                        <p:cTn id="18" dur="indefinite"/>
                                        <p:tgtEl>
                                          <p:spTgt spid="23"/>
                                        </p:tgtEl>
                                        <p:attrNameLst>
                                          <p:attrName>style.opacity</p:attrName>
                                        </p:attrNameLst>
                                      </p:cBhvr>
                                      <p:to>
                                        <p:strVal val="0.25"/>
                                      </p:to>
                                    </p:set>
                                    <p:animEffect filter="image" prLst="opacity: 0.25">
                                      <p:cBhvr rctx="IE">
                                        <p:cTn id="19" dur="indefinite"/>
                                        <p:tgtEl>
                                          <p:spTgt spid="23"/>
                                        </p:tgtEl>
                                      </p:cBhvr>
                                    </p:animEffect>
                                  </p:childTnLst>
                                </p:cTn>
                              </p:par>
                              <p:par>
                                <p:cTn id="20" presetID="9" presetClass="emph" presetSubtype="0" grpId="0" nodeType="withEffect">
                                  <p:stCondLst>
                                    <p:cond delay="0"/>
                                  </p:stCondLst>
                                  <p:childTnLst>
                                    <p:set>
                                      <p:cBhvr>
                                        <p:cTn id="21" dur="indefinite"/>
                                        <p:tgtEl>
                                          <p:spTgt spid="24"/>
                                        </p:tgtEl>
                                        <p:attrNameLst>
                                          <p:attrName>style.opacity</p:attrName>
                                        </p:attrNameLst>
                                      </p:cBhvr>
                                      <p:to>
                                        <p:strVal val="0.25"/>
                                      </p:to>
                                    </p:set>
                                    <p:animEffect filter="image" prLst="opacity: 0.25">
                                      <p:cBhvr rctx="IE">
                                        <p:cTn id="22" dur="indefinite"/>
                                        <p:tgtEl>
                                          <p:spTgt spid="24"/>
                                        </p:tgtEl>
                                      </p:cBhvr>
                                    </p:animEffect>
                                  </p:childTnLst>
                                </p:cTn>
                              </p:par>
                              <p:par>
                                <p:cTn id="23" presetID="9" presetClass="emph" presetSubtype="0" grpId="0" nodeType="withEffect">
                                  <p:stCondLst>
                                    <p:cond delay="0"/>
                                  </p:stCondLst>
                                  <p:childTnLst>
                                    <p:set>
                                      <p:cBhvr>
                                        <p:cTn id="24" dur="indefinite"/>
                                        <p:tgtEl>
                                          <p:spTgt spid="16"/>
                                        </p:tgtEl>
                                        <p:attrNameLst>
                                          <p:attrName>style.opacity</p:attrName>
                                        </p:attrNameLst>
                                      </p:cBhvr>
                                      <p:to>
                                        <p:strVal val="0.25"/>
                                      </p:to>
                                    </p:set>
                                    <p:animEffect filter="image" prLst="opacity: 0.25">
                                      <p:cBhvr rctx="IE">
                                        <p:cTn id="25" dur="indefinite"/>
                                        <p:tgtEl>
                                          <p:spTgt spid="16"/>
                                        </p:tgtEl>
                                      </p:cBhvr>
                                    </p:animEffect>
                                  </p:childTnLst>
                                </p:cTn>
                              </p:par>
                              <p:par>
                                <p:cTn id="26" presetID="9" presetClass="emph" presetSubtype="0" nodeType="withEffect">
                                  <p:stCondLst>
                                    <p:cond delay="0"/>
                                  </p:stCondLst>
                                  <p:childTnLst>
                                    <p:set>
                                      <p:cBhvr>
                                        <p:cTn id="27" dur="indefinite"/>
                                        <p:tgtEl>
                                          <p:spTgt spid="15"/>
                                        </p:tgtEl>
                                        <p:attrNameLst>
                                          <p:attrName>style.opacity</p:attrName>
                                        </p:attrNameLst>
                                      </p:cBhvr>
                                      <p:to>
                                        <p:strVal val="0.25"/>
                                      </p:to>
                                    </p:set>
                                    <p:animEffect filter="image" prLst="opacity: 0.25">
                                      <p:cBhvr rctx="IE">
                                        <p:cTn id="28" dur="indefinite"/>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20" grpId="0"/>
      <p:bldP spid="22" grpId="0"/>
      <p:bldP spid="2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Arrow: Circular 14"/>
          <p:cNvSpPr/>
          <p:nvPr/>
        </p:nvSpPr>
        <p:spPr>
          <a:xfrm>
            <a:off x="7764995" y="118834"/>
            <a:ext cx="1348083" cy="871660"/>
          </a:xfrm>
          <a:prstGeom prst="circularArrow">
            <a:avLst>
              <a:gd name="adj1" fmla="val 10980"/>
              <a:gd name="adj2" fmla="val 1142322"/>
              <a:gd name="adj3" fmla="val 4500000"/>
              <a:gd name="adj4" fmla="val 10800000"/>
              <a:gd name="adj5" fmla="val 12500"/>
            </a:avLst>
          </a:prstGeom>
        </p:spPr>
        <p:style>
          <a:lnRef idx="0">
            <a:schemeClr val="lt1">
              <a:hueOff val="0"/>
              <a:satOff val="0"/>
              <a:lumOff val="0"/>
              <a:alphaOff val="0"/>
            </a:schemeClr>
          </a:lnRef>
          <a:fillRef idx="3">
            <a:schemeClr val="accent2">
              <a:hueOff val="0"/>
              <a:satOff val="0"/>
              <a:lumOff val="0"/>
              <a:alphaOff val="0"/>
            </a:schemeClr>
          </a:fillRef>
          <a:effectRef idx="3">
            <a:schemeClr val="accent2">
              <a:hueOff val="0"/>
              <a:satOff val="0"/>
              <a:lumOff val="0"/>
              <a:alphaOff val="0"/>
            </a:schemeClr>
          </a:effectRef>
          <a:fontRef idx="minor">
            <a:schemeClr val="lt1"/>
          </a:fontRef>
        </p:style>
      </p:sp>
      <p:sp>
        <p:nvSpPr>
          <p:cNvPr id="16" name="Freeform: Shape 15"/>
          <p:cNvSpPr/>
          <p:nvPr/>
        </p:nvSpPr>
        <p:spPr>
          <a:xfrm>
            <a:off x="7741544" y="418885"/>
            <a:ext cx="1390079" cy="243097"/>
          </a:xfrm>
          <a:custGeom>
            <a:avLst/>
            <a:gdLst>
              <a:gd name="connsiteX0" fmla="*/ 0 w 797287"/>
              <a:gd name="connsiteY0" fmla="*/ 0 h 398465"/>
              <a:gd name="connsiteX1" fmla="*/ 797287 w 797287"/>
              <a:gd name="connsiteY1" fmla="*/ 0 h 398465"/>
              <a:gd name="connsiteX2" fmla="*/ 797287 w 797287"/>
              <a:gd name="connsiteY2" fmla="*/ 398465 h 398465"/>
              <a:gd name="connsiteX3" fmla="*/ 0 w 797287"/>
              <a:gd name="connsiteY3" fmla="*/ 398465 h 398465"/>
              <a:gd name="connsiteX4" fmla="*/ 0 w 797287"/>
              <a:gd name="connsiteY4" fmla="*/ 0 h 3984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287" h="398465">
                <a:moveTo>
                  <a:pt x="0" y="0"/>
                </a:moveTo>
                <a:lnTo>
                  <a:pt x="797287" y="0"/>
                </a:lnTo>
                <a:lnTo>
                  <a:pt x="797287" y="398465"/>
                </a:lnTo>
                <a:lnTo>
                  <a:pt x="0" y="39846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445" tIns="4445" rIns="4445" bIns="4445" numCol="1" spcCol="1270" anchor="ctr" anchorCtr="0">
            <a:noAutofit/>
          </a:bodyPr>
          <a:lstStyle/>
          <a:p>
            <a:pPr marL="0" lvl="0" indent="0" algn="ctr" defTabSz="311150">
              <a:lnSpc>
                <a:spcPct val="90000"/>
              </a:lnSpc>
              <a:spcBef>
                <a:spcPct val="0"/>
              </a:spcBef>
              <a:spcAft>
                <a:spcPct val="35000"/>
              </a:spcAft>
              <a:buNone/>
            </a:pPr>
            <a:r>
              <a:rPr lang="en-US" sz="800" b="1" kern="1200" dirty="0">
                <a:latin typeface="Montserrat" panose="020B0604020202020204" charset="0"/>
              </a:rPr>
              <a:t>INTRODUCTION</a:t>
            </a:r>
          </a:p>
        </p:txBody>
      </p:sp>
      <p:sp>
        <p:nvSpPr>
          <p:cNvPr id="17" name="Shape 16"/>
          <p:cNvSpPr/>
          <p:nvPr/>
        </p:nvSpPr>
        <p:spPr>
          <a:xfrm>
            <a:off x="7547726" y="619659"/>
            <a:ext cx="1348083" cy="871660"/>
          </a:xfrm>
          <a:prstGeom prst="leftCircularArrow">
            <a:avLst>
              <a:gd name="adj1" fmla="val 10980"/>
              <a:gd name="adj2" fmla="val 1142322"/>
              <a:gd name="adj3" fmla="val 6300000"/>
              <a:gd name="adj4" fmla="val 18900000"/>
              <a:gd name="adj5" fmla="val 12500"/>
            </a:avLst>
          </a:prstGeom>
        </p:spPr>
        <p:style>
          <a:lnRef idx="0">
            <a:schemeClr val="lt1">
              <a:hueOff val="0"/>
              <a:satOff val="0"/>
              <a:lumOff val="0"/>
              <a:alphaOff val="0"/>
            </a:schemeClr>
          </a:lnRef>
          <a:fillRef idx="3">
            <a:schemeClr val="accent3">
              <a:hueOff val="0"/>
              <a:satOff val="0"/>
              <a:lumOff val="0"/>
              <a:alphaOff val="0"/>
            </a:schemeClr>
          </a:fillRef>
          <a:effectRef idx="3">
            <a:schemeClr val="accent3">
              <a:hueOff val="0"/>
              <a:satOff val="0"/>
              <a:lumOff val="0"/>
              <a:alphaOff val="0"/>
            </a:schemeClr>
          </a:effectRef>
          <a:fontRef idx="minor">
            <a:schemeClr val="lt1"/>
          </a:fontRef>
        </p:style>
      </p:sp>
      <p:sp>
        <p:nvSpPr>
          <p:cNvPr id="18" name="Freeform: Shape 17"/>
          <p:cNvSpPr/>
          <p:nvPr/>
        </p:nvSpPr>
        <p:spPr>
          <a:xfrm>
            <a:off x="7547726" y="924557"/>
            <a:ext cx="1390079" cy="243097"/>
          </a:xfrm>
          <a:custGeom>
            <a:avLst/>
            <a:gdLst>
              <a:gd name="connsiteX0" fmla="*/ 0 w 797287"/>
              <a:gd name="connsiteY0" fmla="*/ 0 h 398465"/>
              <a:gd name="connsiteX1" fmla="*/ 797287 w 797287"/>
              <a:gd name="connsiteY1" fmla="*/ 0 h 398465"/>
              <a:gd name="connsiteX2" fmla="*/ 797287 w 797287"/>
              <a:gd name="connsiteY2" fmla="*/ 398465 h 398465"/>
              <a:gd name="connsiteX3" fmla="*/ 0 w 797287"/>
              <a:gd name="connsiteY3" fmla="*/ 398465 h 398465"/>
              <a:gd name="connsiteX4" fmla="*/ 0 w 797287"/>
              <a:gd name="connsiteY4" fmla="*/ 0 h 3984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287" h="398465">
                <a:moveTo>
                  <a:pt x="0" y="0"/>
                </a:moveTo>
                <a:lnTo>
                  <a:pt x="797287" y="0"/>
                </a:lnTo>
                <a:lnTo>
                  <a:pt x="797287" y="398465"/>
                </a:lnTo>
                <a:lnTo>
                  <a:pt x="0" y="39846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445" tIns="4445" rIns="4445" bIns="4445" numCol="1" spcCol="1270" anchor="ctr" anchorCtr="0">
            <a:noAutofit/>
          </a:bodyPr>
          <a:lstStyle/>
          <a:p>
            <a:pPr marL="0" lvl="0" indent="0" algn="ctr" defTabSz="311150">
              <a:lnSpc>
                <a:spcPct val="90000"/>
              </a:lnSpc>
              <a:spcBef>
                <a:spcPct val="0"/>
              </a:spcBef>
              <a:spcAft>
                <a:spcPct val="35000"/>
              </a:spcAft>
              <a:buNone/>
            </a:pPr>
            <a:r>
              <a:rPr lang="en-US" sz="800" b="1" kern="1200" dirty="0">
                <a:latin typeface="Montserrat" panose="020B0604020202020204" charset="0"/>
              </a:rPr>
              <a:t>REVIEW OF </a:t>
            </a:r>
          </a:p>
          <a:p>
            <a:pPr marL="0" lvl="0" indent="0" algn="ctr" defTabSz="311150">
              <a:lnSpc>
                <a:spcPct val="90000"/>
              </a:lnSpc>
              <a:spcBef>
                <a:spcPct val="0"/>
              </a:spcBef>
              <a:spcAft>
                <a:spcPct val="35000"/>
              </a:spcAft>
              <a:buNone/>
            </a:pPr>
            <a:r>
              <a:rPr lang="en-US" sz="800" b="1" kern="1200" dirty="0">
                <a:latin typeface="Montserrat" panose="020B0604020202020204" charset="0"/>
              </a:rPr>
              <a:t>EXISTING WORKS</a:t>
            </a:r>
          </a:p>
        </p:txBody>
      </p:sp>
      <p:sp>
        <p:nvSpPr>
          <p:cNvPr id="19" name="Arrow: Circular 18"/>
          <p:cNvSpPr/>
          <p:nvPr/>
        </p:nvSpPr>
        <p:spPr>
          <a:xfrm>
            <a:off x="7764995" y="1122734"/>
            <a:ext cx="1348083" cy="871660"/>
          </a:xfrm>
          <a:prstGeom prst="circularArrow">
            <a:avLst>
              <a:gd name="adj1" fmla="val 10980"/>
              <a:gd name="adj2" fmla="val 1142322"/>
              <a:gd name="adj3" fmla="val 4500000"/>
              <a:gd name="adj4" fmla="val 13500000"/>
              <a:gd name="adj5" fmla="val 12500"/>
            </a:avLst>
          </a:prstGeom>
        </p:spPr>
        <p:style>
          <a:lnRef idx="0">
            <a:schemeClr val="lt1">
              <a:hueOff val="0"/>
              <a:satOff val="0"/>
              <a:lumOff val="0"/>
              <a:alphaOff val="0"/>
            </a:schemeClr>
          </a:lnRef>
          <a:fillRef idx="3">
            <a:schemeClr val="accent4">
              <a:hueOff val="0"/>
              <a:satOff val="0"/>
              <a:lumOff val="0"/>
              <a:alphaOff val="0"/>
            </a:schemeClr>
          </a:fillRef>
          <a:effectRef idx="3">
            <a:schemeClr val="accent4">
              <a:hueOff val="0"/>
              <a:satOff val="0"/>
              <a:lumOff val="0"/>
              <a:alphaOff val="0"/>
            </a:schemeClr>
          </a:effectRef>
          <a:fontRef idx="minor">
            <a:schemeClr val="lt1"/>
          </a:fontRef>
        </p:style>
      </p:sp>
      <p:sp>
        <p:nvSpPr>
          <p:cNvPr id="20" name="Freeform: Shape 19"/>
          <p:cNvSpPr/>
          <p:nvPr/>
        </p:nvSpPr>
        <p:spPr>
          <a:xfrm>
            <a:off x="7820596" y="1421927"/>
            <a:ext cx="1390079" cy="243097"/>
          </a:xfrm>
          <a:custGeom>
            <a:avLst/>
            <a:gdLst>
              <a:gd name="connsiteX0" fmla="*/ 0 w 797287"/>
              <a:gd name="connsiteY0" fmla="*/ 0 h 398465"/>
              <a:gd name="connsiteX1" fmla="*/ 797287 w 797287"/>
              <a:gd name="connsiteY1" fmla="*/ 0 h 398465"/>
              <a:gd name="connsiteX2" fmla="*/ 797287 w 797287"/>
              <a:gd name="connsiteY2" fmla="*/ 398465 h 398465"/>
              <a:gd name="connsiteX3" fmla="*/ 0 w 797287"/>
              <a:gd name="connsiteY3" fmla="*/ 398465 h 398465"/>
              <a:gd name="connsiteX4" fmla="*/ 0 w 797287"/>
              <a:gd name="connsiteY4" fmla="*/ 0 h 3984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287" h="398465">
                <a:moveTo>
                  <a:pt x="0" y="0"/>
                </a:moveTo>
                <a:lnTo>
                  <a:pt x="797287" y="0"/>
                </a:lnTo>
                <a:lnTo>
                  <a:pt x="797287" y="398465"/>
                </a:lnTo>
                <a:lnTo>
                  <a:pt x="0" y="39846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445" tIns="4445" rIns="4445" bIns="4445" numCol="1" spcCol="1270" anchor="ctr" anchorCtr="0">
            <a:noAutofit/>
          </a:bodyPr>
          <a:lstStyle/>
          <a:p>
            <a:pPr marL="0" lvl="0" indent="0" algn="ctr" defTabSz="311150">
              <a:lnSpc>
                <a:spcPct val="90000"/>
              </a:lnSpc>
              <a:spcBef>
                <a:spcPct val="0"/>
              </a:spcBef>
              <a:spcAft>
                <a:spcPct val="35000"/>
              </a:spcAft>
              <a:buNone/>
            </a:pPr>
            <a:r>
              <a:rPr lang="en-US" sz="800" b="1" kern="1200" dirty="0">
                <a:latin typeface="Montserrat" panose="020B0604020202020204" charset="0"/>
              </a:rPr>
              <a:t>METHODOLOGY</a:t>
            </a:r>
          </a:p>
        </p:txBody>
      </p:sp>
      <p:sp>
        <p:nvSpPr>
          <p:cNvPr id="21" name="Shape 20"/>
          <p:cNvSpPr/>
          <p:nvPr/>
        </p:nvSpPr>
        <p:spPr>
          <a:xfrm>
            <a:off x="7547726" y="1624403"/>
            <a:ext cx="1348083" cy="871660"/>
          </a:xfrm>
          <a:prstGeom prst="leftCircularArrow">
            <a:avLst>
              <a:gd name="adj1" fmla="val 10980"/>
              <a:gd name="adj2" fmla="val 1142322"/>
              <a:gd name="adj3" fmla="val 6300000"/>
              <a:gd name="adj4" fmla="val 18900000"/>
              <a:gd name="adj5" fmla="val 12500"/>
            </a:avLst>
          </a:prstGeom>
        </p:spPr>
        <p:style>
          <a:lnRef idx="0">
            <a:schemeClr val="lt1">
              <a:hueOff val="0"/>
              <a:satOff val="0"/>
              <a:lumOff val="0"/>
              <a:alphaOff val="0"/>
            </a:schemeClr>
          </a:lnRef>
          <a:fillRef idx="3">
            <a:schemeClr val="accent5">
              <a:hueOff val="0"/>
              <a:satOff val="0"/>
              <a:lumOff val="0"/>
              <a:alphaOff val="0"/>
            </a:schemeClr>
          </a:fillRef>
          <a:effectRef idx="3">
            <a:schemeClr val="accent5">
              <a:hueOff val="0"/>
              <a:satOff val="0"/>
              <a:lumOff val="0"/>
              <a:alphaOff val="0"/>
            </a:schemeClr>
          </a:effectRef>
          <a:fontRef idx="minor">
            <a:schemeClr val="lt1"/>
          </a:fontRef>
        </p:style>
      </p:sp>
      <p:sp>
        <p:nvSpPr>
          <p:cNvPr id="22" name="Freeform: Shape 21"/>
          <p:cNvSpPr/>
          <p:nvPr/>
        </p:nvSpPr>
        <p:spPr>
          <a:xfrm>
            <a:off x="7464766" y="1938684"/>
            <a:ext cx="1390079" cy="243097"/>
          </a:xfrm>
          <a:custGeom>
            <a:avLst/>
            <a:gdLst>
              <a:gd name="connsiteX0" fmla="*/ 0 w 797287"/>
              <a:gd name="connsiteY0" fmla="*/ 0 h 398465"/>
              <a:gd name="connsiteX1" fmla="*/ 797287 w 797287"/>
              <a:gd name="connsiteY1" fmla="*/ 0 h 398465"/>
              <a:gd name="connsiteX2" fmla="*/ 797287 w 797287"/>
              <a:gd name="connsiteY2" fmla="*/ 398465 h 398465"/>
              <a:gd name="connsiteX3" fmla="*/ 0 w 797287"/>
              <a:gd name="connsiteY3" fmla="*/ 398465 h 398465"/>
              <a:gd name="connsiteX4" fmla="*/ 0 w 797287"/>
              <a:gd name="connsiteY4" fmla="*/ 0 h 3984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287" h="398465">
                <a:moveTo>
                  <a:pt x="0" y="0"/>
                </a:moveTo>
                <a:lnTo>
                  <a:pt x="797287" y="0"/>
                </a:lnTo>
                <a:lnTo>
                  <a:pt x="797287" y="398465"/>
                </a:lnTo>
                <a:lnTo>
                  <a:pt x="0" y="39846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445" tIns="4445" rIns="4445" bIns="4445" numCol="1" spcCol="1270" anchor="ctr" anchorCtr="0">
            <a:noAutofit/>
          </a:bodyPr>
          <a:lstStyle/>
          <a:p>
            <a:pPr marL="0" lvl="0" indent="0" algn="ctr" defTabSz="311150">
              <a:lnSpc>
                <a:spcPct val="90000"/>
              </a:lnSpc>
              <a:spcBef>
                <a:spcPct val="0"/>
              </a:spcBef>
              <a:spcAft>
                <a:spcPct val="35000"/>
              </a:spcAft>
              <a:buNone/>
            </a:pPr>
            <a:r>
              <a:rPr lang="en-US" sz="800" b="1" kern="1200" dirty="0">
                <a:latin typeface="Montserrat" panose="020B0604020202020204" charset="0"/>
              </a:rPr>
              <a:t>RESULTS AND </a:t>
            </a:r>
          </a:p>
          <a:p>
            <a:pPr marL="0" lvl="0" indent="0" algn="ctr" defTabSz="311150">
              <a:lnSpc>
                <a:spcPct val="90000"/>
              </a:lnSpc>
              <a:spcBef>
                <a:spcPct val="0"/>
              </a:spcBef>
              <a:spcAft>
                <a:spcPct val="35000"/>
              </a:spcAft>
              <a:buNone/>
            </a:pPr>
            <a:r>
              <a:rPr lang="en-US" sz="800" b="1" kern="1200" dirty="0">
                <a:latin typeface="Montserrat" panose="020B0604020202020204" charset="0"/>
              </a:rPr>
              <a:t>DISCUSSION</a:t>
            </a:r>
          </a:p>
        </p:txBody>
      </p:sp>
      <p:sp>
        <p:nvSpPr>
          <p:cNvPr id="23" name="Block Arc 22"/>
          <p:cNvSpPr/>
          <p:nvPr/>
        </p:nvSpPr>
        <p:spPr>
          <a:xfrm>
            <a:off x="7820596" y="2183189"/>
            <a:ext cx="1158173" cy="749267"/>
          </a:xfrm>
          <a:prstGeom prst="blockArc">
            <a:avLst>
              <a:gd name="adj1" fmla="val 13500000"/>
              <a:gd name="adj2" fmla="val 10800000"/>
              <a:gd name="adj3" fmla="val 12740"/>
            </a:avLst>
          </a:prstGeom>
        </p:spPr>
        <p:style>
          <a:lnRef idx="0">
            <a:schemeClr val="lt1">
              <a:hueOff val="0"/>
              <a:satOff val="0"/>
              <a:lumOff val="0"/>
              <a:alphaOff val="0"/>
            </a:schemeClr>
          </a:lnRef>
          <a:fillRef idx="3">
            <a:schemeClr val="accent6">
              <a:hueOff val="0"/>
              <a:satOff val="0"/>
              <a:lumOff val="0"/>
              <a:alphaOff val="0"/>
            </a:schemeClr>
          </a:fillRef>
          <a:effectRef idx="3">
            <a:schemeClr val="accent6">
              <a:hueOff val="0"/>
              <a:satOff val="0"/>
              <a:lumOff val="0"/>
              <a:alphaOff val="0"/>
            </a:schemeClr>
          </a:effectRef>
          <a:fontRef idx="minor">
            <a:schemeClr val="lt1"/>
          </a:fontRef>
        </p:style>
      </p:sp>
      <p:sp>
        <p:nvSpPr>
          <p:cNvPr id="24" name="Freeform: Shape 23"/>
          <p:cNvSpPr/>
          <p:nvPr/>
        </p:nvSpPr>
        <p:spPr>
          <a:xfrm>
            <a:off x="7722999" y="2462193"/>
            <a:ext cx="1390079" cy="243097"/>
          </a:xfrm>
          <a:custGeom>
            <a:avLst/>
            <a:gdLst>
              <a:gd name="connsiteX0" fmla="*/ 0 w 797287"/>
              <a:gd name="connsiteY0" fmla="*/ 0 h 398465"/>
              <a:gd name="connsiteX1" fmla="*/ 797287 w 797287"/>
              <a:gd name="connsiteY1" fmla="*/ 0 h 398465"/>
              <a:gd name="connsiteX2" fmla="*/ 797287 w 797287"/>
              <a:gd name="connsiteY2" fmla="*/ 398465 h 398465"/>
              <a:gd name="connsiteX3" fmla="*/ 0 w 797287"/>
              <a:gd name="connsiteY3" fmla="*/ 398465 h 398465"/>
              <a:gd name="connsiteX4" fmla="*/ 0 w 797287"/>
              <a:gd name="connsiteY4" fmla="*/ 0 h 3984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287" h="398465">
                <a:moveTo>
                  <a:pt x="0" y="0"/>
                </a:moveTo>
                <a:lnTo>
                  <a:pt x="797287" y="0"/>
                </a:lnTo>
                <a:lnTo>
                  <a:pt x="797287" y="398465"/>
                </a:lnTo>
                <a:lnTo>
                  <a:pt x="0" y="39846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445" tIns="4445" rIns="4445" bIns="4445" numCol="1" spcCol="1270" anchor="ctr" anchorCtr="0">
            <a:noAutofit/>
          </a:bodyPr>
          <a:lstStyle/>
          <a:p>
            <a:pPr marL="0" lvl="0" indent="0" algn="ctr" defTabSz="311150">
              <a:lnSpc>
                <a:spcPct val="90000"/>
              </a:lnSpc>
              <a:spcBef>
                <a:spcPct val="0"/>
              </a:spcBef>
              <a:spcAft>
                <a:spcPct val="35000"/>
              </a:spcAft>
              <a:buNone/>
            </a:pPr>
            <a:r>
              <a:rPr lang="en-US" sz="800" b="1" kern="1200" dirty="0">
                <a:latin typeface="Montserrat" panose="020B0604020202020204" charset="0"/>
              </a:rPr>
              <a:t>CONCLUSION</a:t>
            </a:r>
          </a:p>
        </p:txBody>
      </p:sp>
      <p:sp>
        <p:nvSpPr>
          <p:cNvPr id="33" name="Title 1"/>
          <p:cNvSpPr txBox="1">
            <a:spLocks/>
          </p:cNvSpPr>
          <p:nvPr/>
        </p:nvSpPr>
        <p:spPr>
          <a:xfrm>
            <a:off x="249453" y="728130"/>
            <a:ext cx="6685657" cy="485699"/>
          </a:xfrm>
          <a:prstGeom prst="rect">
            <a:avLst/>
          </a:prstGeom>
          <a:noFill/>
          <a:ln>
            <a:noFill/>
          </a:ln>
        </p:spPr>
        <p:txBody>
          <a:bodyPr lIns="91425" tIns="91425" rIns="91425" bIns="91425" anchor="b"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rgbClr val="999999"/>
              </a:buClr>
              <a:buSzPct val="100000"/>
              <a:buFont typeface="Montserrat"/>
              <a:buNone/>
              <a:defRPr sz="2400" b="1" i="0" u="none" strike="noStrike" cap="none">
                <a:solidFill>
                  <a:srgbClr val="999999"/>
                </a:solidFill>
                <a:latin typeface="Montserrat"/>
                <a:ea typeface="Montserrat"/>
                <a:cs typeface="Montserrat"/>
                <a:sym typeface="Montserrat"/>
              </a:defRPr>
            </a:lvl1pPr>
            <a:lvl2pPr lvl="1">
              <a:spcBef>
                <a:spcPts val="0"/>
              </a:spcBef>
              <a:buClr>
                <a:srgbClr val="999999"/>
              </a:buClr>
              <a:buSzPct val="100000"/>
              <a:buFont typeface="Montserrat"/>
              <a:buNone/>
              <a:defRPr sz="2400" b="1">
                <a:solidFill>
                  <a:srgbClr val="999999"/>
                </a:solidFill>
                <a:latin typeface="Montserrat"/>
                <a:ea typeface="Montserrat"/>
                <a:cs typeface="Montserrat"/>
                <a:sym typeface="Montserrat"/>
              </a:defRPr>
            </a:lvl2pPr>
            <a:lvl3pPr lvl="2">
              <a:spcBef>
                <a:spcPts val="0"/>
              </a:spcBef>
              <a:buClr>
                <a:srgbClr val="999999"/>
              </a:buClr>
              <a:buSzPct val="100000"/>
              <a:buFont typeface="Montserrat"/>
              <a:buNone/>
              <a:defRPr sz="2400" b="1">
                <a:solidFill>
                  <a:srgbClr val="999999"/>
                </a:solidFill>
                <a:latin typeface="Montserrat"/>
                <a:ea typeface="Montserrat"/>
                <a:cs typeface="Montserrat"/>
                <a:sym typeface="Montserrat"/>
              </a:defRPr>
            </a:lvl3pPr>
            <a:lvl4pPr lvl="3">
              <a:spcBef>
                <a:spcPts val="0"/>
              </a:spcBef>
              <a:buClr>
                <a:srgbClr val="999999"/>
              </a:buClr>
              <a:buSzPct val="100000"/>
              <a:buFont typeface="Montserrat"/>
              <a:buNone/>
              <a:defRPr sz="2400" b="1">
                <a:solidFill>
                  <a:srgbClr val="999999"/>
                </a:solidFill>
                <a:latin typeface="Montserrat"/>
                <a:ea typeface="Montserrat"/>
                <a:cs typeface="Montserrat"/>
                <a:sym typeface="Montserrat"/>
              </a:defRPr>
            </a:lvl4pPr>
            <a:lvl5pPr lvl="4">
              <a:spcBef>
                <a:spcPts val="0"/>
              </a:spcBef>
              <a:buClr>
                <a:srgbClr val="999999"/>
              </a:buClr>
              <a:buSzPct val="100000"/>
              <a:buFont typeface="Montserrat"/>
              <a:buNone/>
              <a:defRPr sz="2400" b="1">
                <a:solidFill>
                  <a:srgbClr val="999999"/>
                </a:solidFill>
                <a:latin typeface="Montserrat"/>
                <a:ea typeface="Montserrat"/>
                <a:cs typeface="Montserrat"/>
                <a:sym typeface="Montserrat"/>
              </a:defRPr>
            </a:lvl5pPr>
            <a:lvl6pPr lvl="5">
              <a:spcBef>
                <a:spcPts val="0"/>
              </a:spcBef>
              <a:buClr>
                <a:srgbClr val="999999"/>
              </a:buClr>
              <a:buSzPct val="100000"/>
              <a:buFont typeface="Montserrat"/>
              <a:buNone/>
              <a:defRPr sz="2400" b="1">
                <a:solidFill>
                  <a:srgbClr val="999999"/>
                </a:solidFill>
                <a:latin typeface="Montserrat"/>
                <a:ea typeface="Montserrat"/>
                <a:cs typeface="Montserrat"/>
                <a:sym typeface="Montserrat"/>
              </a:defRPr>
            </a:lvl6pPr>
            <a:lvl7pPr lvl="6">
              <a:spcBef>
                <a:spcPts val="0"/>
              </a:spcBef>
              <a:buClr>
                <a:srgbClr val="999999"/>
              </a:buClr>
              <a:buSzPct val="100000"/>
              <a:buFont typeface="Montserrat"/>
              <a:buNone/>
              <a:defRPr sz="2400" b="1">
                <a:solidFill>
                  <a:srgbClr val="999999"/>
                </a:solidFill>
                <a:latin typeface="Montserrat"/>
                <a:ea typeface="Montserrat"/>
                <a:cs typeface="Montserrat"/>
                <a:sym typeface="Montserrat"/>
              </a:defRPr>
            </a:lvl7pPr>
            <a:lvl8pPr lvl="7">
              <a:spcBef>
                <a:spcPts val="0"/>
              </a:spcBef>
              <a:buClr>
                <a:srgbClr val="999999"/>
              </a:buClr>
              <a:buSzPct val="100000"/>
              <a:buFont typeface="Montserrat"/>
              <a:buNone/>
              <a:defRPr sz="2400" b="1">
                <a:solidFill>
                  <a:srgbClr val="999999"/>
                </a:solidFill>
                <a:latin typeface="Montserrat"/>
                <a:ea typeface="Montserrat"/>
                <a:cs typeface="Montserrat"/>
                <a:sym typeface="Montserrat"/>
              </a:defRPr>
            </a:lvl8pPr>
            <a:lvl9pPr lvl="8">
              <a:spcBef>
                <a:spcPts val="0"/>
              </a:spcBef>
              <a:buClr>
                <a:srgbClr val="999999"/>
              </a:buClr>
              <a:buSzPct val="100000"/>
              <a:buFont typeface="Montserrat"/>
              <a:buNone/>
              <a:defRPr sz="2400" b="1">
                <a:solidFill>
                  <a:srgbClr val="999999"/>
                </a:solidFill>
                <a:latin typeface="Montserrat"/>
                <a:ea typeface="Montserrat"/>
                <a:cs typeface="Montserrat"/>
                <a:sym typeface="Montserrat"/>
              </a:defRPr>
            </a:lvl9pPr>
          </a:lstStyle>
          <a:p>
            <a:r>
              <a:rPr lang="en-SG" dirty="0">
                <a:solidFill>
                  <a:schemeClr val="tx1"/>
                </a:solidFill>
              </a:rPr>
              <a:t>Summary of Review Staff Support Systems</a:t>
            </a:r>
          </a:p>
        </p:txBody>
      </p:sp>
      <p:pic>
        <p:nvPicPr>
          <p:cNvPr id="26" name="Picture 25"/>
          <p:cNvPicPr>
            <a:picLocks noChangeAspect="1"/>
          </p:cNvPicPr>
          <p:nvPr/>
        </p:nvPicPr>
        <p:blipFill>
          <a:blip r:embed="rId3"/>
          <a:stretch>
            <a:fillRect/>
          </a:stretch>
        </p:blipFill>
        <p:spPr>
          <a:xfrm>
            <a:off x="268746" y="1431132"/>
            <a:ext cx="508299" cy="640080"/>
          </a:xfrm>
          <a:prstGeom prst="rect">
            <a:avLst/>
          </a:prstGeom>
        </p:spPr>
      </p:pic>
      <p:pic>
        <p:nvPicPr>
          <p:cNvPr id="27" name="Picture 26"/>
          <p:cNvPicPr>
            <a:picLocks noChangeAspect="1"/>
          </p:cNvPicPr>
          <p:nvPr/>
        </p:nvPicPr>
        <p:blipFill>
          <a:blip r:embed="rId4"/>
          <a:stretch>
            <a:fillRect/>
          </a:stretch>
        </p:blipFill>
        <p:spPr>
          <a:xfrm>
            <a:off x="203302" y="2363445"/>
            <a:ext cx="610538" cy="640080"/>
          </a:xfrm>
          <a:prstGeom prst="rect">
            <a:avLst/>
          </a:prstGeom>
        </p:spPr>
      </p:pic>
      <p:pic>
        <p:nvPicPr>
          <p:cNvPr id="28" name="Picture 27"/>
          <p:cNvPicPr>
            <a:picLocks noChangeAspect="1"/>
          </p:cNvPicPr>
          <p:nvPr/>
        </p:nvPicPr>
        <p:blipFill>
          <a:blip r:embed="rId5"/>
          <a:stretch>
            <a:fillRect/>
          </a:stretch>
        </p:blipFill>
        <p:spPr>
          <a:xfrm>
            <a:off x="231949" y="3226736"/>
            <a:ext cx="581891" cy="640080"/>
          </a:xfrm>
          <a:prstGeom prst="rect">
            <a:avLst/>
          </a:prstGeom>
        </p:spPr>
      </p:pic>
      <p:pic>
        <p:nvPicPr>
          <p:cNvPr id="40" name="Picture 39"/>
          <p:cNvPicPr>
            <a:picLocks noChangeAspect="1"/>
          </p:cNvPicPr>
          <p:nvPr/>
        </p:nvPicPr>
        <p:blipFill>
          <a:blip r:embed="rId6"/>
          <a:stretch>
            <a:fillRect/>
          </a:stretch>
        </p:blipFill>
        <p:spPr>
          <a:xfrm>
            <a:off x="185786" y="4105966"/>
            <a:ext cx="571149" cy="640080"/>
          </a:xfrm>
          <a:prstGeom prst="rect">
            <a:avLst/>
          </a:prstGeom>
        </p:spPr>
      </p:pic>
      <p:sp>
        <p:nvSpPr>
          <p:cNvPr id="41" name="TextBox 40"/>
          <p:cNvSpPr txBox="1"/>
          <p:nvPr/>
        </p:nvSpPr>
        <p:spPr>
          <a:xfrm>
            <a:off x="877718" y="1461384"/>
            <a:ext cx="5417817" cy="707886"/>
          </a:xfrm>
          <a:prstGeom prst="rect">
            <a:avLst/>
          </a:prstGeom>
          <a:noFill/>
        </p:spPr>
        <p:txBody>
          <a:bodyPr wrap="square" rtlCol="0">
            <a:spAutoFit/>
          </a:bodyPr>
          <a:lstStyle/>
          <a:p>
            <a:r>
              <a:rPr lang="en-SG" sz="2000" dirty="0">
                <a:solidFill>
                  <a:schemeClr val="tx1"/>
                </a:solidFill>
              </a:rPr>
              <a:t>Robots managed to increase the quality of service to the care-receivers</a:t>
            </a:r>
          </a:p>
        </p:txBody>
      </p:sp>
      <p:sp>
        <p:nvSpPr>
          <p:cNvPr id="43" name="TextBox 42"/>
          <p:cNvSpPr txBox="1"/>
          <p:nvPr/>
        </p:nvSpPr>
        <p:spPr>
          <a:xfrm>
            <a:off x="846956" y="2372512"/>
            <a:ext cx="5417817" cy="707886"/>
          </a:xfrm>
          <a:prstGeom prst="rect">
            <a:avLst/>
          </a:prstGeom>
          <a:noFill/>
        </p:spPr>
        <p:txBody>
          <a:bodyPr wrap="square" rtlCol="0">
            <a:spAutoFit/>
          </a:bodyPr>
          <a:lstStyle/>
          <a:p>
            <a:r>
              <a:rPr lang="en-SG" sz="2000" dirty="0"/>
              <a:t>However, not directly supporting the duty of caregivers i.e. Substitution of manpower</a:t>
            </a:r>
          </a:p>
        </p:txBody>
      </p:sp>
      <p:sp>
        <p:nvSpPr>
          <p:cNvPr id="44" name="TextBox 43"/>
          <p:cNvSpPr txBox="1"/>
          <p:nvPr/>
        </p:nvSpPr>
        <p:spPr>
          <a:xfrm>
            <a:off x="877717" y="3238536"/>
            <a:ext cx="5417817" cy="707886"/>
          </a:xfrm>
          <a:prstGeom prst="rect">
            <a:avLst/>
          </a:prstGeom>
          <a:noFill/>
        </p:spPr>
        <p:txBody>
          <a:bodyPr wrap="square" rtlCol="0">
            <a:spAutoFit/>
          </a:bodyPr>
          <a:lstStyle/>
          <a:p>
            <a:r>
              <a:rPr lang="en-SG" sz="2000" dirty="0"/>
              <a:t>Implementation of task allocation algorithm for robots is worth noting down</a:t>
            </a:r>
          </a:p>
        </p:txBody>
      </p:sp>
      <p:sp>
        <p:nvSpPr>
          <p:cNvPr id="45" name="TextBox 44"/>
          <p:cNvSpPr txBox="1"/>
          <p:nvPr/>
        </p:nvSpPr>
        <p:spPr>
          <a:xfrm>
            <a:off x="909858" y="4067873"/>
            <a:ext cx="5417817" cy="400110"/>
          </a:xfrm>
          <a:prstGeom prst="rect">
            <a:avLst/>
          </a:prstGeom>
          <a:noFill/>
        </p:spPr>
        <p:txBody>
          <a:bodyPr wrap="square" rtlCol="0">
            <a:spAutoFit/>
          </a:bodyPr>
          <a:lstStyle/>
          <a:p>
            <a:r>
              <a:rPr lang="en-SG" sz="2000" dirty="0"/>
              <a:t>Benefits of simulation in healthcare system</a:t>
            </a:r>
          </a:p>
        </p:txBody>
      </p:sp>
    </p:spTree>
    <p:extLst>
      <p:ext uri="{BB962C8B-B14F-4D97-AF65-F5344CB8AC3E}">
        <p14:creationId xmlns:p14="http://schemas.microsoft.com/office/powerpoint/2010/main" val="3339245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nodeType="withEffect">
                                  <p:stCondLst>
                                    <p:cond delay="0"/>
                                  </p:stCondLst>
                                  <p:childTnLst>
                                    <p:set>
                                      <p:cBhvr>
                                        <p:cTn id="6" dur="indefinite"/>
                                        <p:tgtEl>
                                          <p:spTgt spid="19"/>
                                        </p:tgtEl>
                                        <p:attrNameLst>
                                          <p:attrName>style.opacity</p:attrName>
                                        </p:attrNameLst>
                                      </p:cBhvr>
                                      <p:to>
                                        <p:strVal val="0.25"/>
                                      </p:to>
                                    </p:set>
                                    <p:animEffect filter="image" prLst="opacity: 0.25">
                                      <p:cBhvr rctx="IE">
                                        <p:cTn id="7" dur="indefinite"/>
                                        <p:tgtEl>
                                          <p:spTgt spid="19"/>
                                        </p:tgtEl>
                                      </p:cBhvr>
                                    </p:animEffect>
                                  </p:childTnLst>
                                </p:cTn>
                              </p:par>
                              <p:par>
                                <p:cTn id="8" presetID="9" presetClass="emph" presetSubtype="0" grpId="0" nodeType="withEffect">
                                  <p:stCondLst>
                                    <p:cond delay="0"/>
                                  </p:stCondLst>
                                  <p:childTnLst>
                                    <p:set>
                                      <p:cBhvr>
                                        <p:cTn id="9" dur="indefinite"/>
                                        <p:tgtEl>
                                          <p:spTgt spid="20"/>
                                        </p:tgtEl>
                                        <p:attrNameLst>
                                          <p:attrName>style.opacity</p:attrName>
                                        </p:attrNameLst>
                                      </p:cBhvr>
                                      <p:to>
                                        <p:strVal val="0.25"/>
                                      </p:to>
                                    </p:set>
                                    <p:animEffect filter="image" prLst="opacity: 0.25">
                                      <p:cBhvr rctx="IE">
                                        <p:cTn id="10" dur="indefinite"/>
                                        <p:tgtEl>
                                          <p:spTgt spid="20"/>
                                        </p:tgtEl>
                                      </p:cBhvr>
                                    </p:animEffect>
                                  </p:childTnLst>
                                </p:cTn>
                              </p:par>
                              <p:par>
                                <p:cTn id="11" presetID="9" presetClass="emph" presetSubtype="0" nodeType="withEffect">
                                  <p:stCondLst>
                                    <p:cond delay="0"/>
                                  </p:stCondLst>
                                  <p:childTnLst>
                                    <p:set>
                                      <p:cBhvr>
                                        <p:cTn id="12" dur="indefinite"/>
                                        <p:tgtEl>
                                          <p:spTgt spid="21"/>
                                        </p:tgtEl>
                                        <p:attrNameLst>
                                          <p:attrName>style.opacity</p:attrName>
                                        </p:attrNameLst>
                                      </p:cBhvr>
                                      <p:to>
                                        <p:strVal val="0.25"/>
                                      </p:to>
                                    </p:set>
                                    <p:animEffect filter="image" prLst="opacity: 0.25">
                                      <p:cBhvr rctx="IE">
                                        <p:cTn id="13" dur="indefinite"/>
                                        <p:tgtEl>
                                          <p:spTgt spid="21"/>
                                        </p:tgtEl>
                                      </p:cBhvr>
                                    </p:animEffect>
                                  </p:childTnLst>
                                </p:cTn>
                              </p:par>
                              <p:par>
                                <p:cTn id="14" presetID="9" presetClass="emph" presetSubtype="0" grpId="0" nodeType="withEffect">
                                  <p:stCondLst>
                                    <p:cond delay="0"/>
                                  </p:stCondLst>
                                  <p:childTnLst>
                                    <p:set>
                                      <p:cBhvr>
                                        <p:cTn id="15" dur="indefinite"/>
                                        <p:tgtEl>
                                          <p:spTgt spid="22"/>
                                        </p:tgtEl>
                                        <p:attrNameLst>
                                          <p:attrName>style.opacity</p:attrName>
                                        </p:attrNameLst>
                                      </p:cBhvr>
                                      <p:to>
                                        <p:strVal val="0.25"/>
                                      </p:to>
                                    </p:set>
                                    <p:animEffect filter="image" prLst="opacity: 0.25">
                                      <p:cBhvr rctx="IE">
                                        <p:cTn id="16" dur="indefinite"/>
                                        <p:tgtEl>
                                          <p:spTgt spid="22"/>
                                        </p:tgtEl>
                                      </p:cBhvr>
                                    </p:animEffect>
                                  </p:childTnLst>
                                </p:cTn>
                              </p:par>
                              <p:par>
                                <p:cTn id="17" presetID="9" presetClass="emph" presetSubtype="0" nodeType="withEffect">
                                  <p:stCondLst>
                                    <p:cond delay="0"/>
                                  </p:stCondLst>
                                  <p:childTnLst>
                                    <p:set>
                                      <p:cBhvr>
                                        <p:cTn id="18" dur="indefinite"/>
                                        <p:tgtEl>
                                          <p:spTgt spid="23"/>
                                        </p:tgtEl>
                                        <p:attrNameLst>
                                          <p:attrName>style.opacity</p:attrName>
                                        </p:attrNameLst>
                                      </p:cBhvr>
                                      <p:to>
                                        <p:strVal val="0.25"/>
                                      </p:to>
                                    </p:set>
                                    <p:animEffect filter="image" prLst="opacity: 0.25">
                                      <p:cBhvr rctx="IE">
                                        <p:cTn id="19" dur="indefinite"/>
                                        <p:tgtEl>
                                          <p:spTgt spid="23"/>
                                        </p:tgtEl>
                                      </p:cBhvr>
                                    </p:animEffect>
                                  </p:childTnLst>
                                </p:cTn>
                              </p:par>
                              <p:par>
                                <p:cTn id="20" presetID="9" presetClass="emph" presetSubtype="0" grpId="0" nodeType="withEffect">
                                  <p:stCondLst>
                                    <p:cond delay="0"/>
                                  </p:stCondLst>
                                  <p:childTnLst>
                                    <p:set>
                                      <p:cBhvr>
                                        <p:cTn id="21" dur="indefinite"/>
                                        <p:tgtEl>
                                          <p:spTgt spid="24"/>
                                        </p:tgtEl>
                                        <p:attrNameLst>
                                          <p:attrName>style.opacity</p:attrName>
                                        </p:attrNameLst>
                                      </p:cBhvr>
                                      <p:to>
                                        <p:strVal val="0.25"/>
                                      </p:to>
                                    </p:set>
                                    <p:animEffect filter="image" prLst="opacity: 0.25">
                                      <p:cBhvr rctx="IE">
                                        <p:cTn id="22" dur="indefinite"/>
                                        <p:tgtEl>
                                          <p:spTgt spid="24"/>
                                        </p:tgtEl>
                                      </p:cBhvr>
                                    </p:animEffect>
                                  </p:childTnLst>
                                </p:cTn>
                              </p:par>
                              <p:par>
                                <p:cTn id="23" presetID="9" presetClass="emph" presetSubtype="0" grpId="0" nodeType="withEffect">
                                  <p:stCondLst>
                                    <p:cond delay="0"/>
                                  </p:stCondLst>
                                  <p:childTnLst>
                                    <p:set>
                                      <p:cBhvr>
                                        <p:cTn id="24" dur="indefinite"/>
                                        <p:tgtEl>
                                          <p:spTgt spid="16"/>
                                        </p:tgtEl>
                                        <p:attrNameLst>
                                          <p:attrName>style.opacity</p:attrName>
                                        </p:attrNameLst>
                                      </p:cBhvr>
                                      <p:to>
                                        <p:strVal val="0.25"/>
                                      </p:to>
                                    </p:set>
                                    <p:animEffect filter="image" prLst="opacity: 0.25">
                                      <p:cBhvr rctx="IE">
                                        <p:cTn id="25" dur="indefinite"/>
                                        <p:tgtEl>
                                          <p:spTgt spid="16"/>
                                        </p:tgtEl>
                                      </p:cBhvr>
                                    </p:animEffect>
                                  </p:childTnLst>
                                </p:cTn>
                              </p:par>
                              <p:par>
                                <p:cTn id="26" presetID="9" presetClass="emph" presetSubtype="0" nodeType="withEffect">
                                  <p:stCondLst>
                                    <p:cond delay="0"/>
                                  </p:stCondLst>
                                  <p:childTnLst>
                                    <p:set>
                                      <p:cBhvr>
                                        <p:cTn id="27" dur="indefinite"/>
                                        <p:tgtEl>
                                          <p:spTgt spid="15"/>
                                        </p:tgtEl>
                                        <p:attrNameLst>
                                          <p:attrName>style.opacity</p:attrName>
                                        </p:attrNameLst>
                                      </p:cBhvr>
                                      <p:to>
                                        <p:strVal val="0.25"/>
                                      </p:to>
                                    </p:set>
                                    <p:animEffect filter="image" prLst="opacity: 0.25">
                                      <p:cBhvr rctx="IE">
                                        <p:cTn id="28" dur="indefinite"/>
                                        <p:tgtEl>
                                          <p:spTgt spid="15"/>
                                        </p:tgtEl>
                                      </p:cBhvr>
                                    </p:animEffect>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41"/>
                                        </p:tgtEl>
                                        <p:attrNameLst>
                                          <p:attrName>style.visibility</p:attrName>
                                        </p:attrNameLst>
                                      </p:cBhvr>
                                      <p:to>
                                        <p:strVal val="visible"/>
                                      </p:to>
                                    </p:set>
                                    <p:anim calcmode="lin" valueType="num">
                                      <p:cBhvr additive="base">
                                        <p:cTn id="33" dur="500" fill="hold"/>
                                        <p:tgtEl>
                                          <p:spTgt spid="41"/>
                                        </p:tgtEl>
                                        <p:attrNameLst>
                                          <p:attrName>ppt_x</p:attrName>
                                        </p:attrNameLst>
                                      </p:cBhvr>
                                      <p:tavLst>
                                        <p:tav tm="0">
                                          <p:val>
                                            <p:strVal val="#ppt_x"/>
                                          </p:val>
                                        </p:tav>
                                        <p:tav tm="100000">
                                          <p:val>
                                            <p:strVal val="#ppt_x"/>
                                          </p:val>
                                        </p:tav>
                                      </p:tavLst>
                                    </p:anim>
                                    <p:anim calcmode="lin" valueType="num">
                                      <p:cBhvr additive="base">
                                        <p:cTn id="34" dur="500" fill="hold"/>
                                        <p:tgtEl>
                                          <p:spTgt spid="41"/>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43"/>
                                        </p:tgtEl>
                                        <p:attrNameLst>
                                          <p:attrName>style.visibility</p:attrName>
                                        </p:attrNameLst>
                                      </p:cBhvr>
                                      <p:to>
                                        <p:strVal val="visible"/>
                                      </p:to>
                                    </p:set>
                                    <p:anim calcmode="lin" valueType="num">
                                      <p:cBhvr additive="base">
                                        <p:cTn id="39" dur="500" fill="hold"/>
                                        <p:tgtEl>
                                          <p:spTgt spid="43"/>
                                        </p:tgtEl>
                                        <p:attrNameLst>
                                          <p:attrName>ppt_x</p:attrName>
                                        </p:attrNameLst>
                                      </p:cBhvr>
                                      <p:tavLst>
                                        <p:tav tm="0">
                                          <p:val>
                                            <p:strVal val="#ppt_x"/>
                                          </p:val>
                                        </p:tav>
                                        <p:tav tm="100000">
                                          <p:val>
                                            <p:strVal val="#ppt_x"/>
                                          </p:val>
                                        </p:tav>
                                      </p:tavLst>
                                    </p:anim>
                                    <p:anim calcmode="lin" valueType="num">
                                      <p:cBhvr additive="base">
                                        <p:cTn id="40" dur="500" fill="hold"/>
                                        <p:tgtEl>
                                          <p:spTgt spid="43"/>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44"/>
                                        </p:tgtEl>
                                        <p:attrNameLst>
                                          <p:attrName>style.visibility</p:attrName>
                                        </p:attrNameLst>
                                      </p:cBhvr>
                                      <p:to>
                                        <p:strVal val="visible"/>
                                      </p:to>
                                    </p:set>
                                    <p:anim calcmode="lin" valueType="num">
                                      <p:cBhvr additive="base">
                                        <p:cTn id="45" dur="500" fill="hold"/>
                                        <p:tgtEl>
                                          <p:spTgt spid="44"/>
                                        </p:tgtEl>
                                        <p:attrNameLst>
                                          <p:attrName>ppt_x</p:attrName>
                                        </p:attrNameLst>
                                      </p:cBhvr>
                                      <p:tavLst>
                                        <p:tav tm="0">
                                          <p:val>
                                            <p:strVal val="#ppt_x"/>
                                          </p:val>
                                        </p:tav>
                                        <p:tav tm="100000">
                                          <p:val>
                                            <p:strVal val="#ppt_x"/>
                                          </p:val>
                                        </p:tav>
                                      </p:tavLst>
                                    </p:anim>
                                    <p:anim calcmode="lin" valueType="num">
                                      <p:cBhvr additive="base">
                                        <p:cTn id="46" dur="500" fill="hold"/>
                                        <p:tgtEl>
                                          <p:spTgt spid="44"/>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grpId="0" nodeType="clickEffect">
                                  <p:stCondLst>
                                    <p:cond delay="0"/>
                                  </p:stCondLst>
                                  <p:childTnLst>
                                    <p:set>
                                      <p:cBhvr>
                                        <p:cTn id="50" dur="1" fill="hold">
                                          <p:stCondLst>
                                            <p:cond delay="0"/>
                                          </p:stCondLst>
                                        </p:cTn>
                                        <p:tgtEl>
                                          <p:spTgt spid="45"/>
                                        </p:tgtEl>
                                        <p:attrNameLst>
                                          <p:attrName>style.visibility</p:attrName>
                                        </p:attrNameLst>
                                      </p:cBhvr>
                                      <p:to>
                                        <p:strVal val="visible"/>
                                      </p:to>
                                    </p:set>
                                    <p:anim calcmode="lin" valueType="num">
                                      <p:cBhvr additive="base">
                                        <p:cTn id="51" dur="500" fill="hold"/>
                                        <p:tgtEl>
                                          <p:spTgt spid="45"/>
                                        </p:tgtEl>
                                        <p:attrNameLst>
                                          <p:attrName>ppt_x</p:attrName>
                                        </p:attrNameLst>
                                      </p:cBhvr>
                                      <p:tavLst>
                                        <p:tav tm="0">
                                          <p:val>
                                            <p:strVal val="#ppt_x"/>
                                          </p:val>
                                        </p:tav>
                                        <p:tav tm="100000">
                                          <p:val>
                                            <p:strVal val="#ppt_x"/>
                                          </p:val>
                                        </p:tav>
                                      </p:tavLst>
                                    </p:anim>
                                    <p:anim calcmode="lin" valueType="num">
                                      <p:cBhvr additive="base">
                                        <p:cTn id="52" dur="500" fill="hold"/>
                                        <p:tgtEl>
                                          <p:spTgt spid="4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20" grpId="0"/>
      <p:bldP spid="22" grpId="0"/>
      <p:bldP spid="24" grpId="0"/>
      <p:bldP spid="41" grpId="0"/>
      <p:bldP spid="43" grpId="0"/>
      <p:bldP spid="44" grpId="0"/>
      <p:bldP spid="45"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60000"/>
            <a:lum/>
          </a:blip>
          <a:srcRect/>
          <a:stretch>
            <a:fillRect l="21000" t="-7000" r="-17000" b="-13000"/>
          </a:stretch>
        </a:blipFill>
        <a:effectLst/>
      </p:bgPr>
    </p:bg>
    <p:spTree>
      <p:nvGrpSpPr>
        <p:cNvPr id="1" name="Shape 98"/>
        <p:cNvGrpSpPr/>
        <p:nvPr/>
      </p:nvGrpSpPr>
      <p:grpSpPr>
        <a:xfrm>
          <a:off x="0" y="0"/>
          <a:ext cx="0" cy="0"/>
          <a:chOff x="0" y="0"/>
          <a:chExt cx="0" cy="0"/>
        </a:xfrm>
      </p:grpSpPr>
      <p:sp>
        <p:nvSpPr>
          <p:cNvPr id="99" name="Shape 99"/>
          <p:cNvSpPr txBox="1">
            <a:spLocks noGrp="1"/>
          </p:cNvSpPr>
          <p:nvPr>
            <p:ph type="ctrTitle"/>
          </p:nvPr>
        </p:nvSpPr>
        <p:spPr>
          <a:xfrm>
            <a:off x="116958" y="1365386"/>
            <a:ext cx="4412512" cy="2989799"/>
          </a:xfrm>
          <a:prstGeom prst="rect">
            <a:avLst/>
          </a:prstGeom>
        </p:spPr>
        <p:txBody>
          <a:bodyPr lIns="91425" tIns="91425" rIns="91425" bIns="91425" anchor="b" anchorCtr="0">
            <a:noAutofit/>
          </a:bodyPr>
          <a:lstStyle/>
          <a:p>
            <a:pPr lvl="0" rtl="0">
              <a:spcBef>
                <a:spcPts val="0"/>
              </a:spcBef>
              <a:buNone/>
            </a:pPr>
            <a:r>
              <a:rPr lang="en" sz="7200" dirty="0">
                <a:solidFill>
                  <a:srgbClr val="FFFF00"/>
                </a:solidFill>
              </a:rPr>
              <a:t>  </a:t>
            </a:r>
            <a:r>
              <a:rPr lang="en" sz="7200" dirty="0">
                <a:solidFill>
                  <a:srgbClr val="00B0F0"/>
                </a:solidFill>
              </a:rPr>
              <a:t>3.</a:t>
            </a:r>
          </a:p>
          <a:p>
            <a:pPr lvl="0" rtl="0">
              <a:spcBef>
                <a:spcPts val="0"/>
              </a:spcBef>
              <a:buNone/>
            </a:pPr>
            <a:r>
              <a:rPr lang="en-SG" dirty="0">
                <a:solidFill>
                  <a:schemeClr val="tx1"/>
                </a:solidFill>
              </a:rPr>
              <a:t>METHODOLOGY</a:t>
            </a:r>
            <a:endParaRPr lang="en" dirty="0">
              <a:solidFill>
                <a:schemeClr val="tx1"/>
              </a:solidFill>
            </a:endParaRPr>
          </a:p>
        </p:txBody>
      </p:sp>
    </p:spTree>
    <p:extLst>
      <p:ext uri="{BB962C8B-B14F-4D97-AF65-F5344CB8AC3E}">
        <p14:creationId xmlns:p14="http://schemas.microsoft.com/office/powerpoint/2010/main" val="2300324274"/>
      </p:ext>
    </p:extLst>
  </p:cSld>
  <p:clrMapOvr>
    <a:masterClrMapping/>
  </p:clrMapOvr>
  <p:transition spd="slow">
    <p:cut/>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
        <p:cNvGrpSpPr/>
        <p:nvPr/>
      </p:nvGrpSpPr>
      <p:grpSpPr>
        <a:xfrm>
          <a:off x="0" y="0"/>
          <a:ext cx="0" cy="0"/>
          <a:chOff x="0" y="0"/>
          <a:chExt cx="0" cy="0"/>
        </a:xfrm>
      </p:grpSpPr>
      <p:sp>
        <p:nvSpPr>
          <p:cNvPr id="26" name="Arrow: Circular 25"/>
          <p:cNvSpPr/>
          <p:nvPr/>
        </p:nvSpPr>
        <p:spPr>
          <a:xfrm>
            <a:off x="7764995" y="118834"/>
            <a:ext cx="1348083" cy="871660"/>
          </a:xfrm>
          <a:prstGeom prst="circularArrow">
            <a:avLst>
              <a:gd name="adj1" fmla="val 10980"/>
              <a:gd name="adj2" fmla="val 1142322"/>
              <a:gd name="adj3" fmla="val 4500000"/>
              <a:gd name="adj4" fmla="val 10800000"/>
              <a:gd name="adj5" fmla="val 12500"/>
            </a:avLst>
          </a:prstGeom>
        </p:spPr>
        <p:style>
          <a:lnRef idx="0">
            <a:schemeClr val="lt1">
              <a:hueOff val="0"/>
              <a:satOff val="0"/>
              <a:lumOff val="0"/>
              <a:alphaOff val="0"/>
            </a:schemeClr>
          </a:lnRef>
          <a:fillRef idx="3">
            <a:schemeClr val="accent2">
              <a:hueOff val="0"/>
              <a:satOff val="0"/>
              <a:lumOff val="0"/>
              <a:alphaOff val="0"/>
            </a:schemeClr>
          </a:fillRef>
          <a:effectRef idx="3">
            <a:schemeClr val="accent2">
              <a:hueOff val="0"/>
              <a:satOff val="0"/>
              <a:lumOff val="0"/>
              <a:alphaOff val="0"/>
            </a:schemeClr>
          </a:effectRef>
          <a:fontRef idx="minor">
            <a:schemeClr val="lt1"/>
          </a:fontRef>
        </p:style>
      </p:sp>
      <p:sp>
        <p:nvSpPr>
          <p:cNvPr id="27" name="Freeform: Shape 26"/>
          <p:cNvSpPr/>
          <p:nvPr/>
        </p:nvSpPr>
        <p:spPr>
          <a:xfrm>
            <a:off x="7741544" y="418885"/>
            <a:ext cx="1390079" cy="243097"/>
          </a:xfrm>
          <a:custGeom>
            <a:avLst/>
            <a:gdLst>
              <a:gd name="connsiteX0" fmla="*/ 0 w 797287"/>
              <a:gd name="connsiteY0" fmla="*/ 0 h 398465"/>
              <a:gd name="connsiteX1" fmla="*/ 797287 w 797287"/>
              <a:gd name="connsiteY1" fmla="*/ 0 h 398465"/>
              <a:gd name="connsiteX2" fmla="*/ 797287 w 797287"/>
              <a:gd name="connsiteY2" fmla="*/ 398465 h 398465"/>
              <a:gd name="connsiteX3" fmla="*/ 0 w 797287"/>
              <a:gd name="connsiteY3" fmla="*/ 398465 h 398465"/>
              <a:gd name="connsiteX4" fmla="*/ 0 w 797287"/>
              <a:gd name="connsiteY4" fmla="*/ 0 h 3984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287" h="398465">
                <a:moveTo>
                  <a:pt x="0" y="0"/>
                </a:moveTo>
                <a:lnTo>
                  <a:pt x="797287" y="0"/>
                </a:lnTo>
                <a:lnTo>
                  <a:pt x="797287" y="398465"/>
                </a:lnTo>
                <a:lnTo>
                  <a:pt x="0" y="39846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445" tIns="4445" rIns="4445" bIns="4445" numCol="1" spcCol="1270" anchor="ctr" anchorCtr="0">
            <a:noAutofit/>
          </a:bodyPr>
          <a:lstStyle/>
          <a:p>
            <a:pPr marL="0" lvl="0" indent="0" algn="ctr" defTabSz="311150">
              <a:lnSpc>
                <a:spcPct val="90000"/>
              </a:lnSpc>
              <a:spcBef>
                <a:spcPct val="0"/>
              </a:spcBef>
              <a:spcAft>
                <a:spcPct val="35000"/>
              </a:spcAft>
              <a:buNone/>
            </a:pPr>
            <a:r>
              <a:rPr lang="en-US" sz="800" b="1" kern="1200" dirty="0">
                <a:latin typeface="Montserrat" panose="020B0604020202020204" charset="0"/>
              </a:rPr>
              <a:t>INTRODUCTION</a:t>
            </a:r>
          </a:p>
        </p:txBody>
      </p:sp>
      <p:sp>
        <p:nvSpPr>
          <p:cNvPr id="28" name="Shape 27"/>
          <p:cNvSpPr/>
          <p:nvPr/>
        </p:nvSpPr>
        <p:spPr>
          <a:xfrm>
            <a:off x="7547726" y="619659"/>
            <a:ext cx="1348083" cy="871660"/>
          </a:xfrm>
          <a:prstGeom prst="leftCircularArrow">
            <a:avLst>
              <a:gd name="adj1" fmla="val 10980"/>
              <a:gd name="adj2" fmla="val 1142322"/>
              <a:gd name="adj3" fmla="val 6300000"/>
              <a:gd name="adj4" fmla="val 18900000"/>
              <a:gd name="adj5" fmla="val 12500"/>
            </a:avLst>
          </a:prstGeom>
        </p:spPr>
        <p:style>
          <a:lnRef idx="0">
            <a:schemeClr val="lt1">
              <a:hueOff val="0"/>
              <a:satOff val="0"/>
              <a:lumOff val="0"/>
              <a:alphaOff val="0"/>
            </a:schemeClr>
          </a:lnRef>
          <a:fillRef idx="3">
            <a:schemeClr val="accent3">
              <a:hueOff val="0"/>
              <a:satOff val="0"/>
              <a:lumOff val="0"/>
              <a:alphaOff val="0"/>
            </a:schemeClr>
          </a:fillRef>
          <a:effectRef idx="3">
            <a:schemeClr val="accent3">
              <a:hueOff val="0"/>
              <a:satOff val="0"/>
              <a:lumOff val="0"/>
              <a:alphaOff val="0"/>
            </a:schemeClr>
          </a:effectRef>
          <a:fontRef idx="minor">
            <a:schemeClr val="lt1"/>
          </a:fontRef>
        </p:style>
      </p:sp>
      <p:sp>
        <p:nvSpPr>
          <p:cNvPr id="29" name="Freeform: Shape 28"/>
          <p:cNvSpPr/>
          <p:nvPr/>
        </p:nvSpPr>
        <p:spPr>
          <a:xfrm>
            <a:off x="7547726" y="924557"/>
            <a:ext cx="1390079" cy="243097"/>
          </a:xfrm>
          <a:custGeom>
            <a:avLst/>
            <a:gdLst>
              <a:gd name="connsiteX0" fmla="*/ 0 w 797287"/>
              <a:gd name="connsiteY0" fmla="*/ 0 h 398465"/>
              <a:gd name="connsiteX1" fmla="*/ 797287 w 797287"/>
              <a:gd name="connsiteY1" fmla="*/ 0 h 398465"/>
              <a:gd name="connsiteX2" fmla="*/ 797287 w 797287"/>
              <a:gd name="connsiteY2" fmla="*/ 398465 h 398465"/>
              <a:gd name="connsiteX3" fmla="*/ 0 w 797287"/>
              <a:gd name="connsiteY3" fmla="*/ 398465 h 398465"/>
              <a:gd name="connsiteX4" fmla="*/ 0 w 797287"/>
              <a:gd name="connsiteY4" fmla="*/ 0 h 3984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287" h="398465">
                <a:moveTo>
                  <a:pt x="0" y="0"/>
                </a:moveTo>
                <a:lnTo>
                  <a:pt x="797287" y="0"/>
                </a:lnTo>
                <a:lnTo>
                  <a:pt x="797287" y="398465"/>
                </a:lnTo>
                <a:lnTo>
                  <a:pt x="0" y="39846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445" tIns="4445" rIns="4445" bIns="4445" numCol="1" spcCol="1270" anchor="ctr" anchorCtr="0">
            <a:noAutofit/>
          </a:bodyPr>
          <a:lstStyle/>
          <a:p>
            <a:pPr marL="0" lvl="0" indent="0" algn="ctr" defTabSz="311150">
              <a:lnSpc>
                <a:spcPct val="90000"/>
              </a:lnSpc>
              <a:spcBef>
                <a:spcPct val="0"/>
              </a:spcBef>
              <a:spcAft>
                <a:spcPct val="35000"/>
              </a:spcAft>
              <a:buNone/>
            </a:pPr>
            <a:r>
              <a:rPr lang="en-US" sz="800" b="1" kern="1200" dirty="0">
                <a:latin typeface="Montserrat" panose="020B0604020202020204" charset="0"/>
              </a:rPr>
              <a:t>REVIEW OF </a:t>
            </a:r>
          </a:p>
          <a:p>
            <a:pPr marL="0" lvl="0" indent="0" algn="ctr" defTabSz="311150">
              <a:lnSpc>
                <a:spcPct val="90000"/>
              </a:lnSpc>
              <a:spcBef>
                <a:spcPct val="0"/>
              </a:spcBef>
              <a:spcAft>
                <a:spcPct val="35000"/>
              </a:spcAft>
              <a:buNone/>
            </a:pPr>
            <a:r>
              <a:rPr lang="en-US" sz="800" b="1" kern="1200" dirty="0">
                <a:latin typeface="Montserrat" panose="020B0604020202020204" charset="0"/>
              </a:rPr>
              <a:t>EXISTING WORKS</a:t>
            </a:r>
          </a:p>
        </p:txBody>
      </p:sp>
      <p:sp>
        <p:nvSpPr>
          <p:cNvPr id="30" name="Arrow: Circular 29"/>
          <p:cNvSpPr/>
          <p:nvPr/>
        </p:nvSpPr>
        <p:spPr>
          <a:xfrm>
            <a:off x="7764995" y="1122734"/>
            <a:ext cx="1348083" cy="871660"/>
          </a:xfrm>
          <a:prstGeom prst="circularArrow">
            <a:avLst>
              <a:gd name="adj1" fmla="val 10980"/>
              <a:gd name="adj2" fmla="val 1142322"/>
              <a:gd name="adj3" fmla="val 4500000"/>
              <a:gd name="adj4" fmla="val 13500000"/>
              <a:gd name="adj5" fmla="val 12500"/>
            </a:avLst>
          </a:prstGeom>
        </p:spPr>
        <p:style>
          <a:lnRef idx="0">
            <a:schemeClr val="lt1">
              <a:hueOff val="0"/>
              <a:satOff val="0"/>
              <a:lumOff val="0"/>
              <a:alphaOff val="0"/>
            </a:schemeClr>
          </a:lnRef>
          <a:fillRef idx="3">
            <a:schemeClr val="accent4">
              <a:hueOff val="0"/>
              <a:satOff val="0"/>
              <a:lumOff val="0"/>
              <a:alphaOff val="0"/>
            </a:schemeClr>
          </a:fillRef>
          <a:effectRef idx="3">
            <a:schemeClr val="accent4">
              <a:hueOff val="0"/>
              <a:satOff val="0"/>
              <a:lumOff val="0"/>
              <a:alphaOff val="0"/>
            </a:schemeClr>
          </a:effectRef>
          <a:fontRef idx="minor">
            <a:schemeClr val="lt1"/>
          </a:fontRef>
        </p:style>
      </p:sp>
      <p:sp>
        <p:nvSpPr>
          <p:cNvPr id="31" name="Freeform: Shape 30"/>
          <p:cNvSpPr/>
          <p:nvPr/>
        </p:nvSpPr>
        <p:spPr>
          <a:xfrm>
            <a:off x="7820596" y="1421927"/>
            <a:ext cx="1390079" cy="243097"/>
          </a:xfrm>
          <a:custGeom>
            <a:avLst/>
            <a:gdLst>
              <a:gd name="connsiteX0" fmla="*/ 0 w 797287"/>
              <a:gd name="connsiteY0" fmla="*/ 0 h 398465"/>
              <a:gd name="connsiteX1" fmla="*/ 797287 w 797287"/>
              <a:gd name="connsiteY1" fmla="*/ 0 h 398465"/>
              <a:gd name="connsiteX2" fmla="*/ 797287 w 797287"/>
              <a:gd name="connsiteY2" fmla="*/ 398465 h 398465"/>
              <a:gd name="connsiteX3" fmla="*/ 0 w 797287"/>
              <a:gd name="connsiteY3" fmla="*/ 398465 h 398465"/>
              <a:gd name="connsiteX4" fmla="*/ 0 w 797287"/>
              <a:gd name="connsiteY4" fmla="*/ 0 h 3984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287" h="398465">
                <a:moveTo>
                  <a:pt x="0" y="0"/>
                </a:moveTo>
                <a:lnTo>
                  <a:pt x="797287" y="0"/>
                </a:lnTo>
                <a:lnTo>
                  <a:pt x="797287" y="398465"/>
                </a:lnTo>
                <a:lnTo>
                  <a:pt x="0" y="39846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445" tIns="4445" rIns="4445" bIns="4445" numCol="1" spcCol="1270" anchor="ctr" anchorCtr="0">
            <a:noAutofit/>
          </a:bodyPr>
          <a:lstStyle/>
          <a:p>
            <a:pPr marL="0" lvl="0" indent="0" algn="ctr" defTabSz="311150">
              <a:lnSpc>
                <a:spcPct val="90000"/>
              </a:lnSpc>
              <a:spcBef>
                <a:spcPct val="0"/>
              </a:spcBef>
              <a:spcAft>
                <a:spcPct val="35000"/>
              </a:spcAft>
              <a:buNone/>
            </a:pPr>
            <a:r>
              <a:rPr lang="en-US" sz="800" b="1" kern="1200" dirty="0">
                <a:latin typeface="Montserrat" panose="020B0604020202020204" charset="0"/>
              </a:rPr>
              <a:t>METHODOLOGY</a:t>
            </a:r>
          </a:p>
        </p:txBody>
      </p:sp>
      <p:sp>
        <p:nvSpPr>
          <p:cNvPr id="32" name="Shape 31"/>
          <p:cNvSpPr/>
          <p:nvPr/>
        </p:nvSpPr>
        <p:spPr>
          <a:xfrm>
            <a:off x="7547726" y="1624403"/>
            <a:ext cx="1348083" cy="871660"/>
          </a:xfrm>
          <a:prstGeom prst="leftCircularArrow">
            <a:avLst>
              <a:gd name="adj1" fmla="val 10980"/>
              <a:gd name="adj2" fmla="val 1142322"/>
              <a:gd name="adj3" fmla="val 6300000"/>
              <a:gd name="adj4" fmla="val 18900000"/>
              <a:gd name="adj5" fmla="val 12500"/>
            </a:avLst>
          </a:prstGeom>
        </p:spPr>
        <p:style>
          <a:lnRef idx="0">
            <a:schemeClr val="lt1">
              <a:hueOff val="0"/>
              <a:satOff val="0"/>
              <a:lumOff val="0"/>
              <a:alphaOff val="0"/>
            </a:schemeClr>
          </a:lnRef>
          <a:fillRef idx="3">
            <a:schemeClr val="accent5">
              <a:hueOff val="0"/>
              <a:satOff val="0"/>
              <a:lumOff val="0"/>
              <a:alphaOff val="0"/>
            </a:schemeClr>
          </a:fillRef>
          <a:effectRef idx="3">
            <a:schemeClr val="accent5">
              <a:hueOff val="0"/>
              <a:satOff val="0"/>
              <a:lumOff val="0"/>
              <a:alphaOff val="0"/>
            </a:schemeClr>
          </a:effectRef>
          <a:fontRef idx="minor">
            <a:schemeClr val="lt1"/>
          </a:fontRef>
        </p:style>
      </p:sp>
      <p:sp>
        <p:nvSpPr>
          <p:cNvPr id="33" name="Freeform: Shape 32"/>
          <p:cNvSpPr/>
          <p:nvPr/>
        </p:nvSpPr>
        <p:spPr>
          <a:xfrm>
            <a:off x="7464766" y="1938684"/>
            <a:ext cx="1390079" cy="243097"/>
          </a:xfrm>
          <a:custGeom>
            <a:avLst/>
            <a:gdLst>
              <a:gd name="connsiteX0" fmla="*/ 0 w 797287"/>
              <a:gd name="connsiteY0" fmla="*/ 0 h 398465"/>
              <a:gd name="connsiteX1" fmla="*/ 797287 w 797287"/>
              <a:gd name="connsiteY1" fmla="*/ 0 h 398465"/>
              <a:gd name="connsiteX2" fmla="*/ 797287 w 797287"/>
              <a:gd name="connsiteY2" fmla="*/ 398465 h 398465"/>
              <a:gd name="connsiteX3" fmla="*/ 0 w 797287"/>
              <a:gd name="connsiteY3" fmla="*/ 398465 h 398465"/>
              <a:gd name="connsiteX4" fmla="*/ 0 w 797287"/>
              <a:gd name="connsiteY4" fmla="*/ 0 h 3984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287" h="398465">
                <a:moveTo>
                  <a:pt x="0" y="0"/>
                </a:moveTo>
                <a:lnTo>
                  <a:pt x="797287" y="0"/>
                </a:lnTo>
                <a:lnTo>
                  <a:pt x="797287" y="398465"/>
                </a:lnTo>
                <a:lnTo>
                  <a:pt x="0" y="39846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445" tIns="4445" rIns="4445" bIns="4445" numCol="1" spcCol="1270" anchor="ctr" anchorCtr="0">
            <a:noAutofit/>
          </a:bodyPr>
          <a:lstStyle/>
          <a:p>
            <a:pPr marL="0" lvl="0" indent="0" algn="ctr" defTabSz="311150">
              <a:lnSpc>
                <a:spcPct val="90000"/>
              </a:lnSpc>
              <a:spcBef>
                <a:spcPct val="0"/>
              </a:spcBef>
              <a:spcAft>
                <a:spcPct val="35000"/>
              </a:spcAft>
              <a:buNone/>
            </a:pPr>
            <a:r>
              <a:rPr lang="en-US" sz="800" b="1" kern="1200" dirty="0">
                <a:latin typeface="Montserrat" panose="020B0604020202020204" charset="0"/>
              </a:rPr>
              <a:t>RESULTS AND </a:t>
            </a:r>
          </a:p>
          <a:p>
            <a:pPr marL="0" lvl="0" indent="0" algn="ctr" defTabSz="311150">
              <a:lnSpc>
                <a:spcPct val="90000"/>
              </a:lnSpc>
              <a:spcBef>
                <a:spcPct val="0"/>
              </a:spcBef>
              <a:spcAft>
                <a:spcPct val="35000"/>
              </a:spcAft>
              <a:buNone/>
            </a:pPr>
            <a:r>
              <a:rPr lang="en-US" sz="800" b="1" kern="1200" dirty="0">
                <a:latin typeface="Montserrat" panose="020B0604020202020204" charset="0"/>
              </a:rPr>
              <a:t>DISCUSSION</a:t>
            </a:r>
          </a:p>
        </p:txBody>
      </p:sp>
      <p:sp>
        <p:nvSpPr>
          <p:cNvPr id="34" name="Block Arc 33"/>
          <p:cNvSpPr/>
          <p:nvPr/>
        </p:nvSpPr>
        <p:spPr>
          <a:xfrm>
            <a:off x="7820596" y="2183189"/>
            <a:ext cx="1158173" cy="749267"/>
          </a:xfrm>
          <a:prstGeom prst="blockArc">
            <a:avLst>
              <a:gd name="adj1" fmla="val 13500000"/>
              <a:gd name="adj2" fmla="val 10800000"/>
              <a:gd name="adj3" fmla="val 12740"/>
            </a:avLst>
          </a:prstGeom>
        </p:spPr>
        <p:style>
          <a:lnRef idx="0">
            <a:schemeClr val="lt1">
              <a:hueOff val="0"/>
              <a:satOff val="0"/>
              <a:lumOff val="0"/>
              <a:alphaOff val="0"/>
            </a:schemeClr>
          </a:lnRef>
          <a:fillRef idx="3">
            <a:schemeClr val="accent6">
              <a:hueOff val="0"/>
              <a:satOff val="0"/>
              <a:lumOff val="0"/>
              <a:alphaOff val="0"/>
            </a:schemeClr>
          </a:fillRef>
          <a:effectRef idx="3">
            <a:schemeClr val="accent6">
              <a:hueOff val="0"/>
              <a:satOff val="0"/>
              <a:lumOff val="0"/>
              <a:alphaOff val="0"/>
            </a:schemeClr>
          </a:effectRef>
          <a:fontRef idx="minor">
            <a:schemeClr val="lt1"/>
          </a:fontRef>
        </p:style>
      </p:sp>
      <p:sp>
        <p:nvSpPr>
          <p:cNvPr id="35" name="Freeform: Shape 34"/>
          <p:cNvSpPr/>
          <p:nvPr/>
        </p:nvSpPr>
        <p:spPr>
          <a:xfrm>
            <a:off x="7722999" y="2462193"/>
            <a:ext cx="1390079" cy="243097"/>
          </a:xfrm>
          <a:custGeom>
            <a:avLst/>
            <a:gdLst>
              <a:gd name="connsiteX0" fmla="*/ 0 w 797287"/>
              <a:gd name="connsiteY0" fmla="*/ 0 h 398465"/>
              <a:gd name="connsiteX1" fmla="*/ 797287 w 797287"/>
              <a:gd name="connsiteY1" fmla="*/ 0 h 398465"/>
              <a:gd name="connsiteX2" fmla="*/ 797287 w 797287"/>
              <a:gd name="connsiteY2" fmla="*/ 398465 h 398465"/>
              <a:gd name="connsiteX3" fmla="*/ 0 w 797287"/>
              <a:gd name="connsiteY3" fmla="*/ 398465 h 398465"/>
              <a:gd name="connsiteX4" fmla="*/ 0 w 797287"/>
              <a:gd name="connsiteY4" fmla="*/ 0 h 3984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287" h="398465">
                <a:moveTo>
                  <a:pt x="0" y="0"/>
                </a:moveTo>
                <a:lnTo>
                  <a:pt x="797287" y="0"/>
                </a:lnTo>
                <a:lnTo>
                  <a:pt x="797287" y="398465"/>
                </a:lnTo>
                <a:lnTo>
                  <a:pt x="0" y="39846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445" tIns="4445" rIns="4445" bIns="4445" numCol="1" spcCol="1270" anchor="ctr" anchorCtr="0">
            <a:noAutofit/>
          </a:bodyPr>
          <a:lstStyle/>
          <a:p>
            <a:pPr marL="0" lvl="0" indent="0" algn="ctr" defTabSz="311150">
              <a:lnSpc>
                <a:spcPct val="90000"/>
              </a:lnSpc>
              <a:spcBef>
                <a:spcPct val="0"/>
              </a:spcBef>
              <a:spcAft>
                <a:spcPct val="35000"/>
              </a:spcAft>
              <a:buNone/>
            </a:pPr>
            <a:r>
              <a:rPr lang="en-US" sz="800" b="1" kern="1200" dirty="0">
                <a:latin typeface="Montserrat" panose="020B0604020202020204" charset="0"/>
              </a:rPr>
              <a:t>CONCLUSION</a:t>
            </a:r>
          </a:p>
        </p:txBody>
      </p:sp>
      <p:sp>
        <p:nvSpPr>
          <p:cNvPr id="3" name="Shape 2"/>
          <p:cNvSpPr/>
          <p:nvPr/>
        </p:nvSpPr>
        <p:spPr>
          <a:xfrm rot="4396374">
            <a:off x="910837" y="1127849"/>
            <a:ext cx="4892790" cy="3412111"/>
          </a:xfrm>
          <a:prstGeom prst="swooshArrow">
            <a:avLst>
              <a:gd name="adj1" fmla="val 16310"/>
              <a:gd name="adj2" fmla="val 31370"/>
            </a:avLst>
          </a:prstGeom>
        </p:spPr>
        <p:style>
          <a:lnRef idx="0">
            <a:schemeClr val="lt1">
              <a:hueOff val="0"/>
              <a:satOff val="0"/>
              <a:lumOff val="0"/>
              <a:alphaOff val="0"/>
            </a:schemeClr>
          </a:lnRef>
          <a:fillRef idx="3">
            <a:schemeClr val="accent4">
              <a:hueOff val="0"/>
              <a:satOff val="0"/>
              <a:lumOff val="0"/>
              <a:alphaOff val="0"/>
            </a:schemeClr>
          </a:fillRef>
          <a:effectRef idx="3">
            <a:schemeClr val="accent4">
              <a:hueOff val="0"/>
              <a:satOff val="0"/>
              <a:lumOff val="0"/>
              <a:alphaOff val="0"/>
            </a:schemeClr>
          </a:effectRef>
          <a:fontRef idx="minor">
            <a:schemeClr val="lt1"/>
          </a:fontRef>
        </p:style>
      </p:sp>
      <p:sp>
        <p:nvSpPr>
          <p:cNvPr id="4" name="Oval 3"/>
          <p:cNvSpPr/>
          <p:nvPr/>
        </p:nvSpPr>
        <p:spPr>
          <a:xfrm>
            <a:off x="2743692" y="1573384"/>
            <a:ext cx="123558" cy="123558"/>
          </a:xfrm>
          <a:prstGeom prst="ellipse">
            <a:avLst/>
          </a:prstGeom>
        </p:spPr>
        <p:style>
          <a:lnRef idx="0">
            <a:schemeClr val="lt1">
              <a:hueOff val="0"/>
              <a:satOff val="0"/>
              <a:lumOff val="0"/>
              <a:alphaOff val="0"/>
            </a:schemeClr>
          </a:lnRef>
          <a:fillRef idx="3">
            <a:schemeClr val="accent4">
              <a:tint val="40000"/>
              <a:hueOff val="0"/>
              <a:satOff val="0"/>
              <a:lumOff val="0"/>
              <a:alphaOff val="0"/>
            </a:schemeClr>
          </a:fillRef>
          <a:effectRef idx="3">
            <a:schemeClr val="accent4">
              <a:tint val="40000"/>
              <a:hueOff val="0"/>
              <a:satOff val="0"/>
              <a:lumOff val="0"/>
              <a:alphaOff val="0"/>
            </a:schemeClr>
          </a:effectRef>
          <a:fontRef idx="minor">
            <a:schemeClr val="dk1">
              <a:hueOff val="0"/>
              <a:satOff val="0"/>
              <a:lumOff val="0"/>
              <a:alphaOff val="0"/>
            </a:schemeClr>
          </a:fontRef>
        </p:style>
      </p:sp>
      <p:sp>
        <p:nvSpPr>
          <p:cNvPr id="5" name="Oval 4"/>
          <p:cNvSpPr/>
          <p:nvPr/>
        </p:nvSpPr>
        <p:spPr>
          <a:xfrm>
            <a:off x="3589726" y="2255788"/>
            <a:ext cx="123558" cy="123558"/>
          </a:xfrm>
          <a:prstGeom prst="ellipse">
            <a:avLst/>
          </a:prstGeom>
        </p:spPr>
        <p:style>
          <a:lnRef idx="0">
            <a:schemeClr val="lt1">
              <a:hueOff val="0"/>
              <a:satOff val="0"/>
              <a:lumOff val="0"/>
              <a:alphaOff val="0"/>
            </a:schemeClr>
          </a:lnRef>
          <a:fillRef idx="3">
            <a:schemeClr val="accent4">
              <a:tint val="40000"/>
              <a:hueOff val="0"/>
              <a:satOff val="0"/>
              <a:lumOff val="0"/>
              <a:alphaOff val="0"/>
            </a:schemeClr>
          </a:fillRef>
          <a:effectRef idx="3">
            <a:schemeClr val="accent4">
              <a:tint val="40000"/>
              <a:hueOff val="0"/>
              <a:satOff val="0"/>
              <a:lumOff val="0"/>
              <a:alphaOff val="0"/>
            </a:schemeClr>
          </a:effectRef>
          <a:fontRef idx="minor">
            <a:schemeClr val="dk1">
              <a:hueOff val="0"/>
              <a:satOff val="0"/>
              <a:lumOff val="0"/>
              <a:alphaOff val="0"/>
            </a:schemeClr>
          </a:fontRef>
        </p:style>
      </p:sp>
      <p:sp>
        <p:nvSpPr>
          <p:cNvPr id="6" name="Oval 5"/>
          <p:cNvSpPr/>
          <p:nvPr/>
        </p:nvSpPr>
        <p:spPr>
          <a:xfrm>
            <a:off x="4223784" y="3053816"/>
            <a:ext cx="123558" cy="123558"/>
          </a:xfrm>
          <a:prstGeom prst="ellipse">
            <a:avLst/>
          </a:prstGeom>
        </p:spPr>
        <p:style>
          <a:lnRef idx="0">
            <a:schemeClr val="lt1">
              <a:hueOff val="0"/>
              <a:satOff val="0"/>
              <a:lumOff val="0"/>
              <a:alphaOff val="0"/>
            </a:schemeClr>
          </a:lnRef>
          <a:fillRef idx="3">
            <a:schemeClr val="accent4">
              <a:tint val="40000"/>
              <a:hueOff val="0"/>
              <a:satOff val="0"/>
              <a:lumOff val="0"/>
              <a:alphaOff val="0"/>
            </a:schemeClr>
          </a:fillRef>
          <a:effectRef idx="3">
            <a:schemeClr val="accent4">
              <a:tint val="40000"/>
              <a:hueOff val="0"/>
              <a:satOff val="0"/>
              <a:lumOff val="0"/>
              <a:alphaOff val="0"/>
            </a:schemeClr>
          </a:effectRef>
          <a:fontRef idx="minor">
            <a:schemeClr val="dk1">
              <a:hueOff val="0"/>
              <a:satOff val="0"/>
              <a:lumOff val="0"/>
              <a:alphaOff val="0"/>
            </a:schemeClr>
          </a:fontRef>
        </p:style>
      </p:sp>
      <p:sp>
        <p:nvSpPr>
          <p:cNvPr id="7" name="Freeform: Shape 6"/>
          <p:cNvSpPr/>
          <p:nvPr/>
        </p:nvSpPr>
        <p:spPr>
          <a:xfrm>
            <a:off x="582839" y="0"/>
            <a:ext cx="2306799" cy="906849"/>
          </a:xfrm>
          <a:custGeom>
            <a:avLst/>
            <a:gdLst>
              <a:gd name="connsiteX0" fmla="*/ 0 w 2306799"/>
              <a:gd name="connsiteY0" fmla="*/ 0 h 906849"/>
              <a:gd name="connsiteX1" fmla="*/ 2306799 w 2306799"/>
              <a:gd name="connsiteY1" fmla="*/ 0 h 906849"/>
              <a:gd name="connsiteX2" fmla="*/ 2306799 w 2306799"/>
              <a:gd name="connsiteY2" fmla="*/ 906849 h 906849"/>
              <a:gd name="connsiteX3" fmla="*/ 0 w 2306799"/>
              <a:gd name="connsiteY3" fmla="*/ 906849 h 906849"/>
              <a:gd name="connsiteX4" fmla="*/ 0 w 2306799"/>
              <a:gd name="connsiteY4" fmla="*/ 0 h 9068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6799" h="906849">
                <a:moveTo>
                  <a:pt x="0" y="0"/>
                </a:moveTo>
                <a:lnTo>
                  <a:pt x="2306799" y="0"/>
                </a:lnTo>
                <a:lnTo>
                  <a:pt x="2306799" y="906849"/>
                </a:lnTo>
                <a:lnTo>
                  <a:pt x="0" y="90684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2860" tIns="22860" rIns="22860" bIns="22860" numCol="1" spcCol="1270" anchor="b" anchorCtr="0">
            <a:noAutofit/>
          </a:bodyPr>
          <a:lstStyle/>
          <a:p>
            <a:pPr marL="0" lvl="0" indent="0" algn="ctr" defTabSz="800100">
              <a:lnSpc>
                <a:spcPct val="90000"/>
              </a:lnSpc>
              <a:spcBef>
                <a:spcPct val="0"/>
              </a:spcBef>
              <a:spcAft>
                <a:spcPct val="35000"/>
              </a:spcAft>
              <a:buNone/>
            </a:pPr>
            <a:endParaRPr lang="en-US" sz="1800" kern="1200" dirty="0">
              <a:solidFill>
                <a:schemeClr val="bg1"/>
              </a:solidFill>
            </a:endParaRPr>
          </a:p>
        </p:txBody>
      </p:sp>
      <p:sp>
        <p:nvSpPr>
          <p:cNvPr id="8" name="Freeform: Shape 7"/>
          <p:cNvSpPr/>
          <p:nvPr/>
        </p:nvSpPr>
        <p:spPr>
          <a:xfrm>
            <a:off x="2900013" y="705179"/>
            <a:ext cx="2662740" cy="906849"/>
          </a:xfrm>
          <a:custGeom>
            <a:avLst/>
            <a:gdLst>
              <a:gd name="connsiteX0" fmla="*/ 0 w 2662740"/>
              <a:gd name="connsiteY0" fmla="*/ 0 h 906849"/>
              <a:gd name="connsiteX1" fmla="*/ 2662740 w 2662740"/>
              <a:gd name="connsiteY1" fmla="*/ 0 h 906849"/>
              <a:gd name="connsiteX2" fmla="*/ 2662740 w 2662740"/>
              <a:gd name="connsiteY2" fmla="*/ 906849 h 906849"/>
              <a:gd name="connsiteX3" fmla="*/ 0 w 2662740"/>
              <a:gd name="connsiteY3" fmla="*/ 906849 h 906849"/>
              <a:gd name="connsiteX4" fmla="*/ 0 w 2662740"/>
              <a:gd name="connsiteY4" fmla="*/ 0 h 9068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2740" h="906849">
                <a:moveTo>
                  <a:pt x="0" y="0"/>
                </a:moveTo>
                <a:lnTo>
                  <a:pt x="2662740" y="0"/>
                </a:lnTo>
                <a:lnTo>
                  <a:pt x="2662740" y="906849"/>
                </a:lnTo>
                <a:lnTo>
                  <a:pt x="0" y="90684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2860" tIns="22860" rIns="22860" bIns="22860" numCol="1" spcCol="1270" anchor="ctr" anchorCtr="0">
            <a:noAutofit/>
          </a:bodyPr>
          <a:lstStyle/>
          <a:p>
            <a:pPr marL="0" lvl="0" indent="0" algn="l" defTabSz="800100">
              <a:lnSpc>
                <a:spcPct val="90000"/>
              </a:lnSpc>
              <a:spcBef>
                <a:spcPct val="0"/>
              </a:spcBef>
              <a:spcAft>
                <a:spcPct val="35000"/>
              </a:spcAft>
              <a:buNone/>
            </a:pPr>
            <a:r>
              <a:rPr lang="en-US" sz="1800" kern="1200" dirty="0"/>
              <a:t>Lack of direct support for caregiver’s day-to-day duty </a:t>
            </a:r>
          </a:p>
        </p:txBody>
      </p:sp>
      <p:sp>
        <p:nvSpPr>
          <p:cNvPr id="9" name="Freeform: Shape 8"/>
          <p:cNvSpPr/>
          <p:nvPr/>
        </p:nvSpPr>
        <p:spPr>
          <a:xfrm>
            <a:off x="920790" y="2269250"/>
            <a:ext cx="2680874" cy="906849"/>
          </a:xfrm>
          <a:custGeom>
            <a:avLst/>
            <a:gdLst>
              <a:gd name="connsiteX0" fmla="*/ 0 w 2680874"/>
              <a:gd name="connsiteY0" fmla="*/ 0 h 906849"/>
              <a:gd name="connsiteX1" fmla="*/ 2680874 w 2680874"/>
              <a:gd name="connsiteY1" fmla="*/ 0 h 906849"/>
              <a:gd name="connsiteX2" fmla="*/ 2680874 w 2680874"/>
              <a:gd name="connsiteY2" fmla="*/ 906849 h 906849"/>
              <a:gd name="connsiteX3" fmla="*/ 0 w 2680874"/>
              <a:gd name="connsiteY3" fmla="*/ 906849 h 906849"/>
              <a:gd name="connsiteX4" fmla="*/ 0 w 2680874"/>
              <a:gd name="connsiteY4" fmla="*/ 0 h 9068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0874" h="906849">
                <a:moveTo>
                  <a:pt x="0" y="0"/>
                </a:moveTo>
                <a:lnTo>
                  <a:pt x="2680874" y="0"/>
                </a:lnTo>
                <a:lnTo>
                  <a:pt x="2680874" y="906849"/>
                </a:lnTo>
                <a:lnTo>
                  <a:pt x="0" y="90684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2860" tIns="22860" rIns="22860" bIns="22860" numCol="1" spcCol="1270" anchor="ctr" anchorCtr="0">
            <a:noAutofit/>
          </a:bodyPr>
          <a:lstStyle/>
          <a:p>
            <a:pPr marL="0" lvl="0" indent="0" algn="l" defTabSz="800100">
              <a:lnSpc>
                <a:spcPct val="90000"/>
              </a:lnSpc>
              <a:spcBef>
                <a:spcPct val="0"/>
              </a:spcBef>
              <a:spcAft>
                <a:spcPct val="35000"/>
              </a:spcAft>
              <a:buNone/>
            </a:pPr>
            <a:r>
              <a:rPr lang="en-US" sz="1800" kern="1200" dirty="0"/>
              <a:t>Lack of visualization for implemented algorithm in caregivers’ task allocation</a:t>
            </a:r>
          </a:p>
        </p:txBody>
      </p:sp>
      <p:sp>
        <p:nvSpPr>
          <p:cNvPr id="10" name="Freeform: Shape 9"/>
          <p:cNvSpPr/>
          <p:nvPr/>
        </p:nvSpPr>
        <p:spPr>
          <a:xfrm>
            <a:off x="4771311" y="2605755"/>
            <a:ext cx="2057415" cy="906849"/>
          </a:xfrm>
          <a:custGeom>
            <a:avLst/>
            <a:gdLst>
              <a:gd name="connsiteX0" fmla="*/ 0 w 2057415"/>
              <a:gd name="connsiteY0" fmla="*/ 0 h 906849"/>
              <a:gd name="connsiteX1" fmla="*/ 2057415 w 2057415"/>
              <a:gd name="connsiteY1" fmla="*/ 0 h 906849"/>
              <a:gd name="connsiteX2" fmla="*/ 2057415 w 2057415"/>
              <a:gd name="connsiteY2" fmla="*/ 906849 h 906849"/>
              <a:gd name="connsiteX3" fmla="*/ 0 w 2057415"/>
              <a:gd name="connsiteY3" fmla="*/ 906849 h 906849"/>
              <a:gd name="connsiteX4" fmla="*/ 0 w 2057415"/>
              <a:gd name="connsiteY4" fmla="*/ 0 h 9068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7415" h="906849">
                <a:moveTo>
                  <a:pt x="0" y="0"/>
                </a:moveTo>
                <a:lnTo>
                  <a:pt x="2057415" y="0"/>
                </a:lnTo>
                <a:lnTo>
                  <a:pt x="2057415" y="906849"/>
                </a:lnTo>
                <a:lnTo>
                  <a:pt x="0" y="90684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2860" tIns="22860" rIns="22860" bIns="22860" numCol="1" spcCol="1270" anchor="ctr" anchorCtr="0">
            <a:noAutofit/>
          </a:bodyPr>
          <a:lstStyle/>
          <a:p>
            <a:pPr marL="0" lvl="0" indent="0" algn="l" defTabSz="800100">
              <a:lnSpc>
                <a:spcPct val="90000"/>
              </a:lnSpc>
              <a:spcBef>
                <a:spcPct val="0"/>
              </a:spcBef>
              <a:spcAft>
                <a:spcPct val="35000"/>
              </a:spcAft>
              <a:buNone/>
            </a:pPr>
            <a:r>
              <a:rPr lang="en-US" sz="1800" kern="1200" dirty="0"/>
              <a:t>High cost of implementation</a:t>
            </a:r>
          </a:p>
        </p:txBody>
      </p:sp>
      <p:sp>
        <p:nvSpPr>
          <p:cNvPr id="11" name="Freeform: Shape 10"/>
          <p:cNvSpPr/>
          <p:nvPr/>
        </p:nvSpPr>
        <p:spPr>
          <a:xfrm>
            <a:off x="2944097" y="4760961"/>
            <a:ext cx="3117296" cy="906849"/>
          </a:xfrm>
          <a:custGeom>
            <a:avLst/>
            <a:gdLst>
              <a:gd name="connsiteX0" fmla="*/ 0 w 3117296"/>
              <a:gd name="connsiteY0" fmla="*/ 0 h 906849"/>
              <a:gd name="connsiteX1" fmla="*/ 3117296 w 3117296"/>
              <a:gd name="connsiteY1" fmla="*/ 0 h 906849"/>
              <a:gd name="connsiteX2" fmla="*/ 3117296 w 3117296"/>
              <a:gd name="connsiteY2" fmla="*/ 906849 h 906849"/>
              <a:gd name="connsiteX3" fmla="*/ 0 w 3117296"/>
              <a:gd name="connsiteY3" fmla="*/ 906849 h 906849"/>
              <a:gd name="connsiteX4" fmla="*/ 0 w 3117296"/>
              <a:gd name="connsiteY4" fmla="*/ 0 h 9068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17296" h="906849">
                <a:moveTo>
                  <a:pt x="0" y="0"/>
                </a:moveTo>
                <a:lnTo>
                  <a:pt x="3117296" y="0"/>
                </a:lnTo>
                <a:lnTo>
                  <a:pt x="3117296" y="906849"/>
                </a:lnTo>
                <a:lnTo>
                  <a:pt x="0" y="90684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2860" tIns="22860" rIns="22860" bIns="22860" numCol="1" spcCol="1270" anchor="t" anchorCtr="0">
            <a:noAutofit/>
          </a:bodyPr>
          <a:lstStyle/>
          <a:p>
            <a:pPr marL="0" lvl="0" indent="0" algn="ctr" defTabSz="800100">
              <a:lnSpc>
                <a:spcPct val="90000"/>
              </a:lnSpc>
              <a:spcBef>
                <a:spcPct val="0"/>
              </a:spcBef>
              <a:spcAft>
                <a:spcPct val="35000"/>
              </a:spcAft>
              <a:buNone/>
            </a:pPr>
            <a:endParaRPr lang="en-US" sz="1800" kern="1200" dirty="0">
              <a:solidFill>
                <a:schemeClr val="bg1"/>
              </a:solidFill>
            </a:endParaRPr>
          </a:p>
        </p:txBody>
      </p:sp>
      <p:sp>
        <p:nvSpPr>
          <p:cNvPr id="24" name="Title 1"/>
          <p:cNvSpPr txBox="1">
            <a:spLocks/>
          </p:cNvSpPr>
          <p:nvPr/>
        </p:nvSpPr>
        <p:spPr>
          <a:xfrm>
            <a:off x="249453" y="292701"/>
            <a:ext cx="6685657" cy="485699"/>
          </a:xfrm>
          <a:prstGeom prst="rect">
            <a:avLst/>
          </a:prstGeom>
          <a:noFill/>
          <a:ln>
            <a:noFill/>
          </a:ln>
        </p:spPr>
        <p:txBody>
          <a:bodyPr lIns="91425" tIns="91425" rIns="91425" bIns="91425" anchor="b"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rgbClr val="999999"/>
              </a:buClr>
              <a:buSzPct val="100000"/>
              <a:buFont typeface="Montserrat"/>
              <a:buNone/>
              <a:defRPr sz="2400" b="1" i="0" u="none" strike="noStrike" cap="none">
                <a:solidFill>
                  <a:srgbClr val="999999"/>
                </a:solidFill>
                <a:latin typeface="Montserrat"/>
                <a:ea typeface="Montserrat"/>
                <a:cs typeface="Montserrat"/>
                <a:sym typeface="Montserrat"/>
              </a:defRPr>
            </a:lvl1pPr>
            <a:lvl2pPr lvl="1">
              <a:spcBef>
                <a:spcPts val="0"/>
              </a:spcBef>
              <a:buClr>
                <a:srgbClr val="999999"/>
              </a:buClr>
              <a:buSzPct val="100000"/>
              <a:buFont typeface="Montserrat"/>
              <a:buNone/>
              <a:defRPr sz="2400" b="1">
                <a:solidFill>
                  <a:srgbClr val="999999"/>
                </a:solidFill>
                <a:latin typeface="Montserrat"/>
                <a:ea typeface="Montserrat"/>
                <a:cs typeface="Montserrat"/>
                <a:sym typeface="Montserrat"/>
              </a:defRPr>
            </a:lvl2pPr>
            <a:lvl3pPr lvl="2">
              <a:spcBef>
                <a:spcPts val="0"/>
              </a:spcBef>
              <a:buClr>
                <a:srgbClr val="999999"/>
              </a:buClr>
              <a:buSzPct val="100000"/>
              <a:buFont typeface="Montserrat"/>
              <a:buNone/>
              <a:defRPr sz="2400" b="1">
                <a:solidFill>
                  <a:srgbClr val="999999"/>
                </a:solidFill>
                <a:latin typeface="Montserrat"/>
                <a:ea typeface="Montserrat"/>
                <a:cs typeface="Montserrat"/>
                <a:sym typeface="Montserrat"/>
              </a:defRPr>
            </a:lvl3pPr>
            <a:lvl4pPr lvl="3">
              <a:spcBef>
                <a:spcPts val="0"/>
              </a:spcBef>
              <a:buClr>
                <a:srgbClr val="999999"/>
              </a:buClr>
              <a:buSzPct val="100000"/>
              <a:buFont typeface="Montserrat"/>
              <a:buNone/>
              <a:defRPr sz="2400" b="1">
                <a:solidFill>
                  <a:srgbClr val="999999"/>
                </a:solidFill>
                <a:latin typeface="Montserrat"/>
                <a:ea typeface="Montserrat"/>
                <a:cs typeface="Montserrat"/>
                <a:sym typeface="Montserrat"/>
              </a:defRPr>
            </a:lvl4pPr>
            <a:lvl5pPr lvl="4">
              <a:spcBef>
                <a:spcPts val="0"/>
              </a:spcBef>
              <a:buClr>
                <a:srgbClr val="999999"/>
              </a:buClr>
              <a:buSzPct val="100000"/>
              <a:buFont typeface="Montserrat"/>
              <a:buNone/>
              <a:defRPr sz="2400" b="1">
                <a:solidFill>
                  <a:srgbClr val="999999"/>
                </a:solidFill>
                <a:latin typeface="Montserrat"/>
                <a:ea typeface="Montserrat"/>
                <a:cs typeface="Montserrat"/>
                <a:sym typeface="Montserrat"/>
              </a:defRPr>
            </a:lvl5pPr>
            <a:lvl6pPr lvl="5">
              <a:spcBef>
                <a:spcPts val="0"/>
              </a:spcBef>
              <a:buClr>
                <a:srgbClr val="999999"/>
              </a:buClr>
              <a:buSzPct val="100000"/>
              <a:buFont typeface="Montserrat"/>
              <a:buNone/>
              <a:defRPr sz="2400" b="1">
                <a:solidFill>
                  <a:srgbClr val="999999"/>
                </a:solidFill>
                <a:latin typeface="Montserrat"/>
                <a:ea typeface="Montserrat"/>
                <a:cs typeface="Montserrat"/>
                <a:sym typeface="Montserrat"/>
              </a:defRPr>
            </a:lvl6pPr>
            <a:lvl7pPr lvl="6">
              <a:spcBef>
                <a:spcPts val="0"/>
              </a:spcBef>
              <a:buClr>
                <a:srgbClr val="999999"/>
              </a:buClr>
              <a:buSzPct val="100000"/>
              <a:buFont typeface="Montserrat"/>
              <a:buNone/>
              <a:defRPr sz="2400" b="1">
                <a:solidFill>
                  <a:srgbClr val="999999"/>
                </a:solidFill>
                <a:latin typeface="Montserrat"/>
                <a:ea typeface="Montserrat"/>
                <a:cs typeface="Montserrat"/>
                <a:sym typeface="Montserrat"/>
              </a:defRPr>
            </a:lvl7pPr>
            <a:lvl8pPr lvl="7">
              <a:spcBef>
                <a:spcPts val="0"/>
              </a:spcBef>
              <a:buClr>
                <a:srgbClr val="999999"/>
              </a:buClr>
              <a:buSzPct val="100000"/>
              <a:buFont typeface="Montserrat"/>
              <a:buNone/>
              <a:defRPr sz="2400" b="1">
                <a:solidFill>
                  <a:srgbClr val="999999"/>
                </a:solidFill>
                <a:latin typeface="Montserrat"/>
                <a:ea typeface="Montserrat"/>
                <a:cs typeface="Montserrat"/>
                <a:sym typeface="Montserrat"/>
              </a:defRPr>
            </a:lvl8pPr>
            <a:lvl9pPr lvl="8">
              <a:spcBef>
                <a:spcPts val="0"/>
              </a:spcBef>
              <a:buClr>
                <a:srgbClr val="999999"/>
              </a:buClr>
              <a:buSzPct val="100000"/>
              <a:buFont typeface="Montserrat"/>
              <a:buNone/>
              <a:defRPr sz="2400" b="1">
                <a:solidFill>
                  <a:srgbClr val="999999"/>
                </a:solidFill>
                <a:latin typeface="Montserrat"/>
                <a:ea typeface="Montserrat"/>
                <a:cs typeface="Montserrat"/>
                <a:sym typeface="Montserrat"/>
              </a:defRPr>
            </a:lvl9pPr>
          </a:lstStyle>
          <a:p>
            <a:r>
              <a:rPr lang="en-SG" dirty="0">
                <a:solidFill>
                  <a:schemeClr val="tx1"/>
                </a:solidFill>
              </a:rPr>
              <a:t>Limitation of Existing Solution</a:t>
            </a:r>
          </a:p>
        </p:txBody>
      </p:sp>
    </p:spTree>
    <p:extLst>
      <p:ext uri="{BB962C8B-B14F-4D97-AF65-F5344CB8AC3E}">
        <p14:creationId xmlns:p14="http://schemas.microsoft.com/office/powerpoint/2010/main" val="2455770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nodeType="withEffect">
                                  <p:stCondLst>
                                    <p:cond delay="0"/>
                                  </p:stCondLst>
                                  <p:childTnLst>
                                    <p:set>
                                      <p:cBhvr>
                                        <p:cTn id="6" dur="indefinite"/>
                                        <p:tgtEl>
                                          <p:spTgt spid="26"/>
                                        </p:tgtEl>
                                        <p:attrNameLst>
                                          <p:attrName>style.opacity</p:attrName>
                                        </p:attrNameLst>
                                      </p:cBhvr>
                                      <p:to>
                                        <p:strVal val="0.25"/>
                                      </p:to>
                                    </p:set>
                                    <p:animEffect filter="image" prLst="opacity: 0.25">
                                      <p:cBhvr rctx="IE">
                                        <p:cTn id="7" dur="indefinite"/>
                                        <p:tgtEl>
                                          <p:spTgt spid="26"/>
                                        </p:tgtEl>
                                      </p:cBhvr>
                                    </p:animEffect>
                                  </p:childTnLst>
                                </p:cTn>
                              </p:par>
                              <p:par>
                                <p:cTn id="8" presetID="9" presetClass="emph" presetSubtype="0" grpId="0" nodeType="withEffect">
                                  <p:stCondLst>
                                    <p:cond delay="0"/>
                                  </p:stCondLst>
                                  <p:childTnLst>
                                    <p:set>
                                      <p:cBhvr>
                                        <p:cTn id="9" dur="indefinite"/>
                                        <p:tgtEl>
                                          <p:spTgt spid="27"/>
                                        </p:tgtEl>
                                        <p:attrNameLst>
                                          <p:attrName>style.opacity</p:attrName>
                                        </p:attrNameLst>
                                      </p:cBhvr>
                                      <p:to>
                                        <p:strVal val="0.25"/>
                                      </p:to>
                                    </p:set>
                                    <p:animEffect filter="image" prLst="opacity: 0.25">
                                      <p:cBhvr rctx="IE">
                                        <p:cTn id="10" dur="indefinite"/>
                                        <p:tgtEl>
                                          <p:spTgt spid="27"/>
                                        </p:tgtEl>
                                      </p:cBhvr>
                                    </p:animEffect>
                                  </p:childTnLst>
                                </p:cTn>
                              </p:par>
                              <p:par>
                                <p:cTn id="11" presetID="9" presetClass="emph" presetSubtype="0" nodeType="withEffect">
                                  <p:stCondLst>
                                    <p:cond delay="0"/>
                                  </p:stCondLst>
                                  <p:childTnLst>
                                    <p:set>
                                      <p:cBhvr>
                                        <p:cTn id="12" dur="indefinite"/>
                                        <p:tgtEl>
                                          <p:spTgt spid="28"/>
                                        </p:tgtEl>
                                        <p:attrNameLst>
                                          <p:attrName>style.opacity</p:attrName>
                                        </p:attrNameLst>
                                      </p:cBhvr>
                                      <p:to>
                                        <p:strVal val="0.25"/>
                                      </p:to>
                                    </p:set>
                                    <p:animEffect filter="image" prLst="opacity: 0.25">
                                      <p:cBhvr rctx="IE">
                                        <p:cTn id="13" dur="indefinite"/>
                                        <p:tgtEl>
                                          <p:spTgt spid="28"/>
                                        </p:tgtEl>
                                      </p:cBhvr>
                                    </p:animEffect>
                                  </p:childTnLst>
                                </p:cTn>
                              </p:par>
                              <p:par>
                                <p:cTn id="14" presetID="9" presetClass="emph" presetSubtype="0" grpId="0" nodeType="withEffect">
                                  <p:stCondLst>
                                    <p:cond delay="0"/>
                                  </p:stCondLst>
                                  <p:childTnLst>
                                    <p:set>
                                      <p:cBhvr>
                                        <p:cTn id="15" dur="indefinite"/>
                                        <p:tgtEl>
                                          <p:spTgt spid="29"/>
                                        </p:tgtEl>
                                        <p:attrNameLst>
                                          <p:attrName>style.opacity</p:attrName>
                                        </p:attrNameLst>
                                      </p:cBhvr>
                                      <p:to>
                                        <p:strVal val="0.25"/>
                                      </p:to>
                                    </p:set>
                                    <p:animEffect filter="image" prLst="opacity: 0.25">
                                      <p:cBhvr rctx="IE">
                                        <p:cTn id="16" dur="indefinite"/>
                                        <p:tgtEl>
                                          <p:spTgt spid="29"/>
                                        </p:tgtEl>
                                      </p:cBhvr>
                                    </p:animEffect>
                                  </p:childTnLst>
                                </p:cTn>
                              </p:par>
                              <p:par>
                                <p:cTn id="17" presetID="9" presetClass="emph" presetSubtype="0" grpId="0" nodeType="withEffect">
                                  <p:stCondLst>
                                    <p:cond delay="0"/>
                                  </p:stCondLst>
                                  <p:childTnLst>
                                    <p:set>
                                      <p:cBhvr>
                                        <p:cTn id="18" dur="indefinite"/>
                                        <p:tgtEl>
                                          <p:spTgt spid="33"/>
                                        </p:tgtEl>
                                        <p:attrNameLst>
                                          <p:attrName>style.opacity</p:attrName>
                                        </p:attrNameLst>
                                      </p:cBhvr>
                                      <p:to>
                                        <p:strVal val="0.25"/>
                                      </p:to>
                                    </p:set>
                                    <p:animEffect filter="image" prLst="opacity: 0.25">
                                      <p:cBhvr rctx="IE">
                                        <p:cTn id="19" dur="indefinite"/>
                                        <p:tgtEl>
                                          <p:spTgt spid="33"/>
                                        </p:tgtEl>
                                      </p:cBhvr>
                                    </p:animEffect>
                                  </p:childTnLst>
                                </p:cTn>
                              </p:par>
                              <p:par>
                                <p:cTn id="20" presetID="9" presetClass="emph" presetSubtype="0" nodeType="withEffect">
                                  <p:stCondLst>
                                    <p:cond delay="0"/>
                                  </p:stCondLst>
                                  <p:childTnLst>
                                    <p:set>
                                      <p:cBhvr>
                                        <p:cTn id="21" dur="indefinite"/>
                                        <p:tgtEl>
                                          <p:spTgt spid="34"/>
                                        </p:tgtEl>
                                        <p:attrNameLst>
                                          <p:attrName>style.opacity</p:attrName>
                                        </p:attrNameLst>
                                      </p:cBhvr>
                                      <p:to>
                                        <p:strVal val="0.25"/>
                                      </p:to>
                                    </p:set>
                                    <p:animEffect filter="image" prLst="opacity: 0.25">
                                      <p:cBhvr rctx="IE">
                                        <p:cTn id="22" dur="indefinite"/>
                                        <p:tgtEl>
                                          <p:spTgt spid="34"/>
                                        </p:tgtEl>
                                      </p:cBhvr>
                                    </p:animEffect>
                                  </p:childTnLst>
                                </p:cTn>
                              </p:par>
                              <p:par>
                                <p:cTn id="23" presetID="9" presetClass="emph" presetSubtype="0" grpId="0" nodeType="withEffect">
                                  <p:stCondLst>
                                    <p:cond delay="0"/>
                                  </p:stCondLst>
                                  <p:childTnLst>
                                    <p:set>
                                      <p:cBhvr>
                                        <p:cTn id="24" dur="indefinite"/>
                                        <p:tgtEl>
                                          <p:spTgt spid="35"/>
                                        </p:tgtEl>
                                        <p:attrNameLst>
                                          <p:attrName>style.opacity</p:attrName>
                                        </p:attrNameLst>
                                      </p:cBhvr>
                                      <p:to>
                                        <p:strVal val="0.25"/>
                                      </p:to>
                                    </p:set>
                                    <p:animEffect filter="image" prLst="opacity: 0.25">
                                      <p:cBhvr rctx="IE">
                                        <p:cTn id="25" dur="indefinite"/>
                                        <p:tgtEl>
                                          <p:spTgt spid="35"/>
                                        </p:tgtEl>
                                      </p:cBhvr>
                                    </p:animEffect>
                                  </p:childTnLst>
                                </p:cTn>
                              </p:par>
                              <p:par>
                                <p:cTn id="26" presetID="9" presetClass="emph" presetSubtype="0" nodeType="withEffect">
                                  <p:stCondLst>
                                    <p:cond delay="0"/>
                                  </p:stCondLst>
                                  <p:childTnLst>
                                    <p:set>
                                      <p:cBhvr>
                                        <p:cTn id="27" dur="indefinite"/>
                                        <p:tgtEl>
                                          <p:spTgt spid="32"/>
                                        </p:tgtEl>
                                        <p:attrNameLst>
                                          <p:attrName>style.opacity</p:attrName>
                                        </p:attrNameLst>
                                      </p:cBhvr>
                                      <p:to>
                                        <p:strVal val="0.25"/>
                                      </p:to>
                                    </p:set>
                                    <p:animEffect filter="image" prLst="opacity: 0.25">
                                      <p:cBhvr rctx="IE">
                                        <p:cTn id="28" dur="indefinite"/>
                                        <p:tgtEl>
                                          <p:spTgt spid="32"/>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1" fill="hold" nodeType="clickEffect">
                                  <p:stCondLst>
                                    <p:cond delay="0"/>
                                  </p:stCondLst>
                                  <p:childTnLst>
                                    <p:set>
                                      <p:cBhvr>
                                        <p:cTn id="32" dur="1" fill="hold">
                                          <p:stCondLst>
                                            <p:cond delay="0"/>
                                          </p:stCondLst>
                                        </p:cTn>
                                        <p:tgtEl>
                                          <p:spTgt spid="3"/>
                                        </p:tgtEl>
                                        <p:attrNameLst>
                                          <p:attrName>style.visibility</p:attrName>
                                        </p:attrNameLst>
                                      </p:cBhvr>
                                      <p:to>
                                        <p:strVal val="visible"/>
                                      </p:to>
                                    </p:set>
                                    <p:animEffect transition="in" filter="wipe(up)">
                                      <p:cBhvr>
                                        <p:cTn id="33" dur="500"/>
                                        <p:tgtEl>
                                          <p:spTgt spid="3"/>
                                        </p:tgtEl>
                                      </p:cBhvr>
                                    </p:animEffect>
                                  </p:childTnLst>
                                </p:cTn>
                              </p:par>
                            </p:childTnLst>
                          </p:cTn>
                        </p:par>
                        <p:par>
                          <p:cTn id="34" fill="hold">
                            <p:stCondLst>
                              <p:cond delay="500"/>
                            </p:stCondLst>
                            <p:childTnLst>
                              <p:par>
                                <p:cTn id="35" presetID="10" presetClass="entr" presetSubtype="0" fill="hold" nodeType="afterEffect">
                                  <p:stCondLst>
                                    <p:cond delay="0"/>
                                  </p:stCondLst>
                                  <p:childTnLst>
                                    <p:set>
                                      <p:cBhvr>
                                        <p:cTn id="36" dur="1" fill="hold">
                                          <p:stCondLst>
                                            <p:cond delay="0"/>
                                          </p:stCondLst>
                                        </p:cTn>
                                        <p:tgtEl>
                                          <p:spTgt spid="4"/>
                                        </p:tgtEl>
                                        <p:attrNameLst>
                                          <p:attrName>style.visibility</p:attrName>
                                        </p:attrNameLst>
                                      </p:cBhvr>
                                      <p:to>
                                        <p:strVal val="visible"/>
                                      </p:to>
                                    </p:set>
                                    <p:animEffect transition="in" filter="fade">
                                      <p:cBhvr>
                                        <p:cTn id="37" dur="500"/>
                                        <p:tgtEl>
                                          <p:spTgt spid="4"/>
                                        </p:tgtEl>
                                      </p:cBhvr>
                                    </p:animEffect>
                                  </p:childTnLst>
                                </p:cTn>
                              </p:par>
                              <p:par>
                                <p:cTn id="38" presetID="10" presetClass="entr" presetSubtype="0" fill="hold" nodeType="withEffect">
                                  <p:stCondLst>
                                    <p:cond delay="0"/>
                                  </p:stCondLst>
                                  <p:childTnLst>
                                    <p:set>
                                      <p:cBhvr>
                                        <p:cTn id="39" dur="1" fill="hold">
                                          <p:stCondLst>
                                            <p:cond delay="0"/>
                                          </p:stCondLst>
                                        </p:cTn>
                                        <p:tgtEl>
                                          <p:spTgt spid="8">
                                            <p:txEl>
                                              <p:pRg st="0" end="0"/>
                                            </p:txEl>
                                          </p:spTgt>
                                        </p:tgtEl>
                                        <p:attrNameLst>
                                          <p:attrName>style.visibility</p:attrName>
                                        </p:attrNameLst>
                                      </p:cBhvr>
                                      <p:to>
                                        <p:strVal val="visible"/>
                                      </p:to>
                                    </p:set>
                                    <p:animEffect transition="in" filter="fade">
                                      <p:cBhvr>
                                        <p:cTn id="40" dur="500"/>
                                        <p:tgtEl>
                                          <p:spTgt spid="8">
                                            <p:txEl>
                                              <p:pRg st="0" end="0"/>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5"/>
                                        </p:tgtEl>
                                        <p:attrNameLst>
                                          <p:attrName>style.visibility</p:attrName>
                                        </p:attrNameLst>
                                      </p:cBhvr>
                                      <p:to>
                                        <p:strVal val="visible"/>
                                      </p:to>
                                    </p:set>
                                    <p:animEffect transition="in" filter="fade">
                                      <p:cBhvr>
                                        <p:cTn id="45" dur="500"/>
                                        <p:tgtEl>
                                          <p:spTgt spid="5"/>
                                        </p:tgtEl>
                                      </p:cBhvr>
                                    </p:animEffect>
                                  </p:childTnLst>
                                </p:cTn>
                              </p:par>
                              <p:par>
                                <p:cTn id="46" presetID="10" presetClass="entr" presetSubtype="0" fill="hold" nodeType="withEffect">
                                  <p:stCondLst>
                                    <p:cond delay="0"/>
                                  </p:stCondLst>
                                  <p:childTnLst>
                                    <p:set>
                                      <p:cBhvr>
                                        <p:cTn id="47" dur="1" fill="hold">
                                          <p:stCondLst>
                                            <p:cond delay="0"/>
                                          </p:stCondLst>
                                        </p:cTn>
                                        <p:tgtEl>
                                          <p:spTgt spid="9">
                                            <p:txEl>
                                              <p:pRg st="0" end="0"/>
                                            </p:txEl>
                                          </p:spTgt>
                                        </p:tgtEl>
                                        <p:attrNameLst>
                                          <p:attrName>style.visibility</p:attrName>
                                        </p:attrNameLst>
                                      </p:cBhvr>
                                      <p:to>
                                        <p:strVal val="visible"/>
                                      </p:to>
                                    </p:set>
                                    <p:animEffect transition="in" filter="fade">
                                      <p:cBhvr>
                                        <p:cTn id="48" dur="500"/>
                                        <p:tgtEl>
                                          <p:spTgt spid="9">
                                            <p:txEl>
                                              <p:pRg st="0" end="0"/>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6"/>
                                        </p:tgtEl>
                                        <p:attrNameLst>
                                          <p:attrName>style.visibility</p:attrName>
                                        </p:attrNameLst>
                                      </p:cBhvr>
                                      <p:to>
                                        <p:strVal val="visible"/>
                                      </p:to>
                                    </p:set>
                                    <p:animEffect transition="in" filter="fade">
                                      <p:cBhvr>
                                        <p:cTn id="53" dur="500"/>
                                        <p:tgtEl>
                                          <p:spTgt spid="6"/>
                                        </p:tgtEl>
                                      </p:cBhvr>
                                    </p:animEffect>
                                  </p:childTnLst>
                                </p:cTn>
                              </p:par>
                              <p:par>
                                <p:cTn id="54" presetID="10" presetClass="entr" presetSubtype="0" fill="hold" nodeType="withEffect">
                                  <p:stCondLst>
                                    <p:cond delay="0"/>
                                  </p:stCondLst>
                                  <p:childTnLst>
                                    <p:set>
                                      <p:cBhvr>
                                        <p:cTn id="55" dur="1" fill="hold">
                                          <p:stCondLst>
                                            <p:cond delay="0"/>
                                          </p:stCondLst>
                                        </p:cTn>
                                        <p:tgtEl>
                                          <p:spTgt spid="10">
                                            <p:txEl>
                                              <p:pRg st="0" end="0"/>
                                            </p:txEl>
                                          </p:spTgt>
                                        </p:tgtEl>
                                        <p:attrNameLst>
                                          <p:attrName>style.visibility</p:attrName>
                                        </p:attrNameLst>
                                      </p:cBhvr>
                                      <p:to>
                                        <p:strVal val="visible"/>
                                      </p:to>
                                    </p:set>
                                    <p:animEffect transition="in" filter="fade">
                                      <p:cBhvr>
                                        <p:cTn id="56"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9" grpId="0"/>
      <p:bldP spid="33" grpId="0"/>
      <p:bldP spid="35"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
        <p:cNvGrpSpPr/>
        <p:nvPr/>
      </p:nvGrpSpPr>
      <p:grpSpPr>
        <a:xfrm>
          <a:off x="0" y="0"/>
          <a:ext cx="0" cy="0"/>
          <a:chOff x="0" y="0"/>
          <a:chExt cx="0" cy="0"/>
        </a:xfrm>
      </p:grpSpPr>
      <p:sp>
        <p:nvSpPr>
          <p:cNvPr id="34" name="Arrow: Circular 33"/>
          <p:cNvSpPr/>
          <p:nvPr/>
        </p:nvSpPr>
        <p:spPr>
          <a:xfrm>
            <a:off x="7764995" y="118834"/>
            <a:ext cx="1348083" cy="871660"/>
          </a:xfrm>
          <a:prstGeom prst="circularArrow">
            <a:avLst>
              <a:gd name="adj1" fmla="val 10980"/>
              <a:gd name="adj2" fmla="val 1142322"/>
              <a:gd name="adj3" fmla="val 4500000"/>
              <a:gd name="adj4" fmla="val 10800000"/>
              <a:gd name="adj5" fmla="val 12500"/>
            </a:avLst>
          </a:prstGeom>
        </p:spPr>
        <p:style>
          <a:lnRef idx="0">
            <a:schemeClr val="lt1">
              <a:hueOff val="0"/>
              <a:satOff val="0"/>
              <a:lumOff val="0"/>
              <a:alphaOff val="0"/>
            </a:schemeClr>
          </a:lnRef>
          <a:fillRef idx="3">
            <a:schemeClr val="accent2">
              <a:hueOff val="0"/>
              <a:satOff val="0"/>
              <a:lumOff val="0"/>
              <a:alphaOff val="0"/>
            </a:schemeClr>
          </a:fillRef>
          <a:effectRef idx="3">
            <a:schemeClr val="accent2">
              <a:hueOff val="0"/>
              <a:satOff val="0"/>
              <a:lumOff val="0"/>
              <a:alphaOff val="0"/>
            </a:schemeClr>
          </a:effectRef>
          <a:fontRef idx="minor">
            <a:schemeClr val="lt1"/>
          </a:fontRef>
        </p:style>
      </p:sp>
      <p:sp>
        <p:nvSpPr>
          <p:cNvPr id="35" name="Freeform: Shape 34"/>
          <p:cNvSpPr/>
          <p:nvPr/>
        </p:nvSpPr>
        <p:spPr>
          <a:xfrm>
            <a:off x="7741544" y="418885"/>
            <a:ext cx="1390079" cy="243097"/>
          </a:xfrm>
          <a:custGeom>
            <a:avLst/>
            <a:gdLst>
              <a:gd name="connsiteX0" fmla="*/ 0 w 797287"/>
              <a:gd name="connsiteY0" fmla="*/ 0 h 398465"/>
              <a:gd name="connsiteX1" fmla="*/ 797287 w 797287"/>
              <a:gd name="connsiteY1" fmla="*/ 0 h 398465"/>
              <a:gd name="connsiteX2" fmla="*/ 797287 w 797287"/>
              <a:gd name="connsiteY2" fmla="*/ 398465 h 398465"/>
              <a:gd name="connsiteX3" fmla="*/ 0 w 797287"/>
              <a:gd name="connsiteY3" fmla="*/ 398465 h 398465"/>
              <a:gd name="connsiteX4" fmla="*/ 0 w 797287"/>
              <a:gd name="connsiteY4" fmla="*/ 0 h 3984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287" h="398465">
                <a:moveTo>
                  <a:pt x="0" y="0"/>
                </a:moveTo>
                <a:lnTo>
                  <a:pt x="797287" y="0"/>
                </a:lnTo>
                <a:lnTo>
                  <a:pt x="797287" y="398465"/>
                </a:lnTo>
                <a:lnTo>
                  <a:pt x="0" y="39846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445" tIns="4445" rIns="4445" bIns="4445" numCol="1" spcCol="1270" anchor="ctr" anchorCtr="0">
            <a:noAutofit/>
          </a:bodyPr>
          <a:lstStyle/>
          <a:p>
            <a:pPr marL="0" lvl="0" indent="0" algn="ctr" defTabSz="311150">
              <a:lnSpc>
                <a:spcPct val="90000"/>
              </a:lnSpc>
              <a:spcBef>
                <a:spcPct val="0"/>
              </a:spcBef>
              <a:spcAft>
                <a:spcPct val="35000"/>
              </a:spcAft>
              <a:buNone/>
            </a:pPr>
            <a:r>
              <a:rPr lang="en-US" sz="800" b="1" kern="1200" dirty="0">
                <a:latin typeface="Montserrat" panose="020B0604020202020204" charset="0"/>
              </a:rPr>
              <a:t>INTRODUCTION</a:t>
            </a:r>
          </a:p>
        </p:txBody>
      </p:sp>
      <p:sp>
        <p:nvSpPr>
          <p:cNvPr id="36" name="Shape 35"/>
          <p:cNvSpPr/>
          <p:nvPr/>
        </p:nvSpPr>
        <p:spPr>
          <a:xfrm>
            <a:off x="7547726" y="619659"/>
            <a:ext cx="1348083" cy="871660"/>
          </a:xfrm>
          <a:prstGeom prst="leftCircularArrow">
            <a:avLst>
              <a:gd name="adj1" fmla="val 10980"/>
              <a:gd name="adj2" fmla="val 1142322"/>
              <a:gd name="adj3" fmla="val 6300000"/>
              <a:gd name="adj4" fmla="val 18900000"/>
              <a:gd name="adj5" fmla="val 12500"/>
            </a:avLst>
          </a:prstGeom>
        </p:spPr>
        <p:style>
          <a:lnRef idx="0">
            <a:schemeClr val="lt1">
              <a:hueOff val="0"/>
              <a:satOff val="0"/>
              <a:lumOff val="0"/>
              <a:alphaOff val="0"/>
            </a:schemeClr>
          </a:lnRef>
          <a:fillRef idx="3">
            <a:schemeClr val="accent3">
              <a:hueOff val="0"/>
              <a:satOff val="0"/>
              <a:lumOff val="0"/>
              <a:alphaOff val="0"/>
            </a:schemeClr>
          </a:fillRef>
          <a:effectRef idx="3">
            <a:schemeClr val="accent3">
              <a:hueOff val="0"/>
              <a:satOff val="0"/>
              <a:lumOff val="0"/>
              <a:alphaOff val="0"/>
            </a:schemeClr>
          </a:effectRef>
          <a:fontRef idx="minor">
            <a:schemeClr val="lt1"/>
          </a:fontRef>
        </p:style>
      </p:sp>
      <p:sp>
        <p:nvSpPr>
          <p:cNvPr id="37" name="Freeform: Shape 36"/>
          <p:cNvSpPr/>
          <p:nvPr/>
        </p:nvSpPr>
        <p:spPr>
          <a:xfrm>
            <a:off x="7547726" y="924557"/>
            <a:ext cx="1390079" cy="243097"/>
          </a:xfrm>
          <a:custGeom>
            <a:avLst/>
            <a:gdLst>
              <a:gd name="connsiteX0" fmla="*/ 0 w 797287"/>
              <a:gd name="connsiteY0" fmla="*/ 0 h 398465"/>
              <a:gd name="connsiteX1" fmla="*/ 797287 w 797287"/>
              <a:gd name="connsiteY1" fmla="*/ 0 h 398465"/>
              <a:gd name="connsiteX2" fmla="*/ 797287 w 797287"/>
              <a:gd name="connsiteY2" fmla="*/ 398465 h 398465"/>
              <a:gd name="connsiteX3" fmla="*/ 0 w 797287"/>
              <a:gd name="connsiteY3" fmla="*/ 398465 h 398465"/>
              <a:gd name="connsiteX4" fmla="*/ 0 w 797287"/>
              <a:gd name="connsiteY4" fmla="*/ 0 h 3984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287" h="398465">
                <a:moveTo>
                  <a:pt x="0" y="0"/>
                </a:moveTo>
                <a:lnTo>
                  <a:pt x="797287" y="0"/>
                </a:lnTo>
                <a:lnTo>
                  <a:pt x="797287" y="398465"/>
                </a:lnTo>
                <a:lnTo>
                  <a:pt x="0" y="39846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445" tIns="4445" rIns="4445" bIns="4445" numCol="1" spcCol="1270" anchor="ctr" anchorCtr="0">
            <a:noAutofit/>
          </a:bodyPr>
          <a:lstStyle/>
          <a:p>
            <a:pPr marL="0" lvl="0" indent="0" algn="ctr" defTabSz="311150">
              <a:lnSpc>
                <a:spcPct val="90000"/>
              </a:lnSpc>
              <a:spcBef>
                <a:spcPct val="0"/>
              </a:spcBef>
              <a:spcAft>
                <a:spcPct val="35000"/>
              </a:spcAft>
              <a:buNone/>
            </a:pPr>
            <a:r>
              <a:rPr lang="en-US" sz="800" b="1" kern="1200" dirty="0">
                <a:latin typeface="Montserrat" panose="020B0604020202020204" charset="0"/>
              </a:rPr>
              <a:t>REVIEW OF </a:t>
            </a:r>
          </a:p>
          <a:p>
            <a:pPr marL="0" lvl="0" indent="0" algn="ctr" defTabSz="311150">
              <a:lnSpc>
                <a:spcPct val="90000"/>
              </a:lnSpc>
              <a:spcBef>
                <a:spcPct val="0"/>
              </a:spcBef>
              <a:spcAft>
                <a:spcPct val="35000"/>
              </a:spcAft>
              <a:buNone/>
            </a:pPr>
            <a:r>
              <a:rPr lang="en-US" sz="800" b="1" kern="1200" dirty="0">
                <a:latin typeface="Montserrat" panose="020B0604020202020204" charset="0"/>
              </a:rPr>
              <a:t>EXISTING WORKS</a:t>
            </a:r>
          </a:p>
        </p:txBody>
      </p:sp>
      <p:sp>
        <p:nvSpPr>
          <p:cNvPr id="38" name="Arrow: Circular 37"/>
          <p:cNvSpPr/>
          <p:nvPr/>
        </p:nvSpPr>
        <p:spPr>
          <a:xfrm>
            <a:off x="7764995" y="1122734"/>
            <a:ext cx="1348083" cy="871660"/>
          </a:xfrm>
          <a:prstGeom prst="circularArrow">
            <a:avLst>
              <a:gd name="adj1" fmla="val 10980"/>
              <a:gd name="adj2" fmla="val 1142322"/>
              <a:gd name="adj3" fmla="val 4500000"/>
              <a:gd name="adj4" fmla="val 13500000"/>
              <a:gd name="adj5" fmla="val 12500"/>
            </a:avLst>
          </a:prstGeom>
        </p:spPr>
        <p:style>
          <a:lnRef idx="0">
            <a:schemeClr val="lt1">
              <a:hueOff val="0"/>
              <a:satOff val="0"/>
              <a:lumOff val="0"/>
              <a:alphaOff val="0"/>
            </a:schemeClr>
          </a:lnRef>
          <a:fillRef idx="3">
            <a:schemeClr val="accent4">
              <a:hueOff val="0"/>
              <a:satOff val="0"/>
              <a:lumOff val="0"/>
              <a:alphaOff val="0"/>
            </a:schemeClr>
          </a:fillRef>
          <a:effectRef idx="3">
            <a:schemeClr val="accent4">
              <a:hueOff val="0"/>
              <a:satOff val="0"/>
              <a:lumOff val="0"/>
              <a:alphaOff val="0"/>
            </a:schemeClr>
          </a:effectRef>
          <a:fontRef idx="minor">
            <a:schemeClr val="lt1"/>
          </a:fontRef>
        </p:style>
      </p:sp>
      <p:sp>
        <p:nvSpPr>
          <p:cNvPr id="39" name="Freeform: Shape 38"/>
          <p:cNvSpPr/>
          <p:nvPr/>
        </p:nvSpPr>
        <p:spPr>
          <a:xfrm>
            <a:off x="7820596" y="1421927"/>
            <a:ext cx="1390079" cy="243097"/>
          </a:xfrm>
          <a:custGeom>
            <a:avLst/>
            <a:gdLst>
              <a:gd name="connsiteX0" fmla="*/ 0 w 797287"/>
              <a:gd name="connsiteY0" fmla="*/ 0 h 398465"/>
              <a:gd name="connsiteX1" fmla="*/ 797287 w 797287"/>
              <a:gd name="connsiteY1" fmla="*/ 0 h 398465"/>
              <a:gd name="connsiteX2" fmla="*/ 797287 w 797287"/>
              <a:gd name="connsiteY2" fmla="*/ 398465 h 398465"/>
              <a:gd name="connsiteX3" fmla="*/ 0 w 797287"/>
              <a:gd name="connsiteY3" fmla="*/ 398465 h 398465"/>
              <a:gd name="connsiteX4" fmla="*/ 0 w 797287"/>
              <a:gd name="connsiteY4" fmla="*/ 0 h 3984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287" h="398465">
                <a:moveTo>
                  <a:pt x="0" y="0"/>
                </a:moveTo>
                <a:lnTo>
                  <a:pt x="797287" y="0"/>
                </a:lnTo>
                <a:lnTo>
                  <a:pt x="797287" y="398465"/>
                </a:lnTo>
                <a:lnTo>
                  <a:pt x="0" y="39846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445" tIns="4445" rIns="4445" bIns="4445" numCol="1" spcCol="1270" anchor="ctr" anchorCtr="0">
            <a:noAutofit/>
          </a:bodyPr>
          <a:lstStyle/>
          <a:p>
            <a:pPr marL="0" lvl="0" indent="0" algn="ctr" defTabSz="311150">
              <a:lnSpc>
                <a:spcPct val="90000"/>
              </a:lnSpc>
              <a:spcBef>
                <a:spcPct val="0"/>
              </a:spcBef>
              <a:spcAft>
                <a:spcPct val="35000"/>
              </a:spcAft>
              <a:buNone/>
            </a:pPr>
            <a:r>
              <a:rPr lang="en-US" sz="800" b="1" kern="1200" dirty="0">
                <a:latin typeface="Montserrat" panose="020B0604020202020204" charset="0"/>
              </a:rPr>
              <a:t>METHODOLOGY</a:t>
            </a:r>
          </a:p>
        </p:txBody>
      </p:sp>
      <p:sp>
        <p:nvSpPr>
          <p:cNvPr id="40" name="Shape 39"/>
          <p:cNvSpPr/>
          <p:nvPr/>
        </p:nvSpPr>
        <p:spPr>
          <a:xfrm>
            <a:off x="7547726" y="1624403"/>
            <a:ext cx="1348083" cy="871660"/>
          </a:xfrm>
          <a:prstGeom prst="leftCircularArrow">
            <a:avLst>
              <a:gd name="adj1" fmla="val 10980"/>
              <a:gd name="adj2" fmla="val 1142322"/>
              <a:gd name="adj3" fmla="val 6300000"/>
              <a:gd name="adj4" fmla="val 18900000"/>
              <a:gd name="adj5" fmla="val 12500"/>
            </a:avLst>
          </a:prstGeom>
        </p:spPr>
        <p:style>
          <a:lnRef idx="0">
            <a:schemeClr val="lt1">
              <a:hueOff val="0"/>
              <a:satOff val="0"/>
              <a:lumOff val="0"/>
              <a:alphaOff val="0"/>
            </a:schemeClr>
          </a:lnRef>
          <a:fillRef idx="3">
            <a:schemeClr val="accent5">
              <a:hueOff val="0"/>
              <a:satOff val="0"/>
              <a:lumOff val="0"/>
              <a:alphaOff val="0"/>
            </a:schemeClr>
          </a:fillRef>
          <a:effectRef idx="3">
            <a:schemeClr val="accent5">
              <a:hueOff val="0"/>
              <a:satOff val="0"/>
              <a:lumOff val="0"/>
              <a:alphaOff val="0"/>
            </a:schemeClr>
          </a:effectRef>
          <a:fontRef idx="minor">
            <a:schemeClr val="lt1"/>
          </a:fontRef>
        </p:style>
      </p:sp>
      <p:sp>
        <p:nvSpPr>
          <p:cNvPr id="41" name="Freeform: Shape 40"/>
          <p:cNvSpPr/>
          <p:nvPr/>
        </p:nvSpPr>
        <p:spPr>
          <a:xfrm>
            <a:off x="7464766" y="1938684"/>
            <a:ext cx="1390079" cy="243097"/>
          </a:xfrm>
          <a:custGeom>
            <a:avLst/>
            <a:gdLst>
              <a:gd name="connsiteX0" fmla="*/ 0 w 797287"/>
              <a:gd name="connsiteY0" fmla="*/ 0 h 398465"/>
              <a:gd name="connsiteX1" fmla="*/ 797287 w 797287"/>
              <a:gd name="connsiteY1" fmla="*/ 0 h 398465"/>
              <a:gd name="connsiteX2" fmla="*/ 797287 w 797287"/>
              <a:gd name="connsiteY2" fmla="*/ 398465 h 398465"/>
              <a:gd name="connsiteX3" fmla="*/ 0 w 797287"/>
              <a:gd name="connsiteY3" fmla="*/ 398465 h 398465"/>
              <a:gd name="connsiteX4" fmla="*/ 0 w 797287"/>
              <a:gd name="connsiteY4" fmla="*/ 0 h 3984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287" h="398465">
                <a:moveTo>
                  <a:pt x="0" y="0"/>
                </a:moveTo>
                <a:lnTo>
                  <a:pt x="797287" y="0"/>
                </a:lnTo>
                <a:lnTo>
                  <a:pt x="797287" y="398465"/>
                </a:lnTo>
                <a:lnTo>
                  <a:pt x="0" y="39846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445" tIns="4445" rIns="4445" bIns="4445" numCol="1" spcCol="1270" anchor="ctr" anchorCtr="0">
            <a:noAutofit/>
          </a:bodyPr>
          <a:lstStyle/>
          <a:p>
            <a:pPr marL="0" lvl="0" indent="0" algn="ctr" defTabSz="311150">
              <a:lnSpc>
                <a:spcPct val="90000"/>
              </a:lnSpc>
              <a:spcBef>
                <a:spcPct val="0"/>
              </a:spcBef>
              <a:spcAft>
                <a:spcPct val="35000"/>
              </a:spcAft>
              <a:buNone/>
            </a:pPr>
            <a:r>
              <a:rPr lang="en-US" sz="800" b="1" kern="1200" dirty="0">
                <a:latin typeface="Montserrat" panose="020B0604020202020204" charset="0"/>
              </a:rPr>
              <a:t>RESULTS AND </a:t>
            </a:r>
          </a:p>
          <a:p>
            <a:pPr marL="0" lvl="0" indent="0" algn="ctr" defTabSz="311150">
              <a:lnSpc>
                <a:spcPct val="90000"/>
              </a:lnSpc>
              <a:spcBef>
                <a:spcPct val="0"/>
              </a:spcBef>
              <a:spcAft>
                <a:spcPct val="35000"/>
              </a:spcAft>
              <a:buNone/>
            </a:pPr>
            <a:r>
              <a:rPr lang="en-US" sz="800" b="1" kern="1200" dirty="0">
                <a:latin typeface="Montserrat" panose="020B0604020202020204" charset="0"/>
              </a:rPr>
              <a:t>DISCUSSION</a:t>
            </a:r>
          </a:p>
        </p:txBody>
      </p:sp>
      <p:sp>
        <p:nvSpPr>
          <p:cNvPr id="42" name="Block Arc 41"/>
          <p:cNvSpPr/>
          <p:nvPr/>
        </p:nvSpPr>
        <p:spPr>
          <a:xfrm>
            <a:off x="7820596" y="2183189"/>
            <a:ext cx="1158173" cy="749267"/>
          </a:xfrm>
          <a:prstGeom prst="blockArc">
            <a:avLst>
              <a:gd name="adj1" fmla="val 13500000"/>
              <a:gd name="adj2" fmla="val 10800000"/>
              <a:gd name="adj3" fmla="val 12740"/>
            </a:avLst>
          </a:prstGeom>
        </p:spPr>
        <p:style>
          <a:lnRef idx="0">
            <a:schemeClr val="lt1">
              <a:hueOff val="0"/>
              <a:satOff val="0"/>
              <a:lumOff val="0"/>
              <a:alphaOff val="0"/>
            </a:schemeClr>
          </a:lnRef>
          <a:fillRef idx="3">
            <a:schemeClr val="accent6">
              <a:hueOff val="0"/>
              <a:satOff val="0"/>
              <a:lumOff val="0"/>
              <a:alphaOff val="0"/>
            </a:schemeClr>
          </a:fillRef>
          <a:effectRef idx="3">
            <a:schemeClr val="accent6">
              <a:hueOff val="0"/>
              <a:satOff val="0"/>
              <a:lumOff val="0"/>
              <a:alphaOff val="0"/>
            </a:schemeClr>
          </a:effectRef>
          <a:fontRef idx="minor">
            <a:schemeClr val="lt1"/>
          </a:fontRef>
        </p:style>
      </p:sp>
      <p:sp>
        <p:nvSpPr>
          <p:cNvPr id="43" name="Freeform: Shape 42"/>
          <p:cNvSpPr/>
          <p:nvPr/>
        </p:nvSpPr>
        <p:spPr>
          <a:xfrm>
            <a:off x="7722999" y="2462193"/>
            <a:ext cx="1390079" cy="243097"/>
          </a:xfrm>
          <a:custGeom>
            <a:avLst/>
            <a:gdLst>
              <a:gd name="connsiteX0" fmla="*/ 0 w 797287"/>
              <a:gd name="connsiteY0" fmla="*/ 0 h 398465"/>
              <a:gd name="connsiteX1" fmla="*/ 797287 w 797287"/>
              <a:gd name="connsiteY1" fmla="*/ 0 h 398465"/>
              <a:gd name="connsiteX2" fmla="*/ 797287 w 797287"/>
              <a:gd name="connsiteY2" fmla="*/ 398465 h 398465"/>
              <a:gd name="connsiteX3" fmla="*/ 0 w 797287"/>
              <a:gd name="connsiteY3" fmla="*/ 398465 h 398465"/>
              <a:gd name="connsiteX4" fmla="*/ 0 w 797287"/>
              <a:gd name="connsiteY4" fmla="*/ 0 h 3984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287" h="398465">
                <a:moveTo>
                  <a:pt x="0" y="0"/>
                </a:moveTo>
                <a:lnTo>
                  <a:pt x="797287" y="0"/>
                </a:lnTo>
                <a:lnTo>
                  <a:pt x="797287" y="398465"/>
                </a:lnTo>
                <a:lnTo>
                  <a:pt x="0" y="39846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445" tIns="4445" rIns="4445" bIns="4445" numCol="1" spcCol="1270" anchor="ctr" anchorCtr="0">
            <a:noAutofit/>
          </a:bodyPr>
          <a:lstStyle/>
          <a:p>
            <a:pPr marL="0" lvl="0" indent="0" algn="ctr" defTabSz="311150">
              <a:lnSpc>
                <a:spcPct val="90000"/>
              </a:lnSpc>
              <a:spcBef>
                <a:spcPct val="0"/>
              </a:spcBef>
              <a:spcAft>
                <a:spcPct val="35000"/>
              </a:spcAft>
              <a:buNone/>
            </a:pPr>
            <a:r>
              <a:rPr lang="en-US" sz="800" b="1" kern="1200" dirty="0">
                <a:latin typeface="Montserrat" panose="020B0604020202020204" charset="0"/>
              </a:rPr>
              <a:t>CONCLUSION</a:t>
            </a:r>
          </a:p>
        </p:txBody>
      </p:sp>
      <p:sp>
        <p:nvSpPr>
          <p:cNvPr id="4" name="Block Arc 3"/>
          <p:cNvSpPr/>
          <p:nvPr/>
        </p:nvSpPr>
        <p:spPr>
          <a:xfrm>
            <a:off x="2169316" y="1201851"/>
            <a:ext cx="3346149" cy="3346149"/>
          </a:xfrm>
          <a:prstGeom prst="blockArc">
            <a:avLst>
              <a:gd name="adj1" fmla="val 9000000"/>
              <a:gd name="adj2" fmla="val 16200000"/>
              <a:gd name="adj3" fmla="val 4636"/>
            </a:avLst>
          </a:prstGeom>
        </p:spPr>
        <p:style>
          <a:lnRef idx="0">
            <a:schemeClr val="lt1">
              <a:hueOff val="0"/>
              <a:satOff val="0"/>
              <a:lumOff val="0"/>
              <a:alphaOff val="0"/>
            </a:schemeClr>
          </a:lnRef>
          <a:fillRef idx="3">
            <a:schemeClr val="accent4">
              <a:hueOff val="0"/>
              <a:satOff val="0"/>
              <a:lumOff val="0"/>
              <a:alphaOff val="0"/>
            </a:schemeClr>
          </a:fillRef>
          <a:effectRef idx="3">
            <a:schemeClr val="accent4">
              <a:hueOff val="0"/>
              <a:satOff val="0"/>
              <a:lumOff val="0"/>
              <a:alphaOff val="0"/>
            </a:schemeClr>
          </a:effectRef>
          <a:fontRef idx="minor">
            <a:schemeClr val="lt1"/>
          </a:fontRef>
        </p:style>
      </p:sp>
      <p:sp>
        <p:nvSpPr>
          <p:cNvPr id="6" name="Block Arc 5"/>
          <p:cNvSpPr/>
          <p:nvPr/>
        </p:nvSpPr>
        <p:spPr>
          <a:xfrm>
            <a:off x="2169316" y="1201851"/>
            <a:ext cx="3346149" cy="3346149"/>
          </a:xfrm>
          <a:prstGeom prst="blockArc">
            <a:avLst>
              <a:gd name="adj1" fmla="val 1800000"/>
              <a:gd name="adj2" fmla="val 9000000"/>
              <a:gd name="adj3" fmla="val 4636"/>
            </a:avLst>
          </a:prstGeom>
        </p:spPr>
        <p:style>
          <a:lnRef idx="0">
            <a:schemeClr val="lt1">
              <a:hueOff val="0"/>
              <a:satOff val="0"/>
              <a:lumOff val="0"/>
              <a:alphaOff val="0"/>
            </a:schemeClr>
          </a:lnRef>
          <a:fillRef idx="3">
            <a:schemeClr val="accent3">
              <a:hueOff val="0"/>
              <a:satOff val="0"/>
              <a:lumOff val="0"/>
              <a:alphaOff val="0"/>
            </a:schemeClr>
          </a:fillRef>
          <a:effectRef idx="3">
            <a:schemeClr val="accent3">
              <a:hueOff val="0"/>
              <a:satOff val="0"/>
              <a:lumOff val="0"/>
              <a:alphaOff val="0"/>
            </a:schemeClr>
          </a:effectRef>
          <a:fontRef idx="minor">
            <a:schemeClr val="lt1"/>
          </a:fontRef>
        </p:style>
      </p:sp>
      <p:sp>
        <p:nvSpPr>
          <p:cNvPr id="7" name="Block Arc 6"/>
          <p:cNvSpPr/>
          <p:nvPr/>
        </p:nvSpPr>
        <p:spPr>
          <a:xfrm>
            <a:off x="2169316" y="1201851"/>
            <a:ext cx="3346149" cy="3346149"/>
          </a:xfrm>
          <a:prstGeom prst="blockArc">
            <a:avLst>
              <a:gd name="adj1" fmla="val 16200000"/>
              <a:gd name="adj2" fmla="val 1800000"/>
              <a:gd name="adj3" fmla="val 4636"/>
            </a:avLst>
          </a:prstGeom>
        </p:spPr>
        <p:style>
          <a:lnRef idx="0">
            <a:schemeClr val="lt1">
              <a:hueOff val="0"/>
              <a:satOff val="0"/>
              <a:lumOff val="0"/>
              <a:alphaOff val="0"/>
            </a:schemeClr>
          </a:lnRef>
          <a:fillRef idx="3">
            <a:schemeClr val="accent2">
              <a:hueOff val="0"/>
              <a:satOff val="0"/>
              <a:lumOff val="0"/>
              <a:alphaOff val="0"/>
            </a:schemeClr>
          </a:fillRef>
          <a:effectRef idx="3">
            <a:schemeClr val="accent2">
              <a:hueOff val="0"/>
              <a:satOff val="0"/>
              <a:lumOff val="0"/>
              <a:alphaOff val="0"/>
            </a:schemeClr>
          </a:effectRef>
          <a:fontRef idx="minor">
            <a:schemeClr val="lt1"/>
          </a:fontRef>
        </p:style>
      </p:sp>
      <p:sp>
        <p:nvSpPr>
          <p:cNvPr id="8" name="Freeform: Shape 7"/>
          <p:cNvSpPr/>
          <p:nvPr/>
        </p:nvSpPr>
        <p:spPr>
          <a:xfrm>
            <a:off x="3072949" y="2105484"/>
            <a:ext cx="1620000" cy="1620000"/>
          </a:xfrm>
          <a:custGeom>
            <a:avLst/>
            <a:gdLst>
              <a:gd name="connsiteX0" fmla="*/ 0 w 1538882"/>
              <a:gd name="connsiteY0" fmla="*/ 769441 h 1538882"/>
              <a:gd name="connsiteX1" fmla="*/ 769441 w 1538882"/>
              <a:gd name="connsiteY1" fmla="*/ 0 h 1538882"/>
              <a:gd name="connsiteX2" fmla="*/ 1538882 w 1538882"/>
              <a:gd name="connsiteY2" fmla="*/ 769441 h 1538882"/>
              <a:gd name="connsiteX3" fmla="*/ 769441 w 1538882"/>
              <a:gd name="connsiteY3" fmla="*/ 1538882 h 1538882"/>
              <a:gd name="connsiteX4" fmla="*/ 0 w 1538882"/>
              <a:gd name="connsiteY4" fmla="*/ 769441 h 15388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8882" h="1538882">
                <a:moveTo>
                  <a:pt x="0" y="769441"/>
                </a:moveTo>
                <a:cubicBezTo>
                  <a:pt x="0" y="344490"/>
                  <a:pt x="344490" y="0"/>
                  <a:pt x="769441" y="0"/>
                </a:cubicBezTo>
                <a:cubicBezTo>
                  <a:pt x="1194392" y="0"/>
                  <a:pt x="1538882" y="344490"/>
                  <a:pt x="1538882" y="769441"/>
                </a:cubicBezTo>
                <a:cubicBezTo>
                  <a:pt x="1538882" y="1194392"/>
                  <a:pt x="1194392" y="1538882"/>
                  <a:pt x="769441" y="1538882"/>
                </a:cubicBezTo>
                <a:cubicBezTo>
                  <a:pt x="344490" y="1538882"/>
                  <a:pt x="0" y="1194392"/>
                  <a:pt x="0" y="769441"/>
                </a:cubicBezTo>
                <a:close/>
              </a:path>
            </a:pathLst>
          </a:custGeom>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txBody>
          <a:bodyPr spcFirstLastPara="0" vert="horz" wrap="square" lIns="248224" tIns="248224" rIns="248224" bIns="248224" numCol="1" spcCol="1270" anchor="ctr" anchorCtr="0">
            <a:noAutofit/>
          </a:bodyPr>
          <a:lstStyle/>
          <a:p>
            <a:pPr marL="0" lvl="0" indent="0" algn="ctr" defTabSz="800100">
              <a:lnSpc>
                <a:spcPct val="90000"/>
              </a:lnSpc>
              <a:spcBef>
                <a:spcPct val="0"/>
              </a:spcBef>
              <a:spcAft>
                <a:spcPct val="35000"/>
              </a:spcAft>
              <a:buNone/>
            </a:pPr>
            <a:r>
              <a:rPr lang="en-US" sz="1700" b="1" kern="1200" dirty="0">
                <a:solidFill>
                  <a:schemeClr val="tx1"/>
                </a:solidFill>
              </a:rPr>
              <a:t>Project Objectives</a:t>
            </a:r>
          </a:p>
        </p:txBody>
      </p:sp>
      <p:sp>
        <p:nvSpPr>
          <p:cNvPr id="9" name="Freeform: Shape 8"/>
          <p:cNvSpPr/>
          <p:nvPr/>
        </p:nvSpPr>
        <p:spPr>
          <a:xfrm>
            <a:off x="3303781" y="702021"/>
            <a:ext cx="1260000" cy="1260000"/>
          </a:xfrm>
          <a:custGeom>
            <a:avLst/>
            <a:gdLst>
              <a:gd name="connsiteX0" fmla="*/ 0 w 1077217"/>
              <a:gd name="connsiteY0" fmla="*/ 538609 h 1077217"/>
              <a:gd name="connsiteX1" fmla="*/ 538609 w 1077217"/>
              <a:gd name="connsiteY1" fmla="*/ 0 h 1077217"/>
              <a:gd name="connsiteX2" fmla="*/ 1077218 w 1077217"/>
              <a:gd name="connsiteY2" fmla="*/ 538609 h 1077217"/>
              <a:gd name="connsiteX3" fmla="*/ 538609 w 1077217"/>
              <a:gd name="connsiteY3" fmla="*/ 1077218 h 1077217"/>
              <a:gd name="connsiteX4" fmla="*/ 0 w 1077217"/>
              <a:gd name="connsiteY4" fmla="*/ 538609 h 10772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7217" h="1077217">
                <a:moveTo>
                  <a:pt x="0" y="538609"/>
                </a:moveTo>
                <a:cubicBezTo>
                  <a:pt x="0" y="241143"/>
                  <a:pt x="241143" y="0"/>
                  <a:pt x="538609" y="0"/>
                </a:cubicBezTo>
                <a:cubicBezTo>
                  <a:pt x="836075" y="0"/>
                  <a:pt x="1077218" y="241143"/>
                  <a:pt x="1077218" y="538609"/>
                </a:cubicBezTo>
                <a:cubicBezTo>
                  <a:pt x="1077218" y="836075"/>
                  <a:pt x="836075" y="1077218"/>
                  <a:pt x="538609" y="1077218"/>
                </a:cubicBezTo>
                <a:cubicBezTo>
                  <a:pt x="241143" y="1077218"/>
                  <a:pt x="0" y="836075"/>
                  <a:pt x="0" y="538609"/>
                </a:cubicBezTo>
                <a:close/>
              </a:path>
            </a:pathLst>
          </a:custGeom>
        </p:spPr>
        <p:style>
          <a:lnRef idx="0">
            <a:schemeClr val="lt1">
              <a:hueOff val="0"/>
              <a:satOff val="0"/>
              <a:lumOff val="0"/>
              <a:alphaOff val="0"/>
            </a:schemeClr>
          </a:lnRef>
          <a:fillRef idx="3">
            <a:schemeClr val="accent2">
              <a:hueOff val="0"/>
              <a:satOff val="0"/>
              <a:lumOff val="0"/>
              <a:alphaOff val="0"/>
            </a:schemeClr>
          </a:fillRef>
          <a:effectRef idx="3">
            <a:schemeClr val="accent2">
              <a:hueOff val="0"/>
              <a:satOff val="0"/>
              <a:lumOff val="0"/>
              <a:alphaOff val="0"/>
            </a:schemeClr>
          </a:effectRef>
          <a:fontRef idx="minor">
            <a:schemeClr val="lt1"/>
          </a:fontRef>
        </p:style>
        <p:txBody>
          <a:bodyPr spcFirstLastPara="0" vert="horz" wrap="square" lIns="170455" tIns="170455" rIns="170455" bIns="170455" numCol="1" spcCol="1270" anchor="ctr" anchorCtr="0">
            <a:noAutofit/>
          </a:bodyPr>
          <a:lstStyle/>
          <a:p>
            <a:pPr marL="0" lvl="0" indent="0" algn="ctr" defTabSz="444500">
              <a:lnSpc>
                <a:spcPct val="90000"/>
              </a:lnSpc>
              <a:spcBef>
                <a:spcPct val="0"/>
              </a:spcBef>
              <a:spcAft>
                <a:spcPct val="35000"/>
              </a:spcAft>
              <a:buNone/>
            </a:pPr>
            <a:r>
              <a:rPr lang="en-US" sz="1100" kern="1200" dirty="0">
                <a:solidFill>
                  <a:schemeClr val="tx1"/>
                </a:solidFill>
              </a:rPr>
              <a:t>Identify abnormality by using location data generated by Bluetooth Beacon </a:t>
            </a:r>
          </a:p>
        </p:txBody>
      </p:sp>
      <p:sp>
        <p:nvSpPr>
          <p:cNvPr id="10" name="Freeform: Shape 9"/>
          <p:cNvSpPr/>
          <p:nvPr/>
        </p:nvSpPr>
        <p:spPr>
          <a:xfrm>
            <a:off x="4719121" y="3153463"/>
            <a:ext cx="1260000" cy="1260000"/>
          </a:xfrm>
          <a:custGeom>
            <a:avLst/>
            <a:gdLst>
              <a:gd name="connsiteX0" fmla="*/ 0 w 1077217"/>
              <a:gd name="connsiteY0" fmla="*/ 538609 h 1077217"/>
              <a:gd name="connsiteX1" fmla="*/ 538609 w 1077217"/>
              <a:gd name="connsiteY1" fmla="*/ 0 h 1077217"/>
              <a:gd name="connsiteX2" fmla="*/ 1077218 w 1077217"/>
              <a:gd name="connsiteY2" fmla="*/ 538609 h 1077217"/>
              <a:gd name="connsiteX3" fmla="*/ 538609 w 1077217"/>
              <a:gd name="connsiteY3" fmla="*/ 1077218 h 1077217"/>
              <a:gd name="connsiteX4" fmla="*/ 0 w 1077217"/>
              <a:gd name="connsiteY4" fmla="*/ 538609 h 10772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7217" h="1077217">
                <a:moveTo>
                  <a:pt x="0" y="538609"/>
                </a:moveTo>
                <a:cubicBezTo>
                  <a:pt x="0" y="241143"/>
                  <a:pt x="241143" y="0"/>
                  <a:pt x="538609" y="0"/>
                </a:cubicBezTo>
                <a:cubicBezTo>
                  <a:pt x="836075" y="0"/>
                  <a:pt x="1077218" y="241143"/>
                  <a:pt x="1077218" y="538609"/>
                </a:cubicBezTo>
                <a:cubicBezTo>
                  <a:pt x="1077218" y="836075"/>
                  <a:pt x="836075" y="1077218"/>
                  <a:pt x="538609" y="1077218"/>
                </a:cubicBezTo>
                <a:cubicBezTo>
                  <a:pt x="241143" y="1077218"/>
                  <a:pt x="0" y="836075"/>
                  <a:pt x="0" y="538609"/>
                </a:cubicBezTo>
                <a:close/>
              </a:path>
            </a:pathLst>
          </a:custGeom>
        </p:spPr>
        <p:style>
          <a:lnRef idx="0">
            <a:schemeClr val="lt1">
              <a:hueOff val="0"/>
              <a:satOff val="0"/>
              <a:lumOff val="0"/>
              <a:alphaOff val="0"/>
            </a:schemeClr>
          </a:lnRef>
          <a:fillRef idx="3">
            <a:schemeClr val="accent3">
              <a:hueOff val="0"/>
              <a:satOff val="0"/>
              <a:lumOff val="0"/>
              <a:alphaOff val="0"/>
            </a:schemeClr>
          </a:fillRef>
          <a:effectRef idx="3">
            <a:schemeClr val="accent3">
              <a:hueOff val="0"/>
              <a:satOff val="0"/>
              <a:lumOff val="0"/>
              <a:alphaOff val="0"/>
            </a:schemeClr>
          </a:effectRef>
          <a:fontRef idx="minor">
            <a:schemeClr val="lt1"/>
          </a:fontRef>
        </p:style>
        <p:txBody>
          <a:bodyPr spcFirstLastPara="0" vert="horz" wrap="square" lIns="170455" tIns="170455" rIns="170455" bIns="170455" numCol="1" spcCol="1270" anchor="ctr" anchorCtr="0">
            <a:noAutofit/>
          </a:bodyPr>
          <a:lstStyle/>
          <a:p>
            <a:pPr marL="0" lvl="0" indent="0" algn="ctr" defTabSz="444500">
              <a:lnSpc>
                <a:spcPct val="90000"/>
              </a:lnSpc>
              <a:spcBef>
                <a:spcPct val="0"/>
              </a:spcBef>
              <a:spcAft>
                <a:spcPct val="35000"/>
              </a:spcAft>
              <a:buNone/>
            </a:pPr>
            <a:r>
              <a:rPr lang="en-US" sz="1100" kern="1200" dirty="0">
                <a:solidFill>
                  <a:schemeClr val="tx1"/>
                </a:solidFill>
              </a:rPr>
              <a:t>Build a simulator that simulates the operating behavior </a:t>
            </a:r>
          </a:p>
        </p:txBody>
      </p:sp>
      <p:sp>
        <p:nvSpPr>
          <p:cNvPr id="11" name="Freeform: Shape 10"/>
          <p:cNvSpPr/>
          <p:nvPr/>
        </p:nvSpPr>
        <p:spPr>
          <a:xfrm>
            <a:off x="1881587" y="3153463"/>
            <a:ext cx="1260000" cy="1260000"/>
          </a:xfrm>
          <a:custGeom>
            <a:avLst/>
            <a:gdLst>
              <a:gd name="connsiteX0" fmla="*/ 0 w 1077217"/>
              <a:gd name="connsiteY0" fmla="*/ 538609 h 1077217"/>
              <a:gd name="connsiteX1" fmla="*/ 538609 w 1077217"/>
              <a:gd name="connsiteY1" fmla="*/ 0 h 1077217"/>
              <a:gd name="connsiteX2" fmla="*/ 1077218 w 1077217"/>
              <a:gd name="connsiteY2" fmla="*/ 538609 h 1077217"/>
              <a:gd name="connsiteX3" fmla="*/ 538609 w 1077217"/>
              <a:gd name="connsiteY3" fmla="*/ 1077218 h 1077217"/>
              <a:gd name="connsiteX4" fmla="*/ 0 w 1077217"/>
              <a:gd name="connsiteY4" fmla="*/ 538609 h 10772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7217" h="1077217">
                <a:moveTo>
                  <a:pt x="0" y="538609"/>
                </a:moveTo>
                <a:cubicBezTo>
                  <a:pt x="0" y="241143"/>
                  <a:pt x="241143" y="0"/>
                  <a:pt x="538609" y="0"/>
                </a:cubicBezTo>
                <a:cubicBezTo>
                  <a:pt x="836075" y="0"/>
                  <a:pt x="1077218" y="241143"/>
                  <a:pt x="1077218" y="538609"/>
                </a:cubicBezTo>
                <a:cubicBezTo>
                  <a:pt x="1077218" y="836075"/>
                  <a:pt x="836075" y="1077218"/>
                  <a:pt x="538609" y="1077218"/>
                </a:cubicBezTo>
                <a:cubicBezTo>
                  <a:pt x="241143" y="1077218"/>
                  <a:pt x="0" y="836075"/>
                  <a:pt x="0" y="538609"/>
                </a:cubicBezTo>
                <a:close/>
              </a:path>
            </a:pathLst>
          </a:custGeom>
        </p:spPr>
        <p:style>
          <a:lnRef idx="0">
            <a:schemeClr val="lt1">
              <a:hueOff val="0"/>
              <a:satOff val="0"/>
              <a:lumOff val="0"/>
              <a:alphaOff val="0"/>
            </a:schemeClr>
          </a:lnRef>
          <a:fillRef idx="3">
            <a:schemeClr val="accent4">
              <a:hueOff val="0"/>
              <a:satOff val="0"/>
              <a:lumOff val="0"/>
              <a:alphaOff val="0"/>
            </a:schemeClr>
          </a:fillRef>
          <a:effectRef idx="3">
            <a:schemeClr val="accent4">
              <a:hueOff val="0"/>
              <a:satOff val="0"/>
              <a:lumOff val="0"/>
              <a:alphaOff val="0"/>
            </a:schemeClr>
          </a:effectRef>
          <a:fontRef idx="minor">
            <a:schemeClr val="lt1"/>
          </a:fontRef>
        </p:style>
        <p:txBody>
          <a:bodyPr spcFirstLastPara="0" vert="horz" wrap="square" lIns="170455" tIns="170455" rIns="170455" bIns="170455" numCol="1" spcCol="1270" anchor="ctr" anchorCtr="0">
            <a:noAutofit/>
          </a:bodyPr>
          <a:lstStyle/>
          <a:p>
            <a:pPr marL="0" lvl="0" indent="0" algn="ctr" defTabSz="444500">
              <a:lnSpc>
                <a:spcPct val="90000"/>
              </a:lnSpc>
              <a:spcBef>
                <a:spcPct val="0"/>
              </a:spcBef>
              <a:spcAft>
                <a:spcPct val="35000"/>
              </a:spcAft>
              <a:buNone/>
            </a:pPr>
            <a:r>
              <a:rPr lang="en-US" sz="1100" kern="1200" dirty="0">
                <a:solidFill>
                  <a:schemeClr val="tx1"/>
                </a:solidFill>
              </a:rPr>
              <a:t>Perform task allocation to caregivers</a:t>
            </a:r>
          </a:p>
        </p:txBody>
      </p:sp>
      <p:sp>
        <p:nvSpPr>
          <p:cNvPr id="25" name="Title 1"/>
          <p:cNvSpPr txBox="1">
            <a:spLocks/>
          </p:cNvSpPr>
          <p:nvPr/>
        </p:nvSpPr>
        <p:spPr>
          <a:xfrm>
            <a:off x="249453" y="292701"/>
            <a:ext cx="6685657" cy="485699"/>
          </a:xfrm>
          <a:prstGeom prst="rect">
            <a:avLst/>
          </a:prstGeom>
          <a:noFill/>
          <a:ln>
            <a:noFill/>
          </a:ln>
        </p:spPr>
        <p:txBody>
          <a:bodyPr lIns="91425" tIns="91425" rIns="91425" bIns="91425" anchor="b"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rgbClr val="999999"/>
              </a:buClr>
              <a:buSzPct val="100000"/>
              <a:buFont typeface="Montserrat"/>
              <a:buNone/>
              <a:defRPr sz="2400" b="1" i="0" u="none" strike="noStrike" cap="none">
                <a:solidFill>
                  <a:srgbClr val="999999"/>
                </a:solidFill>
                <a:latin typeface="Montserrat"/>
                <a:ea typeface="Montserrat"/>
                <a:cs typeface="Montserrat"/>
                <a:sym typeface="Montserrat"/>
              </a:defRPr>
            </a:lvl1pPr>
            <a:lvl2pPr lvl="1">
              <a:spcBef>
                <a:spcPts val="0"/>
              </a:spcBef>
              <a:buClr>
                <a:srgbClr val="999999"/>
              </a:buClr>
              <a:buSzPct val="100000"/>
              <a:buFont typeface="Montserrat"/>
              <a:buNone/>
              <a:defRPr sz="2400" b="1">
                <a:solidFill>
                  <a:srgbClr val="999999"/>
                </a:solidFill>
                <a:latin typeface="Montserrat"/>
                <a:ea typeface="Montserrat"/>
                <a:cs typeface="Montserrat"/>
                <a:sym typeface="Montserrat"/>
              </a:defRPr>
            </a:lvl2pPr>
            <a:lvl3pPr lvl="2">
              <a:spcBef>
                <a:spcPts val="0"/>
              </a:spcBef>
              <a:buClr>
                <a:srgbClr val="999999"/>
              </a:buClr>
              <a:buSzPct val="100000"/>
              <a:buFont typeface="Montserrat"/>
              <a:buNone/>
              <a:defRPr sz="2400" b="1">
                <a:solidFill>
                  <a:srgbClr val="999999"/>
                </a:solidFill>
                <a:latin typeface="Montserrat"/>
                <a:ea typeface="Montserrat"/>
                <a:cs typeface="Montserrat"/>
                <a:sym typeface="Montserrat"/>
              </a:defRPr>
            </a:lvl3pPr>
            <a:lvl4pPr lvl="3">
              <a:spcBef>
                <a:spcPts val="0"/>
              </a:spcBef>
              <a:buClr>
                <a:srgbClr val="999999"/>
              </a:buClr>
              <a:buSzPct val="100000"/>
              <a:buFont typeface="Montserrat"/>
              <a:buNone/>
              <a:defRPr sz="2400" b="1">
                <a:solidFill>
                  <a:srgbClr val="999999"/>
                </a:solidFill>
                <a:latin typeface="Montserrat"/>
                <a:ea typeface="Montserrat"/>
                <a:cs typeface="Montserrat"/>
                <a:sym typeface="Montserrat"/>
              </a:defRPr>
            </a:lvl4pPr>
            <a:lvl5pPr lvl="4">
              <a:spcBef>
                <a:spcPts val="0"/>
              </a:spcBef>
              <a:buClr>
                <a:srgbClr val="999999"/>
              </a:buClr>
              <a:buSzPct val="100000"/>
              <a:buFont typeface="Montserrat"/>
              <a:buNone/>
              <a:defRPr sz="2400" b="1">
                <a:solidFill>
                  <a:srgbClr val="999999"/>
                </a:solidFill>
                <a:latin typeface="Montserrat"/>
                <a:ea typeface="Montserrat"/>
                <a:cs typeface="Montserrat"/>
                <a:sym typeface="Montserrat"/>
              </a:defRPr>
            </a:lvl5pPr>
            <a:lvl6pPr lvl="5">
              <a:spcBef>
                <a:spcPts val="0"/>
              </a:spcBef>
              <a:buClr>
                <a:srgbClr val="999999"/>
              </a:buClr>
              <a:buSzPct val="100000"/>
              <a:buFont typeface="Montserrat"/>
              <a:buNone/>
              <a:defRPr sz="2400" b="1">
                <a:solidFill>
                  <a:srgbClr val="999999"/>
                </a:solidFill>
                <a:latin typeface="Montserrat"/>
                <a:ea typeface="Montserrat"/>
                <a:cs typeface="Montserrat"/>
                <a:sym typeface="Montserrat"/>
              </a:defRPr>
            </a:lvl6pPr>
            <a:lvl7pPr lvl="6">
              <a:spcBef>
                <a:spcPts val="0"/>
              </a:spcBef>
              <a:buClr>
                <a:srgbClr val="999999"/>
              </a:buClr>
              <a:buSzPct val="100000"/>
              <a:buFont typeface="Montserrat"/>
              <a:buNone/>
              <a:defRPr sz="2400" b="1">
                <a:solidFill>
                  <a:srgbClr val="999999"/>
                </a:solidFill>
                <a:latin typeface="Montserrat"/>
                <a:ea typeface="Montserrat"/>
                <a:cs typeface="Montserrat"/>
                <a:sym typeface="Montserrat"/>
              </a:defRPr>
            </a:lvl7pPr>
            <a:lvl8pPr lvl="7">
              <a:spcBef>
                <a:spcPts val="0"/>
              </a:spcBef>
              <a:buClr>
                <a:srgbClr val="999999"/>
              </a:buClr>
              <a:buSzPct val="100000"/>
              <a:buFont typeface="Montserrat"/>
              <a:buNone/>
              <a:defRPr sz="2400" b="1">
                <a:solidFill>
                  <a:srgbClr val="999999"/>
                </a:solidFill>
                <a:latin typeface="Montserrat"/>
                <a:ea typeface="Montserrat"/>
                <a:cs typeface="Montserrat"/>
                <a:sym typeface="Montserrat"/>
              </a:defRPr>
            </a:lvl8pPr>
            <a:lvl9pPr lvl="8">
              <a:spcBef>
                <a:spcPts val="0"/>
              </a:spcBef>
              <a:buClr>
                <a:srgbClr val="999999"/>
              </a:buClr>
              <a:buSzPct val="100000"/>
              <a:buFont typeface="Montserrat"/>
              <a:buNone/>
              <a:defRPr sz="2400" b="1">
                <a:solidFill>
                  <a:srgbClr val="999999"/>
                </a:solidFill>
                <a:latin typeface="Montserrat"/>
                <a:ea typeface="Montserrat"/>
                <a:cs typeface="Montserrat"/>
                <a:sym typeface="Montserrat"/>
              </a:defRPr>
            </a:lvl9pPr>
          </a:lstStyle>
          <a:p>
            <a:r>
              <a:rPr lang="en-SG" dirty="0">
                <a:solidFill>
                  <a:schemeClr val="tx1"/>
                </a:solidFill>
              </a:rPr>
              <a:t>Project Objectives</a:t>
            </a:r>
          </a:p>
        </p:txBody>
      </p:sp>
    </p:spTree>
    <p:extLst>
      <p:ext uri="{BB962C8B-B14F-4D97-AF65-F5344CB8AC3E}">
        <p14:creationId xmlns:p14="http://schemas.microsoft.com/office/powerpoint/2010/main" val="1697174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nodeType="withEffect">
                                  <p:stCondLst>
                                    <p:cond delay="0"/>
                                  </p:stCondLst>
                                  <p:childTnLst>
                                    <p:set>
                                      <p:cBhvr>
                                        <p:cTn id="6" dur="indefinite"/>
                                        <p:tgtEl>
                                          <p:spTgt spid="34"/>
                                        </p:tgtEl>
                                        <p:attrNameLst>
                                          <p:attrName>style.opacity</p:attrName>
                                        </p:attrNameLst>
                                      </p:cBhvr>
                                      <p:to>
                                        <p:strVal val="0.25"/>
                                      </p:to>
                                    </p:set>
                                    <p:animEffect filter="image" prLst="opacity: 0.25">
                                      <p:cBhvr rctx="IE">
                                        <p:cTn id="7" dur="indefinite"/>
                                        <p:tgtEl>
                                          <p:spTgt spid="34"/>
                                        </p:tgtEl>
                                      </p:cBhvr>
                                    </p:animEffect>
                                  </p:childTnLst>
                                </p:cTn>
                              </p:par>
                              <p:par>
                                <p:cTn id="8" presetID="9" presetClass="emph" presetSubtype="0" grpId="0" nodeType="withEffect">
                                  <p:stCondLst>
                                    <p:cond delay="0"/>
                                  </p:stCondLst>
                                  <p:childTnLst>
                                    <p:set>
                                      <p:cBhvr>
                                        <p:cTn id="9" dur="indefinite"/>
                                        <p:tgtEl>
                                          <p:spTgt spid="35"/>
                                        </p:tgtEl>
                                        <p:attrNameLst>
                                          <p:attrName>style.opacity</p:attrName>
                                        </p:attrNameLst>
                                      </p:cBhvr>
                                      <p:to>
                                        <p:strVal val="0.25"/>
                                      </p:to>
                                    </p:set>
                                    <p:animEffect filter="image" prLst="opacity: 0.25">
                                      <p:cBhvr rctx="IE">
                                        <p:cTn id="10" dur="indefinite"/>
                                        <p:tgtEl>
                                          <p:spTgt spid="35"/>
                                        </p:tgtEl>
                                      </p:cBhvr>
                                    </p:animEffect>
                                  </p:childTnLst>
                                </p:cTn>
                              </p:par>
                              <p:par>
                                <p:cTn id="11" presetID="9" presetClass="emph" presetSubtype="0" nodeType="withEffect">
                                  <p:stCondLst>
                                    <p:cond delay="0"/>
                                  </p:stCondLst>
                                  <p:childTnLst>
                                    <p:set>
                                      <p:cBhvr>
                                        <p:cTn id="12" dur="indefinite"/>
                                        <p:tgtEl>
                                          <p:spTgt spid="36"/>
                                        </p:tgtEl>
                                        <p:attrNameLst>
                                          <p:attrName>style.opacity</p:attrName>
                                        </p:attrNameLst>
                                      </p:cBhvr>
                                      <p:to>
                                        <p:strVal val="0.25"/>
                                      </p:to>
                                    </p:set>
                                    <p:animEffect filter="image" prLst="opacity: 0.25">
                                      <p:cBhvr rctx="IE">
                                        <p:cTn id="13" dur="indefinite"/>
                                        <p:tgtEl>
                                          <p:spTgt spid="36"/>
                                        </p:tgtEl>
                                      </p:cBhvr>
                                    </p:animEffect>
                                  </p:childTnLst>
                                </p:cTn>
                              </p:par>
                              <p:par>
                                <p:cTn id="14" presetID="9" presetClass="emph" presetSubtype="0" grpId="0" nodeType="withEffect">
                                  <p:stCondLst>
                                    <p:cond delay="0"/>
                                  </p:stCondLst>
                                  <p:childTnLst>
                                    <p:set>
                                      <p:cBhvr>
                                        <p:cTn id="15" dur="indefinite"/>
                                        <p:tgtEl>
                                          <p:spTgt spid="37"/>
                                        </p:tgtEl>
                                        <p:attrNameLst>
                                          <p:attrName>style.opacity</p:attrName>
                                        </p:attrNameLst>
                                      </p:cBhvr>
                                      <p:to>
                                        <p:strVal val="0.25"/>
                                      </p:to>
                                    </p:set>
                                    <p:animEffect filter="image" prLst="opacity: 0.25">
                                      <p:cBhvr rctx="IE">
                                        <p:cTn id="16" dur="indefinite"/>
                                        <p:tgtEl>
                                          <p:spTgt spid="37"/>
                                        </p:tgtEl>
                                      </p:cBhvr>
                                    </p:animEffect>
                                  </p:childTnLst>
                                </p:cTn>
                              </p:par>
                              <p:par>
                                <p:cTn id="17" presetID="9" presetClass="emph" presetSubtype="0" grpId="0" nodeType="withEffect">
                                  <p:stCondLst>
                                    <p:cond delay="0"/>
                                  </p:stCondLst>
                                  <p:childTnLst>
                                    <p:set>
                                      <p:cBhvr>
                                        <p:cTn id="18" dur="indefinite"/>
                                        <p:tgtEl>
                                          <p:spTgt spid="41"/>
                                        </p:tgtEl>
                                        <p:attrNameLst>
                                          <p:attrName>style.opacity</p:attrName>
                                        </p:attrNameLst>
                                      </p:cBhvr>
                                      <p:to>
                                        <p:strVal val="0.25"/>
                                      </p:to>
                                    </p:set>
                                    <p:animEffect filter="image" prLst="opacity: 0.25">
                                      <p:cBhvr rctx="IE">
                                        <p:cTn id="19" dur="indefinite"/>
                                        <p:tgtEl>
                                          <p:spTgt spid="41"/>
                                        </p:tgtEl>
                                      </p:cBhvr>
                                    </p:animEffect>
                                  </p:childTnLst>
                                </p:cTn>
                              </p:par>
                              <p:par>
                                <p:cTn id="20" presetID="9" presetClass="emph" presetSubtype="0" nodeType="withEffect">
                                  <p:stCondLst>
                                    <p:cond delay="0"/>
                                  </p:stCondLst>
                                  <p:childTnLst>
                                    <p:set>
                                      <p:cBhvr>
                                        <p:cTn id="21" dur="indefinite"/>
                                        <p:tgtEl>
                                          <p:spTgt spid="42"/>
                                        </p:tgtEl>
                                        <p:attrNameLst>
                                          <p:attrName>style.opacity</p:attrName>
                                        </p:attrNameLst>
                                      </p:cBhvr>
                                      <p:to>
                                        <p:strVal val="0.25"/>
                                      </p:to>
                                    </p:set>
                                    <p:animEffect filter="image" prLst="opacity: 0.25">
                                      <p:cBhvr rctx="IE">
                                        <p:cTn id="22" dur="indefinite"/>
                                        <p:tgtEl>
                                          <p:spTgt spid="42"/>
                                        </p:tgtEl>
                                      </p:cBhvr>
                                    </p:animEffect>
                                  </p:childTnLst>
                                </p:cTn>
                              </p:par>
                              <p:par>
                                <p:cTn id="23" presetID="9" presetClass="emph" presetSubtype="0" grpId="0" nodeType="withEffect">
                                  <p:stCondLst>
                                    <p:cond delay="0"/>
                                  </p:stCondLst>
                                  <p:childTnLst>
                                    <p:set>
                                      <p:cBhvr>
                                        <p:cTn id="24" dur="indefinite"/>
                                        <p:tgtEl>
                                          <p:spTgt spid="43"/>
                                        </p:tgtEl>
                                        <p:attrNameLst>
                                          <p:attrName>style.opacity</p:attrName>
                                        </p:attrNameLst>
                                      </p:cBhvr>
                                      <p:to>
                                        <p:strVal val="0.25"/>
                                      </p:to>
                                    </p:set>
                                    <p:animEffect filter="image" prLst="opacity: 0.25">
                                      <p:cBhvr rctx="IE">
                                        <p:cTn id="25" dur="indefinite"/>
                                        <p:tgtEl>
                                          <p:spTgt spid="43"/>
                                        </p:tgtEl>
                                      </p:cBhvr>
                                    </p:animEffect>
                                  </p:childTnLst>
                                </p:cTn>
                              </p:par>
                              <p:par>
                                <p:cTn id="26" presetID="9" presetClass="emph" presetSubtype="0" nodeType="withEffect">
                                  <p:stCondLst>
                                    <p:cond delay="0"/>
                                  </p:stCondLst>
                                  <p:childTnLst>
                                    <p:set>
                                      <p:cBhvr>
                                        <p:cTn id="27" dur="indefinite"/>
                                        <p:tgtEl>
                                          <p:spTgt spid="40"/>
                                        </p:tgtEl>
                                        <p:attrNameLst>
                                          <p:attrName>style.opacity</p:attrName>
                                        </p:attrNameLst>
                                      </p:cBhvr>
                                      <p:to>
                                        <p:strVal val="0.25"/>
                                      </p:to>
                                    </p:set>
                                    <p:animEffect filter="image" prLst="opacity: 0.25">
                                      <p:cBhvr rctx="IE">
                                        <p:cTn id="28" dur="indefinite"/>
                                        <p:tgtEl>
                                          <p:spTgt spid="40"/>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fade">
                                      <p:cBhvr>
                                        <p:cTn id="33" dur="500"/>
                                        <p:tgtEl>
                                          <p:spTgt spid="8"/>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9"/>
                                        </p:tgtEl>
                                        <p:attrNameLst>
                                          <p:attrName>style.visibility</p:attrName>
                                        </p:attrNameLst>
                                      </p:cBhvr>
                                      <p:to>
                                        <p:strVal val="visible"/>
                                      </p:to>
                                    </p:set>
                                    <p:animEffect transition="in" filter="fade">
                                      <p:cBhvr>
                                        <p:cTn id="38" dur="500"/>
                                        <p:tgtEl>
                                          <p:spTgt spid="9"/>
                                        </p:tgtEl>
                                      </p:cBhvr>
                                    </p:animEffect>
                                  </p:childTnLst>
                                </p:cTn>
                              </p:par>
                              <p:par>
                                <p:cTn id="39" presetID="22" presetClass="entr" presetSubtype="8" fill="hold" nodeType="withEffect">
                                  <p:stCondLst>
                                    <p:cond delay="0"/>
                                  </p:stCondLst>
                                  <p:childTnLst>
                                    <p:set>
                                      <p:cBhvr>
                                        <p:cTn id="40" dur="1" fill="hold">
                                          <p:stCondLst>
                                            <p:cond delay="0"/>
                                          </p:stCondLst>
                                        </p:cTn>
                                        <p:tgtEl>
                                          <p:spTgt spid="7"/>
                                        </p:tgtEl>
                                        <p:attrNameLst>
                                          <p:attrName>style.visibility</p:attrName>
                                        </p:attrNameLst>
                                      </p:cBhvr>
                                      <p:to>
                                        <p:strVal val="visible"/>
                                      </p:to>
                                    </p:set>
                                    <p:animEffect transition="in" filter="wipe(left)">
                                      <p:cBhvr>
                                        <p:cTn id="41" dur="500"/>
                                        <p:tgtEl>
                                          <p:spTgt spid="7"/>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10"/>
                                        </p:tgtEl>
                                        <p:attrNameLst>
                                          <p:attrName>style.visibility</p:attrName>
                                        </p:attrNameLst>
                                      </p:cBhvr>
                                      <p:to>
                                        <p:strVal val="visible"/>
                                      </p:to>
                                    </p:set>
                                    <p:animEffect transition="in" filter="fade">
                                      <p:cBhvr>
                                        <p:cTn id="46" dur="500"/>
                                        <p:tgtEl>
                                          <p:spTgt spid="10"/>
                                        </p:tgtEl>
                                      </p:cBhvr>
                                    </p:animEffect>
                                  </p:childTnLst>
                                </p:cTn>
                              </p:par>
                              <p:par>
                                <p:cTn id="47" presetID="22" presetClass="entr" presetSubtype="2" fill="hold" nodeType="withEffect">
                                  <p:stCondLst>
                                    <p:cond delay="0"/>
                                  </p:stCondLst>
                                  <p:childTnLst>
                                    <p:set>
                                      <p:cBhvr>
                                        <p:cTn id="48" dur="1" fill="hold">
                                          <p:stCondLst>
                                            <p:cond delay="0"/>
                                          </p:stCondLst>
                                        </p:cTn>
                                        <p:tgtEl>
                                          <p:spTgt spid="6"/>
                                        </p:tgtEl>
                                        <p:attrNameLst>
                                          <p:attrName>style.visibility</p:attrName>
                                        </p:attrNameLst>
                                      </p:cBhvr>
                                      <p:to>
                                        <p:strVal val="visible"/>
                                      </p:to>
                                    </p:set>
                                    <p:animEffect transition="in" filter="wipe(right)">
                                      <p:cBhvr>
                                        <p:cTn id="49" dur="500"/>
                                        <p:tgtEl>
                                          <p:spTgt spid="6"/>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11"/>
                                        </p:tgtEl>
                                        <p:attrNameLst>
                                          <p:attrName>style.visibility</p:attrName>
                                        </p:attrNameLst>
                                      </p:cBhvr>
                                      <p:to>
                                        <p:strVal val="visible"/>
                                      </p:to>
                                    </p:set>
                                    <p:animEffect transition="in" filter="fade">
                                      <p:cBhvr>
                                        <p:cTn id="54" dur="500"/>
                                        <p:tgtEl>
                                          <p:spTgt spid="11"/>
                                        </p:tgtEl>
                                      </p:cBhvr>
                                    </p:animEffect>
                                  </p:childTnLst>
                                </p:cTn>
                              </p:par>
                              <p:par>
                                <p:cTn id="55" presetID="22" presetClass="entr" presetSubtype="4" fill="hold" nodeType="withEffect">
                                  <p:stCondLst>
                                    <p:cond delay="0"/>
                                  </p:stCondLst>
                                  <p:childTnLst>
                                    <p:set>
                                      <p:cBhvr>
                                        <p:cTn id="56" dur="1" fill="hold">
                                          <p:stCondLst>
                                            <p:cond delay="0"/>
                                          </p:stCondLst>
                                        </p:cTn>
                                        <p:tgtEl>
                                          <p:spTgt spid="4"/>
                                        </p:tgtEl>
                                        <p:attrNameLst>
                                          <p:attrName>style.visibility</p:attrName>
                                        </p:attrNameLst>
                                      </p:cBhvr>
                                      <p:to>
                                        <p:strVal val="visible"/>
                                      </p:to>
                                    </p:set>
                                    <p:animEffect transition="in" filter="wipe(down)">
                                      <p:cBhvr>
                                        <p:cTn id="5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37" grpId="0"/>
      <p:bldP spid="41" grpId="0"/>
      <p:bldP spid="43" grpId="0"/>
      <p:bldP spid="8" grpId="0" animBg="1"/>
      <p:bldP spid="9" grpId="0" animBg="1"/>
      <p:bldP spid="10" grpId="0" animBg="1"/>
      <p:bldP spid="11"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
        <p:cNvGrpSpPr/>
        <p:nvPr/>
      </p:nvGrpSpPr>
      <p:grpSpPr>
        <a:xfrm>
          <a:off x="0" y="0"/>
          <a:ext cx="0" cy="0"/>
          <a:chOff x="0" y="0"/>
          <a:chExt cx="0" cy="0"/>
        </a:xfrm>
      </p:grpSpPr>
      <p:pic>
        <p:nvPicPr>
          <p:cNvPr id="14" name="Picture 13" descr="C:\Users\Jovin_yky\AppData\Local\Microsoft\Windows\INetCache\Content.Word\context_diagram.png"/>
          <p:cNvPicPr/>
          <p:nvPr/>
        </p:nvPicPr>
        <p:blipFill>
          <a:blip r:embed="rId3">
            <a:extLst>
              <a:ext uri="{28A0092B-C50C-407E-A947-70E740481C1C}">
                <a14:useLocalDpi xmlns:a14="http://schemas.microsoft.com/office/drawing/2010/main" val="0"/>
              </a:ext>
            </a:extLst>
          </a:blip>
          <a:srcRect/>
          <a:stretch>
            <a:fillRect/>
          </a:stretch>
        </p:blipFill>
        <p:spPr bwMode="auto">
          <a:xfrm>
            <a:off x="203201" y="245460"/>
            <a:ext cx="6652092" cy="4898040"/>
          </a:xfrm>
          <a:prstGeom prst="rect">
            <a:avLst/>
          </a:prstGeom>
          <a:noFill/>
          <a:ln>
            <a:noFill/>
          </a:ln>
        </p:spPr>
      </p:pic>
      <p:sp>
        <p:nvSpPr>
          <p:cNvPr id="15" name="Arrow: Circular 14"/>
          <p:cNvSpPr/>
          <p:nvPr/>
        </p:nvSpPr>
        <p:spPr>
          <a:xfrm>
            <a:off x="7764995" y="118834"/>
            <a:ext cx="1348083" cy="871660"/>
          </a:xfrm>
          <a:prstGeom prst="circularArrow">
            <a:avLst>
              <a:gd name="adj1" fmla="val 10980"/>
              <a:gd name="adj2" fmla="val 1142322"/>
              <a:gd name="adj3" fmla="val 4500000"/>
              <a:gd name="adj4" fmla="val 10800000"/>
              <a:gd name="adj5" fmla="val 12500"/>
            </a:avLst>
          </a:prstGeom>
        </p:spPr>
        <p:style>
          <a:lnRef idx="0">
            <a:schemeClr val="lt1">
              <a:hueOff val="0"/>
              <a:satOff val="0"/>
              <a:lumOff val="0"/>
              <a:alphaOff val="0"/>
            </a:schemeClr>
          </a:lnRef>
          <a:fillRef idx="3">
            <a:schemeClr val="accent2">
              <a:hueOff val="0"/>
              <a:satOff val="0"/>
              <a:lumOff val="0"/>
              <a:alphaOff val="0"/>
            </a:schemeClr>
          </a:fillRef>
          <a:effectRef idx="3">
            <a:schemeClr val="accent2">
              <a:hueOff val="0"/>
              <a:satOff val="0"/>
              <a:lumOff val="0"/>
              <a:alphaOff val="0"/>
            </a:schemeClr>
          </a:effectRef>
          <a:fontRef idx="minor">
            <a:schemeClr val="lt1"/>
          </a:fontRef>
        </p:style>
      </p:sp>
      <p:sp>
        <p:nvSpPr>
          <p:cNvPr id="16" name="Freeform: Shape 15"/>
          <p:cNvSpPr/>
          <p:nvPr/>
        </p:nvSpPr>
        <p:spPr>
          <a:xfrm>
            <a:off x="7741544" y="418885"/>
            <a:ext cx="1390079" cy="243097"/>
          </a:xfrm>
          <a:custGeom>
            <a:avLst/>
            <a:gdLst>
              <a:gd name="connsiteX0" fmla="*/ 0 w 797287"/>
              <a:gd name="connsiteY0" fmla="*/ 0 h 398465"/>
              <a:gd name="connsiteX1" fmla="*/ 797287 w 797287"/>
              <a:gd name="connsiteY1" fmla="*/ 0 h 398465"/>
              <a:gd name="connsiteX2" fmla="*/ 797287 w 797287"/>
              <a:gd name="connsiteY2" fmla="*/ 398465 h 398465"/>
              <a:gd name="connsiteX3" fmla="*/ 0 w 797287"/>
              <a:gd name="connsiteY3" fmla="*/ 398465 h 398465"/>
              <a:gd name="connsiteX4" fmla="*/ 0 w 797287"/>
              <a:gd name="connsiteY4" fmla="*/ 0 h 3984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287" h="398465">
                <a:moveTo>
                  <a:pt x="0" y="0"/>
                </a:moveTo>
                <a:lnTo>
                  <a:pt x="797287" y="0"/>
                </a:lnTo>
                <a:lnTo>
                  <a:pt x="797287" y="398465"/>
                </a:lnTo>
                <a:lnTo>
                  <a:pt x="0" y="39846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445" tIns="4445" rIns="4445" bIns="4445" numCol="1" spcCol="1270" anchor="ctr" anchorCtr="0">
            <a:noAutofit/>
          </a:bodyPr>
          <a:lstStyle/>
          <a:p>
            <a:pPr marL="0" lvl="0" indent="0" algn="ctr" defTabSz="311150">
              <a:lnSpc>
                <a:spcPct val="90000"/>
              </a:lnSpc>
              <a:spcBef>
                <a:spcPct val="0"/>
              </a:spcBef>
              <a:spcAft>
                <a:spcPct val="35000"/>
              </a:spcAft>
              <a:buNone/>
            </a:pPr>
            <a:r>
              <a:rPr lang="en-US" sz="800" b="1" kern="1200" dirty="0">
                <a:latin typeface="Montserrat" panose="020B0604020202020204" charset="0"/>
              </a:rPr>
              <a:t>INTRODUCTION</a:t>
            </a:r>
          </a:p>
        </p:txBody>
      </p:sp>
      <p:sp>
        <p:nvSpPr>
          <p:cNvPr id="17" name="Shape 16"/>
          <p:cNvSpPr/>
          <p:nvPr/>
        </p:nvSpPr>
        <p:spPr>
          <a:xfrm>
            <a:off x="7547726" y="619659"/>
            <a:ext cx="1348083" cy="871660"/>
          </a:xfrm>
          <a:prstGeom prst="leftCircularArrow">
            <a:avLst>
              <a:gd name="adj1" fmla="val 10980"/>
              <a:gd name="adj2" fmla="val 1142322"/>
              <a:gd name="adj3" fmla="val 6300000"/>
              <a:gd name="adj4" fmla="val 18900000"/>
              <a:gd name="adj5" fmla="val 12500"/>
            </a:avLst>
          </a:prstGeom>
        </p:spPr>
        <p:style>
          <a:lnRef idx="0">
            <a:schemeClr val="lt1">
              <a:hueOff val="0"/>
              <a:satOff val="0"/>
              <a:lumOff val="0"/>
              <a:alphaOff val="0"/>
            </a:schemeClr>
          </a:lnRef>
          <a:fillRef idx="3">
            <a:schemeClr val="accent3">
              <a:hueOff val="0"/>
              <a:satOff val="0"/>
              <a:lumOff val="0"/>
              <a:alphaOff val="0"/>
            </a:schemeClr>
          </a:fillRef>
          <a:effectRef idx="3">
            <a:schemeClr val="accent3">
              <a:hueOff val="0"/>
              <a:satOff val="0"/>
              <a:lumOff val="0"/>
              <a:alphaOff val="0"/>
            </a:schemeClr>
          </a:effectRef>
          <a:fontRef idx="minor">
            <a:schemeClr val="lt1"/>
          </a:fontRef>
        </p:style>
      </p:sp>
      <p:sp>
        <p:nvSpPr>
          <p:cNvPr id="18" name="Freeform: Shape 17"/>
          <p:cNvSpPr/>
          <p:nvPr/>
        </p:nvSpPr>
        <p:spPr>
          <a:xfrm>
            <a:off x="7547726" y="924557"/>
            <a:ext cx="1390079" cy="243097"/>
          </a:xfrm>
          <a:custGeom>
            <a:avLst/>
            <a:gdLst>
              <a:gd name="connsiteX0" fmla="*/ 0 w 797287"/>
              <a:gd name="connsiteY0" fmla="*/ 0 h 398465"/>
              <a:gd name="connsiteX1" fmla="*/ 797287 w 797287"/>
              <a:gd name="connsiteY1" fmla="*/ 0 h 398465"/>
              <a:gd name="connsiteX2" fmla="*/ 797287 w 797287"/>
              <a:gd name="connsiteY2" fmla="*/ 398465 h 398465"/>
              <a:gd name="connsiteX3" fmla="*/ 0 w 797287"/>
              <a:gd name="connsiteY3" fmla="*/ 398465 h 398465"/>
              <a:gd name="connsiteX4" fmla="*/ 0 w 797287"/>
              <a:gd name="connsiteY4" fmla="*/ 0 h 3984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287" h="398465">
                <a:moveTo>
                  <a:pt x="0" y="0"/>
                </a:moveTo>
                <a:lnTo>
                  <a:pt x="797287" y="0"/>
                </a:lnTo>
                <a:lnTo>
                  <a:pt x="797287" y="398465"/>
                </a:lnTo>
                <a:lnTo>
                  <a:pt x="0" y="39846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445" tIns="4445" rIns="4445" bIns="4445" numCol="1" spcCol="1270" anchor="ctr" anchorCtr="0">
            <a:noAutofit/>
          </a:bodyPr>
          <a:lstStyle/>
          <a:p>
            <a:pPr marL="0" lvl="0" indent="0" algn="ctr" defTabSz="311150">
              <a:lnSpc>
                <a:spcPct val="90000"/>
              </a:lnSpc>
              <a:spcBef>
                <a:spcPct val="0"/>
              </a:spcBef>
              <a:spcAft>
                <a:spcPct val="35000"/>
              </a:spcAft>
              <a:buNone/>
            </a:pPr>
            <a:r>
              <a:rPr lang="en-US" sz="800" b="1" kern="1200" dirty="0">
                <a:latin typeface="Montserrat" panose="020B0604020202020204" charset="0"/>
              </a:rPr>
              <a:t>REVIEW OF </a:t>
            </a:r>
          </a:p>
          <a:p>
            <a:pPr marL="0" lvl="0" indent="0" algn="ctr" defTabSz="311150">
              <a:lnSpc>
                <a:spcPct val="90000"/>
              </a:lnSpc>
              <a:spcBef>
                <a:spcPct val="0"/>
              </a:spcBef>
              <a:spcAft>
                <a:spcPct val="35000"/>
              </a:spcAft>
              <a:buNone/>
            </a:pPr>
            <a:r>
              <a:rPr lang="en-US" sz="800" b="1" kern="1200" dirty="0">
                <a:latin typeface="Montserrat" panose="020B0604020202020204" charset="0"/>
              </a:rPr>
              <a:t>EXISTING WORKS</a:t>
            </a:r>
          </a:p>
        </p:txBody>
      </p:sp>
      <p:sp>
        <p:nvSpPr>
          <p:cNvPr id="19" name="Arrow: Circular 18"/>
          <p:cNvSpPr/>
          <p:nvPr/>
        </p:nvSpPr>
        <p:spPr>
          <a:xfrm>
            <a:off x="7764995" y="1122734"/>
            <a:ext cx="1348083" cy="871660"/>
          </a:xfrm>
          <a:prstGeom prst="circularArrow">
            <a:avLst>
              <a:gd name="adj1" fmla="val 10980"/>
              <a:gd name="adj2" fmla="val 1142322"/>
              <a:gd name="adj3" fmla="val 4500000"/>
              <a:gd name="adj4" fmla="val 13500000"/>
              <a:gd name="adj5" fmla="val 12500"/>
            </a:avLst>
          </a:prstGeom>
        </p:spPr>
        <p:style>
          <a:lnRef idx="0">
            <a:schemeClr val="lt1">
              <a:hueOff val="0"/>
              <a:satOff val="0"/>
              <a:lumOff val="0"/>
              <a:alphaOff val="0"/>
            </a:schemeClr>
          </a:lnRef>
          <a:fillRef idx="3">
            <a:schemeClr val="accent4">
              <a:hueOff val="0"/>
              <a:satOff val="0"/>
              <a:lumOff val="0"/>
              <a:alphaOff val="0"/>
            </a:schemeClr>
          </a:fillRef>
          <a:effectRef idx="3">
            <a:schemeClr val="accent4">
              <a:hueOff val="0"/>
              <a:satOff val="0"/>
              <a:lumOff val="0"/>
              <a:alphaOff val="0"/>
            </a:schemeClr>
          </a:effectRef>
          <a:fontRef idx="minor">
            <a:schemeClr val="lt1"/>
          </a:fontRef>
        </p:style>
      </p:sp>
      <p:sp>
        <p:nvSpPr>
          <p:cNvPr id="20" name="Freeform: Shape 19"/>
          <p:cNvSpPr/>
          <p:nvPr/>
        </p:nvSpPr>
        <p:spPr>
          <a:xfrm>
            <a:off x="7820596" y="1421927"/>
            <a:ext cx="1390079" cy="243097"/>
          </a:xfrm>
          <a:custGeom>
            <a:avLst/>
            <a:gdLst>
              <a:gd name="connsiteX0" fmla="*/ 0 w 797287"/>
              <a:gd name="connsiteY0" fmla="*/ 0 h 398465"/>
              <a:gd name="connsiteX1" fmla="*/ 797287 w 797287"/>
              <a:gd name="connsiteY1" fmla="*/ 0 h 398465"/>
              <a:gd name="connsiteX2" fmla="*/ 797287 w 797287"/>
              <a:gd name="connsiteY2" fmla="*/ 398465 h 398465"/>
              <a:gd name="connsiteX3" fmla="*/ 0 w 797287"/>
              <a:gd name="connsiteY3" fmla="*/ 398465 h 398465"/>
              <a:gd name="connsiteX4" fmla="*/ 0 w 797287"/>
              <a:gd name="connsiteY4" fmla="*/ 0 h 3984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287" h="398465">
                <a:moveTo>
                  <a:pt x="0" y="0"/>
                </a:moveTo>
                <a:lnTo>
                  <a:pt x="797287" y="0"/>
                </a:lnTo>
                <a:lnTo>
                  <a:pt x="797287" y="398465"/>
                </a:lnTo>
                <a:lnTo>
                  <a:pt x="0" y="39846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445" tIns="4445" rIns="4445" bIns="4445" numCol="1" spcCol="1270" anchor="ctr" anchorCtr="0">
            <a:noAutofit/>
          </a:bodyPr>
          <a:lstStyle/>
          <a:p>
            <a:pPr marL="0" lvl="0" indent="0" algn="ctr" defTabSz="311150">
              <a:lnSpc>
                <a:spcPct val="90000"/>
              </a:lnSpc>
              <a:spcBef>
                <a:spcPct val="0"/>
              </a:spcBef>
              <a:spcAft>
                <a:spcPct val="35000"/>
              </a:spcAft>
              <a:buNone/>
            </a:pPr>
            <a:r>
              <a:rPr lang="en-US" sz="800" b="1" kern="1200" dirty="0">
                <a:latin typeface="Montserrat" panose="020B0604020202020204" charset="0"/>
              </a:rPr>
              <a:t>METHODOLOGY</a:t>
            </a:r>
          </a:p>
        </p:txBody>
      </p:sp>
      <p:sp>
        <p:nvSpPr>
          <p:cNvPr id="21" name="Shape 20"/>
          <p:cNvSpPr/>
          <p:nvPr/>
        </p:nvSpPr>
        <p:spPr>
          <a:xfrm>
            <a:off x="7547726" y="1624403"/>
            <a:ext cx="1348083" cy="871660"/>
          </a:xfrm>
          <a:prstGeom prst="leftCircularArrow">
            <a:avLst>
              <a:gd name="adj1" fmla="val 10980"/>
              <a:gd name="adj2" fmla="val 1142322"/>
              <a:gd name="adj3" fmla="val 6300000"/>
              <a:gd name="adj4" fmla="val 18900000"/>
              <a:gd name="adj5" fmla="val 12500"/>
            </a:avLst>
          </a:prstGeom>
        </p:spPr>
        <p:style>
          <a:lnRef idx="0">
            <a:schemeClr val="lt1">
              <a:hueOff val="0"/>
              <a:satOff val="0"/>
              <a:lumOff val="0"/>
              <a:alphaOff val="0"/>
            </a:schemeClr>
          </a:lnRef>
          <a:fillRef idx="3">
            <a:schemeClr val="accent5">
              <a:hueOff val="0"/>
              <a:satOff val="0"/>
              <a:lumOff val="0"/>
              <a:alphaOff val="0"/>
            </a:schemeClr>
          </a:fillRef>
          <a:effectRef idx="3">
            <a:schemeClr val="accent5">
              <a:hueOff val="0"/>
              <a:satOff val="0"/>
              <a:lumOff val="0"/>
              <a:alphaOff val="0"/>
            </a:schemeClr>
          </a:effectRef>
          <a:fontRef idx="minor">
            <a:schemeClr val="lt1"/>
          </a:fontRef>
        </p:style>
      </p:sp>
      <p:sp>
        <p:nvSpPr>
          <p:cNvPr id="22" name="Freeform: Shape 21"/>
          <p:cNvSpPr/>
          <p:nvPr/>
        </p:nvSpPr>
        <p:spPr>
          <a:xfrm>
            <a:off x="7464766" y="1938684"/>
            <a:ext cx="1390079" cy="243097"/>
          </a:xfrm>
          <a:custGeom>
            <a:avLst/>
            <a:gdLst>
              <a:gd name="connsiteX0" fmla="*/ 0 w 797287"/>
              <a:gd name="connsiteY0" fmla="*/ 0 h 398465"/>
              <a:gd name="connsiteX1" fmla="*/ 797287 w 797287"/>
              <a:gd name="connsiteY1" fmla="*/ 0 h 398465"/>
              <a:gd name="connsiteX2" fmla="*/ 797287 w 797287"/>
              <a:gd name="connsiteY2" fmla="*/ 398465 h 398465"/>
              <a:gd name="connsiteX3" fmla="*/ 0 w 797287"/>
              <a:gd name="connsiteY3" fmla="*/ 398465 h 398465"/>
              <a:gd name="connsiteX4" fmla="*/ 0 w 797287"/>
              <a:gd name="connsiteY4" fmla="*/ 0 h 3984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287" h="398465">
                <a:moveTo>
                  <a:pt x="0" y="0"/>
                </a:moveTo>
                <a:lnTo>
                  <a:pt x="797287" y="0"/>
                </a:lnTo>
                <a:lnTo>
                  <a:pt x="797287" y="398465"/>
                </a:lnTo>
                <a:lnTo>
                  <a:pt x="0" y="39846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445" tIns="4445" rIns="4445" bIns="4445" numCol="1" spcCol="1270" anchor="ctr" anchorCtr="0">
            <a:noAutofit/>
          </a:bodyPr>
          <a:lstStyle/>
          <a:p>
            <a:pPr marL="0" lvl="0" indent="0" algn="ctr" defTabSz="311150">
              <a:lnSpc>
                <a:spcPct val="90000"/>
              </a:lnSpc>
              <a:spcBef>
                <a:spcPct val="0"/>
              </a:spcBef>
              <a:spcAft>
                <a:spcPct val="35000"/>
              </a:spcAft>
              <a:buNone/>
            </a:pPr>
            <a:r>
              <a:rPr lang="en-US" sz="800" b="1" kern="1200" dirty="0">
                <a:latin typeface="Montserrat" panose="020B0604020202020204" charset="0"/>
              </a:rPr>
              <a:t>RESULTS AND </a:t>
            </a:r>
          </a:p>
          <a:p>
            <a:pPr marL="0" lvl="0" indent="0" algn="ctr" defTabSz="311150">
              <a:lnSpc>
                <a:spcPct val="90000"/>
              </a:lnSpc>
              <a:spcBef>
                <a:spcPct val="0"/>
              </a:spcBef>
              <a:spcAft>
                <a:spcPct val="35000"/>
              </a:spcAft>
              <a:buNone/>
            </a:pPr>
            <a:r>
              <a:rPr lang="en-US" sz="800" b="1" kern="1200" dirty="0">
                <a:latin typeface="Montserrat" panose="020B0604020202020204" charset="0"/>
              </a:rPr>
              <a:t>DISCUSSION</a:t>
            </a:r>
          </a:p>
        </p:txBody>
      </p:sp>
      <p:sp>
        <p:nvSpPr>
          <p:cNvPr id="23" name="Block Arc 22"/>
          <p:cNvSpPr/>
          <p:nvPr/>
        </p:nvSpPr>
        <p:spPr>
          <a:xfrm>
            <a:off x="7820596" y="2183189"/>
            <a:ext cx="1158173" cy="749267"/>
          </a:xfrm>
          <a:prstGeom prst="blockArc">
            <a:avLst>
              <a:gd name="adj1" fmla="val 13500000"/>
              <a:gd name="adj2" fmla="val 10800000"/>
              <a:gd name="adj3" fmla="val 12740"/>
            </a:avLst>
          </a:prstGeom>
        </p:spPr>
        <p:style>
          <a:lnRef idx="0">
            <a:schemeClr val="lt1">
              <a:hueOff val="0"/>
              <a:satOff val="0"/>
              <a:lumOff val="0"/>
              <a:alphaOff val="0"/>
            </a:schemeClr>
          </a:lnRef>
          <a:fillRef idx="3">
            <a:schemeClr val="accent6">
              <a:hueOff val="0"/>
              <a:satOff val="0"/>
              <a:lumOff val="0"/>
              <a:alphaOff val="0"/>
            </a:schemeClr>
          </a:fillRef>
          <a:effectRef idx="3">
            <a:schemeClr val="accent6">
              <a:hueOff val="0"/>
              <a:satOff val="0"/>
              <a:lumOff val="0"/>
              <a:alphaOff val="0"/>
            </a:schemeClr>
          </a:effectRef>
          <a:fontRef idx="minor">
            <a:schemeClr val="lt1"/>
          </a:fontRef>
        </p:style>
      </p:sp>
      <p:sp>
        <p:nvSpPr>
          <p:cNvPr id="24" name="Freeform: Shape 23"/>
          <p:cNvSpPr/>
          <p:nvPr/>
        </p:nvSpPr>
        <p:spPr>
          <a:xfrm>
            <a:off x="7722999" y="2462193"/>
            <a:ext cx="1390079" cy="243097"/>
          </a:xfrm>
          <a:custGeom>
            <a:avLst/>
            <a:gdLst>
              <a:gd name="connsiteX0" fmla="*/ 0 w 797287"/>
              <a:gd name="connsiteY0" fmla="*/ 0 h 398465"/>
              <a:gd name="connsiteX1" fmla="*/ 797287 w 797287"/>
              <a:gd name="connsiteY1" fmla="*/ 0 h 398465"/>
              <a:gd name="connsiteX2" fmla="*/ 797287 w 797287"/>
              <a:gd name="connsiteY2" fmla="*/ 398465 h 398465"/>
              <a:gd name="connsiteX3" fmla="*/ 0 w 797287"/>
              <a:gd name="connsiteY3" fmla="*/ 398465 h 398465"/>
              <a:gd name="connsiteX4" fmla="*/ 0 w 797287"/>
              <a:gd name="connsiteY4" fmla="*/ 0 h 3984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287" h="398465">
                <a:moveTo>
                  <a:pt x="0" y="0"/>
                </a:moveTo>
                <a:lnTo>
                  <a:pt x="797287" y="0"/>
                </a:lnTo>
                <a:lnTo>
                  <a:pt x="797287" y="398465"/>
                </a:lnTo>
                <a:lnTo>
                  <a:pt x="0" y="39846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445" tIns="4445" rIns="4445" bIns="4445" numCol="1" spcCol="1270" anchor="ctr" anchorCtr="0">
            <a:noAutofit/>
          </a:bodyPr>
          <a:lstStyle/>
          <a:p>
            <a:pPr marL="0" lvl="0" indent="0" algn="ctr" defTabSz="311150">
              <a:lnSpc>
                <a:spcPct val="90000"/>
              </a:lnSpc>
              <a:spcBef>
                <a:spcPct val="0"/>
              </a:spcBef>
              <a:spcAft>
                <a:spcPct val="35000"/>
              </a:spcAft>
              <a:buNone/>
            </a:pPr>
            <a:r>
              <a:rPr lang="en-US" sz="800" b="1" kern="1200" dirty="0">
                <a:latin typeface="Montserrat" panose="020B0604020202020204" charset="0"/>
              </a:rPr>
              <a:t>CONCLUSION</a:t>
            </a:r>
          </a:p>
        </p:txBody>
      </p:sp>
      <p:sp>
        <p:nvSpPr>
          <p:cNvPr id="13" name="Oval 12"/>
          <p:cNvSpPr/>
          <p:nvPr/>
        </p:nvSpPr>
        <p:spPr>
          <a:xfrm rot="19258518">
            <a:off x="2421461" y="2686975"/>
            <a:ext cx="2360712" cy="117923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Tree>
    <p:extLst>
      <p:ext uri="{BB962C8B-B14F-4D97-AF65-F5344CB8AC3E}">
        <p14:creationId xmlns:p14="http://schemas.microsoft.com/office/powerpoint/2010/main" val="600197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nodeType="withEffect">
                                  <p:stCondLst>
                                    <p:cond delay="0"/>
                                  </p:stCondLst>
                                  <p:childTnLst>
                                    <p:set>
                                      <p:cBhvr>
                                        <p:cTn id="6" dur="indefinite"/>
                                        <p:tgtEl>
                                          <p:spTgt spid="15"/>
                                        </p:tgtEl>
                                        <p:attrNameLst>
                                          <p:attrName>style.opacity</p:attrName>
                                        </p:attrNameLst>
                                      </p:cBhvr>
                                      <p:to>
                                        <p:strVal val="0.25"/>
                                      </p:to>
                                    </p:set>
                                    <p:animEffect filter="image" prLst="opacity: 0.25">
                                      <p:cBhvr rctx="IE">
                                        <p:cTn id="7" dur="indefinite"/>
                                        <p:tgtEl>
                                          <p:spTgt spid="15"/>
                                        </p:tgtEl>
                                      </p:cBhvr>
                                    </p:animEffect>
                                  </p:childTnLst>
                                </p:cTn>
                              </p:par>
                              <p:par>
                                <p:cTn id="8" presetID="9" presetClass="emph" presetSubtype="0" grpId="0" nodeType="withEffect">
                                  <p:stCondLst>
                                    <p:cond delay="0"/>
                                  </p:stCondLst>
                                  <p:childTnLst>
                                    <p:set>
                                      <p:cBhvr>
                                        <p:cTn id="9" dur="indefinite"/>
                                        <p:tgtEl>
                                          <p:spTgt spid="16"/>
                                        </p:tgtEl>
                                        <p:attrNameLst>
                                          <p:attrName>style.opacity</p:attrName>
                                        </p:attrNameLst>
                                      </p:cBhvr>
                                      <p:to>
                                        <p:strVal val="0.25"/>
                                      </p:to>
                                    </p:set>
                                    <p:animEffect filter="image" prLst="opacity: 0.25">
                                      <p:cBhvr rctx="IE">
                                        <p:cTn id="10" dur="indefinite"/>
                                        <p:tgtEl>
                                          <p:spTgt spid="16"/>
                                        </p:tgtEl>
                                      </p:cBhvr>
                                    </p:animEffect>
                                  </p:childTnLst>
                                </p:cTn>
                              </p:par>
                              <p:par>
                                <p:cTn id="11" presetID="9" presetClass="emph" presetSubtype="0" nodeType="withEffect">
                                  <p:stCondLst>
                                    <p:cond delay="0"/>
                                  </p:stCondLst>
                                  <p:childTnLst>
                                    <p:set>
                                      <p:cBhvr>
                                        <p:cTn id="12" dur="indefinite"/>
                                        <p:tgtEl>
                                          <p:spTgt spid="17"/>
                                        </p:tgtEl>
                                        <p:attrNameLst>
                                          <p:attrName>style.opacity</p:attrName>
                                        </p:attrNameLst>
                                      </p:cBhvr>
                                      <p:to>
                                        <p:strVal val="0.25"/>
                                      </p:to>
                                    </p:set>
                                    <p:animEffect filter="image" prLst="opacity: 0.25">
                                      <p:cBhvr rctx="IE">
                                        <p:cTn id="13" dur="indefinite"/>
                                        <p:tgtEl>
                                          <p:spTgt spid="17"/>
                                        </p:tgtEl>
                                      </p:cBhvr>
                                    </p:animEffect>
                                  </p:childTnLst>
                                </p:cTn>
                              </p:par>
                              <p:par>
                                <p:cTn id="14" presetID="9" presetClass="emph" presetSubtype="0" grpId="0" nodeType="withEffect">
                                  <p:stCondLst>
                                    <p:cond delay="0"/>
                                  </p:stCondLst>
                                  <p:childTnLst>
                                    <p:set>
                                      <p:cBhvr>
                                        <p:cTn id="15" dur="indefinite"/>
                                        <p:tgtEl>
                                          <p:spTgt spid="18"/>
                                        </p:tgtEl>
                                        <p:attrNameLst>
                                          <p:attrName>style.opacity</p:attrName>
                                        </p:attrNameLst>
                                      </p:cBhvr>
                                      <p:to>
                                        <p:strVal val="0.25"/>
                                      </p:to>
                                    </p:set>
                                    <p:animEffect filter="image" prLst="opacity: 0.25">
                                      <p:cBhvr rctx="IE">
                                        <p:cTn id="16" dur="indefinite"/>
                                        <p:tgtEl>
                                          <p:spTgt spid="18"/>
                                        </p:tgtEl>
                                      </p:cBhvr>
                                    </p:animEffect>
                                  </p:childTnLst>
                                </p:cTn>
                              </p:par>
                              <p:par>
                                <p:cTn id="17" presetID="9" presetClass="emph" presetSubtype="0" grpId="0" nodeType="withEffect">
                                  <p:stCondLst>
                                    <p:cond delay="0"/>
                                  </p:stCondLst>
                                  <p:childTnLst>
                                    <p:set>
                                      <p:cBhvr>
                                        <p:cTn id="18" dur="indefinite"/>
                                        <p:tgtEl>
                                          <p:spTgt spid="22"/>
                                        </p:tgtEl>
                                        <p:attrNameLst>
                                          <p:attrName>style.opacity</p:attrName>
                                        </p:attrNameLst>
                                      </p:cBhvr>
                                      <p:to>
                                        <p:strVal val="0.25"/>
                                      </p:to>
                                    </p:set>
                                    <p:animEffect filter="image" prLst="opacity: 0.25">
                                      <p:cBhvr rctx="IE">
                                        <p:cTn id="19" dur="indefinite"/>
                                        <p:tgtEl>
                                          <p:spTgt spid="22"/>
                                        </p:tgtEl>
                                      </p:cBhvr>
                                    </p:animEffect>
                                  </p:childTnLst>
                                </p:cTn>
                              </p:par>
                              <p:par>
                                <p:cTn id="20" presetID="9" presetClass="emph" presetSubtype="0" nodeType="withEffect">
                                  <p:stCondLst>
                                    <p:cond delay="0"/>
                                  </p:stCondLst>
                                  <p:childTnLst>
                                    <p:set>
                                      <p:cBhvr>
                                        <p:cTn id="21" dur="indefinite"/>
                                        <p:tgtEl>
                                          <p:spTgt spid="23"/>
                                        </p:tgtEl>
                                        <p:attrNameLst>
                                          <p:attrName>style.opacity</p:attrName>
                                        </p:attrNameLst>
                                      </p:cBhvr>
                                      <p:to>
                                        <p:strVal val="0.25"/>
                                      </p:to>
                                    </p:set>
                                    <p:animEffect filter="image" prLst="opacity: 0.25">
                                      <p:cBhvr rctx="IE">
                                        <p:cTn id="22" dur="indefinite"/>
                                        <p:tgtEl>
                                          <p:spTgt spid="23"/>
                                        </p:tgtEl>
                                      </p:cBhvr>
                                    </p:animEffect>
                                  </p:childTnLst>
                                </p:cTn>
                              </p:par>
                              <p:par>
                                <p:cTn id="23" presetID="9" presetClass="emph" presetSubtype="0" grpId="0" nodeType="withEffect">
                                  <p:stCondLst>
                                    <p:cond delay="0"/>
                                  </p:stCondLst>
                                  <p:childTnLst>
                                    <p:set>
                                      <p:cBhvr>
                                        <p:cTn id="24" dur="indefinite"/>
                                        <p:tgtEl>
                                          <p:spTgt spid="24"/>
                                        </p:tgtEl>
                                        <p:attrNameLst>
                                          <p:attrName>style.opacity</p:attrName>
                                        </p:attrNameLst>
                                      </p:cBhvr>
                                      <p:to>
                                        <p:strVal val="0.25"/>
                                      </p:to>
                                    </p:set>
                                    <p:animEffect filter="image" prLst="opacity: 0.25">
                                      <p:cBhvr rctx="IE">
                                        <p:cTn id="25" dur="indefinite"/>
                                        <p:tgtEl>
                                          <p:spTgt spid="24"/>
                                        </p:tgtEl>
                                      </p:cBhvr>
                                    </p:animEffect>
                                  </p:childTnLst>
                                </p:cTn>
                              </p:par>
                              <p:par>
                                <p:cTn id="26" presetID="9" presetClass="emph" presetSubtype="0" nodeType="withEffect">
                                  <p:stCondLst>
                                    <p:cond delay="0"/>
                                  </p:stCondLst>
                                  <p:childTnLst>
                                    <p:set>
                                      <p:cBhvr>
                                        <p:cTn id="27" dur="indefinite"/>
                                        <p:tgtEl>
                                          <p:spTgt spid="21"/>
                                        </p:tgtEl>
                                        <p:attrNameLst>
                                          <p:attrName>style.opacity</p:attrName>
                                        </p:attrNameLst>
                                      </p:cBhvr>
                                      <p:to>
                                        <p:strVal val="0.25"/>
                                      </p:to>
                                    </p:set>
                                    <p:animEffect filter="image" prLst="opacity: 0.25">
                                      <p:cBhvr rctx="IE">
                                        <p:cTn id="28" dur="indefinite"/>
                                        <p:tgtEl>
                                          <p:spTgt spid="21"/>
                                        </p:tgtEl>
                                      </p:cBhvr>
                                    </p:animEffect>
                                  </p:childTnLst>
                                </p:cTn>
                              </p:par>
                            </p:childTnLst>
                          </p:cTn>
                        </p:par>
                      </p:childTnLst>
                    </p:cTn>
                  </p:par>
                  <p:par>
                    <p:cTn id="29" fill="hold">
                      <p:stCondLst>
                        <p:cond delay="indefinite"/>
                      </p:stCondLst>
                      <p:childTnLst>
                        <p:par>
                          <p:cTn id="30" fill="hold">
                            <p:stCondLst>
                              <p:cond delay="0"/>
                            </p:stCondLst>
                            <p:childTnLst>
                              <p:par>
                                <p:cTn id="31" presetID="16" presetClass="entr" presetSubtype="37" fill="hold" grpId="0" nodeType="click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barn(outVertical)">
                                      <p:cBhvr>
                                        <p:cTn id="3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8" grpId="0"/>
      <p:bldP spid="22" grpId="0"/>
      <p:bldP spid="24" grpId="0"/>
      <p:bldP spid="13"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592603" y="3096352"/>
            <a:ext cx="5324100" cy="2255700"/>
          </a:xfrm>
        </p:spPr>
        <p:txBody>
          <a:bodyPr/>
          <a:lstStyle/>
          <a:p>
            <a:pPr marL="342900" indent="-342900">
              <a:buFont typeface="Wingdings" panose="05000000000000000000" pitchFamily="2" charset="2"/>
              <a:buChar char="v"/>
            </a:pPr>
            <a:r>
              <a:rPr lang="en-SG" dirty="0">
                <a:solidFill>
                  <a:schemeClr val="tx1"/>
                </a:solidFill>
              </a:rPr>
              <a:t>Provides location information to the task allocation and notification module </a:t>
            </a:r>
          </a:p>
          <a:p>
            <a:pPr marL="342900" indent="-342900">
              <a:buFont typeface="Wingdings" panose="05000000000000000000" pitchFamily="2" charset="2"/>
              <a:buChar char="v"/>
            </a:pPr>
            <a:r>
              <a:rPr lang="en-SG" dirty="0">
                <a:solidFill>
                  <a:schemeClr val="tx1"/>
                </a:solidFill>
              </a:rPr>
              <a:t>Simulated environment of a nursing home</a:t>
            </a:r>
          </a:p>
        </p:txBody>
      </p:sp>
      <p:sp>
        <p:nvSpPr>
          <p:cNvPr id="15" name="Arrow: Circular 14"/>
          <p:cNvSpPr/>
          <p:nvPr/>
        </p:nvSpPr>
        <p:spPr>
          <a:xfrm>
            <a:off x="7764995" y="118834"/>
            <a:ext cx="1348083" cy="871660"/>
          </a:xfrm>
          <a:prstGeom prst="circularArrow">
            <a:avLst>
              <a:gd name="adj1" fmla="val 10980"/>
              <a:gd name="adj2" fmla="val 1142322"/>
              <a:gd name="adj3" fmla="val 4500000"/>
              <a:gd name="adj4" fmla="val 10800000"/>
              <a:gd name="adj5" fmla="val 12500"/>
            </a:avLst>
          </a:prstGeom>
        </p:spPr>
        <p:style>
          <a:lnRef idx="0">
            <a:schemeClr val="lt1">
              <a:hueOff val="0"/>
              <a:satOff val="0"/>
              <a:lumOff val="0"/>
              <a:alphaOff val="0"/>
            </a:schemeClr>
          </a:lnRef>
          <a:fillRef idx="3">
            <a:schemeClr val="accent2">
              <a:hueOff val="0"/>
              <a:satOff val="0"/>
              <a:lumOff val="0"/>
              <a:alphaOff val="0"/>
            </a:schemeClr>
          </a:fillRef>
          <a:effectRef idx="3">
            <a:schemeClr val="accent2">
              <a:hueOff val="0"/>
              <a:satOff val="0"/>
              <a:lumOff val="0"/>
              <a:alphaOff val="0"/>
            </a:schemeClr>
          </a:effectRef>
          <a:fontRef idx="minor">
            <a:schemeClr val="lt1"/>
          </a:fontRef>
        </p:style>
      </p:sp>
      <p:sp>
        <p:nvSpPr>
          <p:cNvPr id="16" name="Freeform: Shape 15"/>
          <p:cNvSpPr/>
          <p:nvPr/>
        </p:nvSpPr>
        <p:spPr>
          <a:xfrm>
            <a:off x="7741544" y="418885"/>
            <a:ext cx="1390079" cy="243097"/>
          </a:xfrm>
          <a:custGeom>
            <a:avLst/>
            <a:gdLst>
              <a:gd name="connsiteX0" fmla="*/ 0 w 797287"/>
              <a:gd name="connsiteY0" fmla="*/ 0 h 398465"/>
              <a:gd name="connsiteX1" fmla="*/ 797287 w 797287"/>
              <a:gd name="connsiteY1" fmla="*/ 0 h 398465"/>
              <a:gd name="connsiteX2" fmla="*/ 797287 w 797287"/>
              <a:gd name="connsiteY2" fmla="*/ 398465 h 398465"/>
              <a:gd name="connsiteX3" fmla="*/ 0 w 797287"/>
              <a:gd name="connsiteY3" fmla="*/ 398465 h 398465"/>
              <a:gd name="connsiteX4" fmla="*/ 0 w 797287"/>
              <a:gd name="connsiteY4" fmla="*/ 0 h 3984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287" h="398465">
                <a:moveTo>
                  <a:pt x="0" y="0"/>
                </a:moveTo>
                <a:lnTo>
                  <a:pt x="797287" y="0"/>
                </a:lnTo>
                <a:lnTo>
                  <a:pt x="797287" y="398465"/>
                </a:lnTo>
                <a:lnTo>
                  <a:pt x="0" y="39846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445" tIns="4445" rIns="4445" bIns="4445" numCol="1" spcCol="1270" anchor="ctr" anchorCtr="0">
            <a:noAutofit/>
          </a:bodyPr>
          <a:lstStyle/>
          <a:p>
            <a:pPr marL="0" lvl="0" indent="0" algn="ctr" defTabSz="311150">
              <a:lnSpc>
                <a:spcPct val="90000"/>
              </a:lnSpc>
              <a:spcBef>
                <a:spcPct val="0"/>
              </a:spcBef>
              <a:spcAft>
                <a:spcPct val="35000"/>
              </a:spcAft>
              <a:buNone/>
            </a:pPr>
            <a:r>
              <a:rPr lang="en-US" sz="800" b="1" kern="1200" dirty="0">
                <a:latin typeface="Montserrat" panose="020B0604020202020204" charset="0"/>
              </a:rPr>
              <a:t>INTRODUCTION</a:t>
            </a:r>
          </a:p>
        </p:txBody>
      </p:sp>
      <p:sp>
        <p:nvSpPr>
          <p:cNvPr id="17" name="Shape 16"/>
          <p:cNvSpPr/>
          <p:nvPr/>
        </p:nvSpPr>
        <p:spPr>
          <a:xfrm>
            <a:off x="7547726" y="619659"/>
            <a:ext cx="1348083" cy="871660"/>
          </a:xfrm>
          <a:prstGeom prst="leftCircularArrow">
            <a:avLst>
              <a:gd name="adj1" fmla="val 10980"/>
              <a:gd name="adj2" fmla="val 1142322"/>
              <a:gd name="adj3" fmla="val 6300000"/>
              <a:gd name="adj4" fmla="val 18900000"/>
              <a:gd name="adj5" fmla="val 12500"/>
            </a:avLst>
          </a:prstGeom>
        </p:spPr>
        <p:style>
          <a:lnRef idx="0">
            <a:schemeClr val="lt1">
              <a:hueOff val="0"/>
              <a:satOff val="0"/>
              <a:lumOff val="0"/>
              <a:alphaOff val="0"/>
            </a:schemeClr>
          </a:lnRef>
          <a:fillRef idx="3">
            <a:schemeClr val="accent3">
              <a:hueOff val="0"/>
              <a:satOff val="0"/>
              <a:lumOff val="0"/>
              <a:alphaOff val="0"/>
            </a:schemeClr>
          </a:fillRef>
          <a:effectRef idx="3">
            <a:schemeClr val="accent3">
              <a:hueOff val="0"/>
              <a:satOff val="0"/>
              <a:lumOff val="0"/>
              <a:alphaOff val="0"/>
            </a:schemeClr>
          </a:effectRef>
          <a:fontRef idx="minor">
            <a:schemeClr val="lt1"/>
          </a:fontRef>
        </p:style>
      </p:sp>
      <p:sp>
        <p:nvSpPr>
          <p:cNvPr id="18" name="Freeform: Shape 17"/>
          <p:cNvSpPr/>
          <p:nvPr/>
        </p:nvSpPr>
        <p:spPr>
          <a:xfrm>
            <a:off x="7547726" y="924557"/>
            <a:ext cx="1390079" cy="243097"/>
          </a:xfrm>
          <a:custGeom>
            <a:avLst/>
            <a:gdLst>
              <a:gd name="connsiteX0" fmla="*/ 0 w 797287"/>
              <a:gd name="connsiteY0" fmla="*/ 0 h 398465"/>
              <a:gd name="connsiteX1" fmla="*/ 797287 w 797287"/>
              <a:gd name="connsiteY1" fmla="*/ 0 h 398465"/>
              <a:gd name="connsiteX2" fmla="*/ 797287 w 797287"/>
              <a:gd name="connsiteY2" fmla="*/ 398465 h 398465"/>
              <a:gd name="connsiteX3" fmla="*/ 0 w 797287"/>
              <a:gd name="connsiteY3" fmla="*/ 398465 h 398465"/>
              <a:gd name="connsiteX4" fmla="*/ 0 w 797287"/>
              <a:gd name="connsiteY4" fmla="*/ 0 h 3984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287" h="398465">
                <a:moveTo>
                  <a:pt x="0" y="0"/>
                </a:moveTo>
                <a:lnTo>
                  <a:pt x="797287" y="0"/>
                </a:lnTo>
                <a:lnTo>
                  <a:pt x="797287" y="398465"/>
                </a:lnTo>
                <a:lnTo>
                  <a:pt x="0" y="39846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445" tIns="4445" rIns="4445" bIns="4445" numCol="1" spcCol="1270" anchor="ctr" anchorCtr="0">
            <a:noAutofit/>
          </a:bodyPr>
          <a:lstStyle/>
          <a:p>
            <a:pPr marL="0" lvl="0" indent="0" algn="ctr" defTabSz="311150">
              <a:lnSpc>
                <a:spcPct val="90000"/>
              </a:lnSpc>
              <a:spcBef>
                <a:spcPct val="0"/>
              </a:spcBef>
              <a:spcAft>
                <a:spcPct val="35000"/>
              </a:spcAft>
              <a:buNone/>
            </a:pPr>
            <a:r>
              <a:rPr lang="en-US" sz="800" b="1" kern="1200" dirty="0">
                <a:latin typeface="Montserrat" panose="020B0604020202020204" charset="0"/>
              </a:rPr>
              <a:t>REVIEW OF </a:t>
            </a:r>
          </a:p>
          <a:p>
            <a:pPr marL="0" lvl="0" indent="0" algn="ctr" defTabSz="311150">
              <a:lnSpc>
                <a:spcPct val="90000"/>
              </a:lnSpc>
              <a:spcBef>
                <a:spcPct val="0"/>
              </a:spcBef>
              <a:spcAft>
                <a:spcPct val="35000"/>
              </a:spcAft>
              <a:buNone/>
            </a:pPr>
            <a:r>
              <a:rPr lang="en-US" sz="800" b="1" kern="1200" dirty="0">
                <a:latin typeface="Montserrat" panose="020B0604020202020204" charset="0"/>
              </a:rPr>
              <a:t>EXISTING WORKS</a:t>
            </a:r>
          </a:p>
        </p:txBody>
      </p:sp>
      <p:sp>
        <p:nvSpPr>
          <p:cNvPr id="19" name="Arrow: Circular 18"/>
          <p:cNvSpPr/>
          <p:nvPr/>
        </p:nvSpPr>
        <p:spPr>
          <a:xfrm>
            <a:off x="7764995" y="1122734"/>
            <a:ext cx="1348083" cy="871660"/>
          </a:xfrm>
          <a:prstGeom prst="circularArrow">
            <a:avLst>
              <a:gd name="adj1" fmla="val 10980"/>
              <a:gd name="adj2" fmla="val 1142322"/>
              <a:gd name="adj3" fmla="val 4500000"/>
              <a:gd name="adj4" fmla="val 13500000"/>
              <a:gd name="adj5" fmla="val 12500"/>
            </a:avLst>
          </a:prstGeom>
        </p:spPr>
        <p:style>
          <a:lnRef idx="0">
            <a:schemeClr val="lt1">
              <a:hueOff val="0"/>
              <a:satOff val="0"/>
              <a:lumOff val="0"/>
              <a:alphaOff val="0"/>
            </a:schemeClr>
          </a:lnRef>
          <a:fillRef idx="3">
            <a:schemeClr val="accent4">
              <a:hueOff val="0"/>
              <a:satOff val="0"/>
              <a:lumOff val="0"/>
              <a:alphaOff val="0"/>
            </a:schemeClr>
          </a:fillRef>
          <a:effectRef idx="3">
            <a:schemeClr val="accent4">
              <a:hueOff val="0"/>
              <a:satOff val="0"/>
              <a:lumOff val="0"/>
              <a:alphaOff val="0"/>
            </a:schemeClr>
          </a:effectRef>
          <a:fontRef idx="minor">
            <a:schemeClr val="lt1"/>
          </a:fontRef>
        </p:style>
      </p:sp>
      <p:sp>
        <p:nvSpPr>
          <p:cNvPr id="20" name="Freeform: Shape 19"/>
          <p:cNvSpPr/>
          <p:nvPr/>
        </p:nvSpPr>
        <p:spPr>
          <a:xfrm>
            <a:off x="7820596" y="1421927"/>
            <a:ext cx="1390079" cy="243097"/>
          </a:xfrm>
          <a:custGeom>
            <a:avLst/>
            <a:gdLst>
              <a:gd name="connsiteX0" fmla="*/ 0 w 797287"/>
              <a:gd name="connsiteY0" fmla="*/ 0 h 398465"/>
              <a:gd name="connsiteX1" fmla="*/ 797287 w 797287"/>
              <a:gd name="connsiteY1" fmla="*/ 0 h 398465"/>
              <a:gd name="connsiteX2" fmla="*/ 797287 w 797287"/>
              <a:gd name="connsiteY2" fmla="*/ 398465 h 398465"/>
              <a:gd name="connsiteX3" fmla="*/ 0 w 797287"/>
              <a:gd name="connsiteY3" fmla="*/ 398465 h 398465"/>
              <a:gd name="connsiteX4" fmla="*/ 0 w 797287"/>
              <a:gd name="connsiteY4" fmla="*/ 0 h 3984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287" h="398465">
                <a:moveTo>
                  <a:pt x="0" y="0"/>
                </a:moveTo>
                <a:lnTo>
                  <a:pt x="797287" y="0"/>
                </a:lnTo>
                <a:lnTo>
                  <a:pt x="797287" y="398465"/>
                </a:lnTo>
                <a:lnTo>
                  <a:pt x="0" y="39846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445" tIns="4445" rIns="4445" bIns="4445" numCol="1" spcCol="1270" anchor="ctr" anchorCtr="0">
            <a:noAutofit/>
          </a:bodyPr>
          <a:lstStyle/>
          <a:p>
            <a:pPr marL="0" lvl="0" indent="0" algn="ctr" defTabSz="311150">
              <a:lnSpc>
                <a:spcPct val="90000"/>
              </a:lnSpc>
              <a:spcBef>
                <a:spcPct val="0"/>
              </a:spcBef>
              <a:spcAft>
                <a:spcPct val="35000"/>
              </a:spcAft>
              <a:buNone/>
            </a:pPr>
            <a:r>
              <a:rPr lang="en-US" sz="800" b="1" kern="1200" dirty="0">
                <a:latin typeface="Montserrat" panose="020B0604020202020204" charset="0"/>
              </a:rPr>
              <a:t>METHODOLOGY</a:t>
            </a:r>
          </a:p>
        </p:txBody>
      </p:sp>
      <p:sp>
        <p:nvSpPr>
          <p:cNvPr id="21" name="Shape 20"/>
          <p:cNvSpPr/>
          <p:nvPr/>
        </p:nvSpPr>
        <p:spPr>
          <a:xfrm>
            <a:off x="7547726" y="1624403"/>
            <a:ext cx="1348083" cy="871660"/>
          </a:xfrm>
          <a:prstGeom prst="leftCircularArrow">
            <a:avLst>
              <a:gd name="adj1" fmla="val 10980"/>
              <a:gd name="adj2" fmla="val 1142322"/>
              <a:gd name="adj3" fmla="val 6300000"/>
              <a:gd name="adj4" fmla="val 18900000"/>
              <a:gd name="adj5" fmla="val 12500"/>
            </a:avLst>
          </a:prstGeom>
        </p:spPr>
        <p:style>
          <a:lnRef idx="0">
            <a:schemeClr val="lt1">
              <a:hueOff val="0"/>
              <a:satOff val="0"/>
              <a:lumOff val="0"/>
              <a:alphaOff val="0"/>
            </a:schemeClr>
          </a:lnRef>
          <a:fillRef idx="3">
            <a:schemeClr val="accent5">
              <a:hueOff val="0"/>
              <a:satOff val="0"/>
              <a:lumOff val="0"/>
              <a:alphaOff val="0"/>
            </a:schemeClr>
          </a:fillRef>
          <a:effectRef idx="3">
            <a:schemeClr val="accent5">
              <a:hueOff val="0"/>
              <a:satOff val="0"/>
              <a:lumOff val="0"/>
              <a:alphaOff val="0"/>
            </a:schemeClr>
          </a:effectRef>
          <a:fontRef idx="minor">
            <a:schemeClr val="lt1"/>
          </a:fontRef>
        </p:style>
      </p:sp>
      <p:sp>
        <p:nvSpPr>
          <p:cNvPr id="22" name="Freeform: Shape 21"/>
          <p:cNvSpPr/>
          <p:nvPr/>
        </p:nvSpPr>
        <p:spPr>
          <a:xfrm>
            <a:off x="7464766" y="1938684"/>
            <a:ext cx="1390079" cy="243097"/>
          </a:xfrm>
          <a:custGeom>
            <a:avLst/>
            <a:gdLst>
              <a:gd name="connsiteX0" fmla="*/ 0 w 797287"/>
              <a:gd name="connsiteY0" fmla="*/ 0 h 398465"/>
              <a:gd name="connsiteX1" fmla="*/ 797287 w 797287"/>
              <a:gd name="connsiteY1" fmla="*/ 0 h 398465"/>
              <a:gd name="connsiteX2" fmla="*/ 797287 w 797287"/>
              <a:gd name="connsiteY2" fmla="*/ 398465 h 398465"/>
              <a:gd name="connsiteX3" fmla="*/ 0 w 797287"/>
              <a:gd name="connsiteY3" fmla="*/ 398465 h 398465"/>
              <a:gd name="connsiteX4" fmla="*/ 0 w 797287"/>
              <a:gd name="connsiteY4" fmla="*/ 0 h 3984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287" h="398465">
                <a:moveTo>
                  <a:pt x="0" y="0"/>
                </a:moveTo>
                <a:lnTo>
                  <a:pt x="797287" y="0"/>
                </a:lnTo>
                <a:lnTo>
                  <a:pt x="797287" y="398465"/>
                </a:lnTo>
                <a:lnTo>
                  <a:pt x="0" y="39846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445" tIns="4445" rIns="4445" bIns="4445" numCol="1" spcCol="1270" anchor="ctr" anchorCtr="0">
            <a:noAutofit/>
          </a:bodyPr>
          <a:lstStyle/>
          <a:p>
            <a:pPr marL="0" lvl="0" indent="0" algn="ctr" defTabSz="311150">
              <a:lnSpc>
                <a:spcPct val="90000"/>
              </a:lnSpc>
              <a:spcBef>
                <a:spcPct val="0"/>
              </a:spcBef>
              <a:spcAft>
                <a:spcPct val="35000"/>
              </a:spcAft>
              <a:buNone/>
            </a:pPr>
            <a:r>
              <a:rPr lang="en-US" sz="800" b="1" kern="1200" dirty="0">
                <a:latin typeface="Montserrat" panose="020B0604020202020204" charset="0"/>
              </a:rPr>
              <a:t>RESULTS AND </a:t>
            </a:r>
          </a:p>
          <a:p>
            <a:pPr marL="0" lvl="0" indent="0" algn="ctr" defTabSz="311150">
              <a:lnSpc>
                <a:spcPct val="90000"/>
              </a:lnSpc>
              <a:spcBef>
                <a:spcPct val="0"/>
              </a:spcBef>
              <a:spcAft>
                <a:spcPct val="35000"/>
              </a:spcAft>
              <a:buNone/>
            </a:pPr>
            <a:r>
              <a:rPr lang="en-US" sz="800" b="1" kern="1200" dirty="0">
                <a:latin typeface="Montserrat" panose="020B0604020202020204" charset="0"/>
              </a:rPr>
              <a:t>DISCUSSION</a:t>
            </a:r>
          </a:p>
        </p:txBody>
      </p:sp>
      <p:sp>
        <p:nvSpPr>
          <p:cNvPr id="23" name="Block Arc 22"/>
          <p:cNvSpPr/>
          <p:nvPr/>
        </p:nvSpPr>
        <p:spPr>
          <a:xfrm>
            <a:off x="7820596" y="2183189"/>
            <a:ext cx="1158173" cy="749267"/>
          </a:xfrm>
          <a:prstGeom prst="blockArc">
            <a:avLst>
              <a:gd name="adj1" fmla="val 13500000"/>
              <a:gd name="adj2" fmla="val 10800000"/>
              <a:gd name="adj3" fmla="val 12740"/>
            </a:avLst>
          </a:prstGeom>
        </p:spPr>
        <p:style>
          <a:lnRef idx="0">
            <a:schemeClr val="lt1">
              <a:hueOff val="0"/>
              <a:satOff val="0"/>
              <a:lumOff val="0"/>
              <a:alphaOff val="0"/>
            </a:schemeClr>
          </a:lnRef>
          <a:fillRef idx="3">
            <a:schemeClr val="accent6">
              <a:hueOff val="0"/>
              <a:satOff val="0"/>
              <a:lumOff val="0"/>
              <a:alphaOff val="0"/>
            </a:schemeClr>
          </a:fillRef>
          <a:effectRef idx="3">
            <a:schemeClr val="accent6">
              <a:hueOff val="0"/>
              <a:satOff val="0"/>
              <a:lumOff val="0"/>
              <a:alphaOff val="0"/>
            </a:schemeClr>
          </a:effectRef>
          <a:fontRef idx="minor">
            <a:schemeClr val="lt1"/>
          </a:fontRef>
        </p:style>
      </p:sp>
      <p:sp>
        <p:nvSpPr>
          <p:cNvPr id="24" name="Freeform: Shape 23"/>
          <p:cNvSpPr/>
          <p:nvPr/>
        </p:nvSpPr>
        <p:spPr>
          <a:xfrm>
            <a:off x="7722999" y="2462193"/>
            <a:ext cx="1390079" cy="243097"/>
          </a:xfrm>
          <a:custGeom>
            <a:avLst/>
            <a:gdLst>
              <a:gd name="connsiteX0" fmla="*/ 0 w 797287"/>
              <a:gd name="connsiteY0" fmla="*/ 0 h 398465"/>
              <a:gd name="connsiteX1" fmla="*/ 797287 w 797287"/>
              <a:gd name="connsiteY1" fmla="*/ 0 h 398465"/>
              <a:gd name="connsiteX2" fmla="*/ 797287 w 797287"/>
              <a:gd name="connsiteY2" fmla="*/ 398465 h 398465"/>
              <a:gd name="connsiteX3" fmla="*/ 0 w 797287"/>
              <a:gd name="connsiteY3" fmla="*/ 398465 h 398465"/>
              <a:gd name="connsiteX4" fmla="*/ 0 w 797287"/>
              <a:gd name="connsiteY4" fmla="*/ 0 h 3984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287" h="398465">
                <a:moveTo>
                  <a:pt x="0" y="0"/>
                </a:moveTo>
                <a:lnTo>
                  <a:pt x="797287" y="0"/>
                </a:lnTo>
                <a:lnTo>
                  <a:pt x="797287" y="398465"/>
                </a:lnTo>
                <a:lnTo>
                  <a:pt x="0" y="39846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445" tIns="4445" rIns="4445" bIns="4445" numCol="1" spcCol="1270" anchor="ctr" anchorCtr="0">
            <a:noAutofit/>
          </a:bodyPr>
          <a:lstStyle/>
          <a:p>
            <a:pPr marL="0" lvl="0" indent="0" algn="ctr" defTabSz="311150">
              <a:lnSpc>
                <a:spcPct val="90000"/>
              </a:lnSpc>
              <a:spcBef>
                <a:spcPct val="0"/>
              </a:spcBef>
              <a:spcAft>
                <a:spcPct val="35000"/>
              </a:spcAft>
              <a:buNone/>
            </a:pPr>
            <a:r>
              <a:rPr lang="en-US" sz="800" b="1" kern="1200" dirty="0">
                <a:latin typeface="Montserrat" panose="020B0604020202020204" charset="0"/>
              </a:rPr>
              <a:t>CONCLUSION</a:t>
            </a:r>
          </a:p>
        </p:txBody>
      </p:sp>
      <p:pic>
        <p:nvPicPr>
          <p:cNvPr id="4" name="Picture 3"/>
          <p:cNvPicPr>
            <a:picLocks noChangeAspect="1"/>
          </p:cNvPicPr>
          <p:nvPr/>
        </p:nvPicPr>
        <p:blipFill>
          <a:blip r:embed="rId2"/>
          <a:stretch>
            <a:fillRect/>
          </a:stretch>
        </p:blipFill>
        <p:spPr>
          <a:xfrm>
            <a:off x="704952" y="872605"/>
            <a:ext cx="4652806" cy="1913206"/>
          </a:xfrm>
          <a:prstGeom prst="rect">
            <a:avLst/>
          </a:prstGeom>
        </p:spPr>
      </p:pic>
      <p:sp>
        <p:nvSpPr>
          <p:cNvPr id="32" name="Freeform: Shape 31"/>
          <p:cNvSpPr/>
          <p:nvPr/>
        </p:nvSpPr>
        <p:spPr>
          <a:xfrm>
            <a:off x="4857860" y="2545466"/>
            <a:ext cx="2333027" cy="560665"/>
          </a:xfrm>
          <a:custGeom>
            <a:avLst/>
            <a:gdLst>
              <a:gd name="connsiteX0" fmla="*/ 0 w 2333027"/>
              <a:gd name="connsiteY0" fmla="*/ 0 h 560665"/>
              <a:gd name="connsiteX1" fmla="*/ 2333027 w 2333027"/>
              <a:gd name="connsiteY1" fmla="*/ 0 h 560665"/>
              <a:gd name="connsiteX2" fmla="*/ 2333027 w 2333027"/>
              <a:gd name="connsiteY2" fmla="*/ 560665 h 560665"/>
              <a:gd name="connsiteX3" fmla="*/ 0 w 2333027"/>
              <a:gd name="connsiteY3" fmla="*/ 560665 h 560665"/>
              <a:gd name="connsiteX4" fmla="*/ 0 w 2333027"/>
              <a:gd name="connsiteY4" fmla="*/ 0 h 5606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3027" h="560665">
                <a:moveTo>
                  <a:pt x="0" y="0"/>
                </a:moveTo>
                <a:lnTo>
                  <a:pt x="2333027" y="0"/>
                </a:lnTo>
                <a:lnTo>
                  <a:pt x="2333027" y="560665"/>
                </a:lnTo>
                <a:lnTo>
                  <a:pt x="0" y="560665"/>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2865" tIns="62865" rIns="62865" bIns="62865" numCol="1" spcCol="1270" anchor="ctr" anchorCtr="0">
            <a:noAutofit/>
          </a:bodyPr>
          <a:lstStyle/>
          <a:p>
            <a:pPr marL="0" lvl="0" indent="0" algn="ctr" defTabSz="1466850">
              <a:lnSpc>
                <a:spcPct val="90000"/>
              </a:lnSpc>
              <a:spcBef>
                <a:spcPct val="0"/>
              </a:spcBef>
              <a:spcAft>
                <a:spcPct val="5000"/>
              </a:spcAft>
              <a:buNone/>
            </a:pPr>
            <a:r>
              <a:rPr lang="en-US" sz="1800" b="1" kern="1200" dirty="0"/>
              <a:t>Floorplan</a:t>
            </a:r>
          </a:p>
        </p:txBody>
      </p:sp>
      <p:sp>
        <p:nvSpPr>
          <p:cNvPr id="25" name="Title 1"/>
          <p:cNvSpPr txBox="1">
            <a:spLocks/>
          </p:cNvSpPr>
          <p:nvPr/>
        </p:nvSpPr>
        <p:spPr>
          <a:xfrm>
            <a:off x="249453" y="292701"/>
            <a:ext cx="6685657" cy="485699"/>
          </a:xfrm>
          <a:prstGeom prst="rect">
            <a:avLst/>
          </a:prstGeom>
          <a:noFill/>
          <a:ln>
            <a:noFill/>
          </a:ln>
        </p:spPr>
        <p:txBody>
          <a:bodyPr lIns="91425" tIns="91425" rIns="91425" bIns="91425" anchor="b"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rgbClr val="999999"/>
              </a:buClr>
              <a:buSzPct val="100000"/>
              <a:buFont typeface="Montserrat"/>
              <a:buNone/>
              <a:defRPr sz="2400" b="1" i="0" u="none" strike="noStrike" cap="none">
                <a:solidFill>
                  <a:srgbClr val="999999"/>
                </a:solidFill>
                <a:latin typeface="Montserrat"/>
                <a:ea typeface="Montserrat"/>
                <a:cs typeface="Montserrat"/>
                <a:sym typeface="Montserrat"/>
              </a:defRPr>
            </a:lvl1pPr>
            <a:lvl2pPr lvl="1">
              <a:spcBef>
                <a:spcPts val="0"/>
              </a:spcBef>
              <a:buClr>
                <a:srgbClr val="999999"/>
              </a:buClr>
              <a:buSzPct val="100000"/>
              <a:buFont typeface="Montserrat"/>
              <a:buNone/>
              <a:defRPr sz="2400" b="1">
                <a:solidFill>
                  <a:srgbClr val="999999"/>
                </a:solidFill>
                <a:latin typeface="Montserrat"/>
                <a:ea typeface="Montserrat"/>
                <a:cs typeface="Montserrat"/>
                <a:sym typeface="Montserrat"/>
              </a:defRPr>
            </a:lvl2pPr>
            <a:lvl3pPr lvl="2">
              <a:spcBef>
                <a:spcPts val="0"/>
              </a:spcBef>
              <a:buClr>
                <a:srgbClr val="999999"/>
              </a:buClr>
              <a:buSzPct val="100000"/>
              <a:buFont typeface="Montserrat"/>
              <a:buNone/>
              <a:defRPr sz="2400" b="1">
                <a:solidFill>
                  <a:srgbClr val="999999"/>
                </a:solidFill>
                <a:latin typeface="Montserrat"/>
                <a:ea typeface="Montserrat"/>
                <a:cs typeface="Montserrat"/>
                <a:sym typeface="Montserrat"/>
              </a:defRPr>
            </a:lvl3pPr>
            <a:lvl4pPr lvl="3">
              <a:spcBef>
                <a:spcPts val="0"/>
              </a:spcBef>
              <a:buClr>
                <a:srgbClr val="999999"/>
              </a:buClr>
              <a:buSzPct val="100000"/>
              <a:buFont typeface="Montserrat"/>
              <a:buNone/>
              <a:defRPr sz="2400" b="1">
                <a:solidFill>
                  <a:srgbClr val="999999"/>
                </a:solidFill>
                <a:latin typeface="Montserrat"/>
                <a:ea typeface="Montserrat"/>
                <a:cs typeface="Montserrat"/>
                <a:sym typeface="Montserrat"/>
              </a:defRPr>
            </a:lvl4pPr>
            <a:lvl5pPr lvl="4">
              <a:spcBef>
                <a:spcPts val="0"/>
              </a:spcBef>
              <a:buClr>
                <a:srgbClr val="999999"/>
              </a:buClr>
              <a:buSzPct val="100000"/>
              <a:buFont typeface="Montserrat"/>
              <a:buNone/>
              <a:defRPr sz="2400" b="1">
                <a:solidFill>
                  <a:srgbClr val="999999"/>
                </a:solidFill>
                <a:latin typeface="Montserrat"/>
                <a:ea typeface="Montserrat"/>
                <a:cs typeface="Montserrat"/>
                <a:sym typeface="Montserrat"/>
              </a:defRPr>
            </a:lvl5pPr>
            <a:lvl6pPr lvl="5">
              <a:spcBef>
                <a:spcPts val="0"/>
              </a:spcBef>
              <a:buClr>
                <a:srgbClr val="999999"/>
              </a:buClr>
              <a:buSzPct val="100000"/>
              <a:buFont typeface="Montserrat"/>
              <a:buNone/>
              <a:defRPr sz="2400" b="1">
                <a:solidFill>
                  <a:srgbClr val="999999"/>
                </a:solidFill>
                <a:latin typeface="Montserrat"/>
                <a:ea typeface="Montserrat"/>
                <a:cs typeface="Montserrat"/>
                <a:sym typeface="Montserrat"/>
              </a:defRPr>
            </a:lvl6pPr>
            <a:lvl7pPr lvl="6">
              <a:spcBef>
                <a:spcPts val="0"/>
              </a:spcBef>
              <a:buClr>
                <a:srgbClr val="999999"/>
              </a:buClr>
              <a:buSzPct val="100000"/>
              <a:buFont typeface="Montserrat"/>
              <a:buNone/>
              <a:defRPr sz="2400" b="1">
                <a:solidFill>
                  <a:srgbClr val="999999"/>
                </a:solidFill>
                <a:latin typeface="Montserrat"/>
                <a:ea typeface="Montserrat"/>
                <a:cs typeface="Montserrat"/>
                <a:sym typeface="Montserrat"/>
              </a:defRPr>
            </a:lvl7pPr>
            <a:lvl8pPr lvl="7">
              <a:spcBef>
                <a:spcPts val="0"/>
              </a:spcBef>
              <a:buClr>
                <a:srgbClr val="999999"/>
              </a:buClr>
              <a:buSzPct val="100000"/>
              <a:buFont typeface="Montserrat"/>
              <a:buNone/>
              <a:defRPr sz="2400" b="1">
                <a:solidFill>
                  <a:srgbClr val="999999"/>
                </a:solidFill>
                <a:latin typeface="Montserrat"/>
                <a:ea typeface="Montserrat"/>
                <a:cs typeface="Montserrat"/>
                <a:sym typeface="Montserrat"/>
              </a:defRPr>
            </a:lvl8pPr>
            <a:lvl9pPr lvl="8">
              <a:spcBef>
                <a:spcPts val="0"/>
              </a:spcBef>
              <a:buClr>
                <a:srgbClr val="999999"/>
              </a:buClr>
              <a:buSzPct val="100000"/>
              <a:buFont typeface="Montserrat"/>
              <a:buNone/>
              <a:defRPr sz="2400" b="1">
                <a:solidFill>
                  <a:srgbClr val="999999"/>
                </a:solidFill>
                <a:latin typeface="Montserrat"/>
                <a:ea typeface="Montserrat"/>
                <a:cs typeface="Montserrat"/>
                <a:sym typeface="Montserrat"/>
              </a:defRPr>
            </a:lvl9pPr>
          </a:lstStyle>
          <a:p>
            <a:r>
              <a:rPr lang="en-SG" dirty="0">
                <a:solidFill>
                  <a:schemeClr val="tx1"/>
                </a:solidFill>
              </a:rPr>
              <a:t>Back-end Simulator</a:t>
            </a:r>
          </a:p>
        </p:txBody>
      </p:sp>
    </p:spTree>
    <p:extLst>
      <p:ext uri="{BB962C8B-B14F-4D97-AF65-F5344CB8AC3E}">
        <p14:creationId xmlns:p14="http://schemas.microsoft.com/office/powerpoint/2010/main" val="1181255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nodeType="withEffect">
                                  <p:stCondLst>
                                    <p:cond delay="0"/>
                                  </p:stCondLst>
                                  <p:childTnLst>
                                    <p:set>
                                      <p:cBhvr>
                                        <p:cTn id="6" dur="indefinite"/>
                                        <p:tgtEl>
                                          <p:spTgt spid="15"/>
                                        </p:tgtEl>
                                        <p:attrNameLst>
                                          <p:attrName>style.opacity</p:attrName>
                                        </p:attrNameLst>
                                      </p:cBhvr>
                                      <p:to>
                                        <p:strVal val="0.25"/>
                                      </p:to>
                                    </p:set>
                                    <p:animEffect filter="image" prLst="opacity: 0.25">
                                      <p:cBhvr rctx="IE">
                                        <p:cTn id="7" dur="indefinite"/>
                                        <p:tgtEl>
                                          <p:spTgt spid="15"/>
                                        </p:tgtEl>
                                      </p:cBhvr>
                                    </p:animEffect>
                                  </p:childTnLst>
                                </p:cTn>
                              </p:par>
                              <p:par>
                                <p:cTn id="8" presetID="9" presetClass="emph" presetSubtype="0" grpId="0" nodeType="withEffect">
                                  <p:stCondLst>
                                    <p:cond delay="0"/>
                                  </p:stCondLst>
                                  <p:childTnLst>
                                    <p:set>
                                      <p:cBhvr>
                                        <p:cTn id="9" dur="indefinite"/>
                                        <p:tgtEl>
                                          <p:spTgt spid="16"/>
                                        </p:tgtEl>
                                        <p:attrNameLst>
                                          <p:attrName>style.opacity</p:attrName>
                                        </p:attrNameLst>
                                      </p:cBhvr>
                                      <p:to>
                                        <p:strVal val="0.25"/>
                                      </p:to>
                                    </p:set>
                                    <p:animEffect filter="image" prLst="opacity: 0.25">
                                      <p:cBhvr rctx="IE">
                                        <p:cTn id="10" dur="indefinite"/>
                                        <p:tgtEl>
                                          <p:spTgt spid="16"/>
                                        </p:tgtEl>
                                      </p:cBhvr>
                                    </p:animEffect>
                                  </p:childTnLst>
                                </p:cTn>
                              </p:par>
                              <p:par>
                                <p:cTn id="11" presetID="9" presetClass="emph" presetSubtype="0" nodeType="withEffect">
                                  <p:stCondLst>
                                    <p:cond delay="0"/>
                                  </p:stCondLst>
                                  <p:childTnLst>
                                    <p:set>
                                      <p:cBhvr>
                                        <p:cTn id="12" dur="indefinite"/>
                                        <p:tgtEl>
                                          <p:spTgt spid="17"/>
                                        </p:tgtEl>
                                        <p:attrNameLst>
                                          <p:attrName>style.opacity</p:attrName>
                                        </p:attrNameLst>
                                      </p:cBhvr>
                                      <p:to>
                                        <p:strVal val="0.25"/>
                                      </p:to>
                                    </p:set>
                                    <p:animEffect filter="image" prLst="opacity: 0.25">
                                      <p:cBhvr rctx="IE">
                                        <p:cTn id="13" dur="indefinite"/>
                                        <p:tgtEl>
                                          <p:spTgt spid="17"/>
                                        </p:tgtEl>
                                      </p:cBhvr>
                                    </p:animEffect>
                                  </p:childTnLst>
                                </p:cTn>
                              </p:par>
                              <p:par>
                                <p:cTn id="14" presetID="9" presetClass="emph" presetSubtype="0" grpId="0" nodeType="withEffect">
                                  <p:stCondLst>
                                    <p:cond delay="0"/>
                                  </p:stCondLst>
                                  <p:childTnLst>
                                    <p:set>
                                      <p:cBhvr>
                                        <p:cTn id="15" dur="indefinite"/>
                                        <p:tgtEl>
                                          <p:spTgt spid="18"/>
                                        </p:tgtEl>
                                        <p:attrNameLst>
                                          <p:attrName>style.opacity</p:attrName>
                                        </p:attrNameLst>
                                      </p:cBhvr>
                                      <p:to>
                                        <p:strVal val="0.25"/>
                                      </p:to>
                                    </p:set>
                                    <p:animEffect filter="image" prLst="opacity: 0.25">
                                      <p:cBhvr rctx="IE">
                                        <p:cTn id="16" dur="indefinite"/>
                                        <p:tgtEl>
                                          <p:spTgt spid="18"/>
                                        </p:tgtEl>
                                      </p:cBhvr>
                                    </p:animEffect>
                                  </p:childTnLst>
                                </p:cTn>
                              </p:par>
                              <p:par>
                                <p:cTn id="17" presetID="9" presetClass="emph" presetSubtype="0" grpId="0" nodeType="withEffect">
                                  <p:stCondLst>
                                    <p:cond delay="0"/>
                                  </p:stCondLst>
                                  <p:childTnLst>
                                    <p:set>
                                      <p:cBhvr>
                                        <p:cTn id="18" dur="indefinite"/>
                                        <p:tgtEl>
                                          <p:spTgt spid="22"/>
                                        </p:tgtEl>
                                        <p:attrNameLst>
                                          <p:attrName>style.opacity</p:attrName>
                                        </p:attrNameLst>
                                      </p:cBhvr>
                                      <p:to>
                                        <p:strVal val="0.25"/>
                                      </p:to>
                                    </p:set>
                                    <p:animEffect filter="image" prLst="opacity: 0.25">
                                      <p:cBhvr rctx="IE">
                                        <p:cTn id="19" dur="indefinite"/>
                                        <p:tgtEl>
                                          <p:spTgt spid="22"/>
                                        </p:tgtEl>
                                      </p:cBhvr>
                                    </p:animEffect>
                                  </p:childTnLst>
                                </p:cTn>
                              </p:par>
                              <p:par>
                                <p:cTn id="20" presetID="9" presetClass="emph" presetSubtype="0" nodeType="withEffect">
                                  <p:stCondLst>
                                    <p:cond delay="0"/>
                                  </p:stCondLst>
                                  <p:childTnLst>
                                    <p:set>
                                      <p:cBhvr>
                                        <p:cTn id="21" dur="indefinite"/>
                                        <p:tgtEl>
                                          <p:spTgt spid="23"/>
                                        </p:tgtEl>
                                        <p:attrNameLst>
                                          <p:attrName>style.opacity</p:attrName>
                                        </p:attrNameLst>
                                      </p:cBhvr>
                                      <p:to>
                                        <p:strVal val="0.25"/>
                                      </p:to>
                                    </p:set>
                                    <p:animEffect filter="image" prLst="opacity: 0.25">
                                      <p:cBhvr rctx="IE">
                                        <p:cTn id="22" dur="indefinite"/>
                                        <p:tgtEl>
                                          <p:spTgt spid="23"/>
                                        </p:tgtEl>
                                      </p:cBhvr>
                                    </p:animEffect>
                                  </p:childTnLst>
                                </p:cTn>
                              </p:par>
                              <p:par>
                                <p:cTn id="23" presetID="9" presetClass="emph" presetSubtype="0" grpId="0" nodeType="withEffect">
                                  <p:stCondLst>
                                    <p:cond delay="0"/>
                                  </p:stCondLst>
                                  <p:childTnLst>
                                    <p:set>
                                      <p:cBhvr>
                                        <p:cTn id="24" dur="indefinite"/>
                                        <p:tgtEl>
                                          <p:spTgt spid="24"/>
                                        </p:tgtEl>
                                        <p:attrNameLst>
                                          <p:attrName>style.opacity</p:attrName>
                                        </p:attrNameLst>
                                      </p:cBhvr>
                                      <p:to>
                                        <p:strVal val="0.25"/>
                                      </p:to>
                                    </p:set>
                                    <p:animEffect filter="image" prLst="opacity: 0.25">
                                      <p:cBhvr rctx="IE">
                                        <p:cTn id="25" dur="indefinite"/>
                                        <p:tgtEl>
                                          <p:spTgt spid="24"/>
                                        </p:tgtEl>
                                      </p:cBhvr>
                                    </p:animEffect>
                                  </p:childTnLst>
                                </p:cTn>
                              </p:par>
                              <p:par>
                                <p:cTn id="26" presetID="9" presetClass="emph" presetSubtype="0" nodeType="withEffect">
                                  <p:stCondLst>
                                    <p:cond delay="0"/>
                                  </p:stCondLst>
                                  <p:childTnLst>
                                    <p:set>
                                      <p:cBhvr>
                                        <p:cTn id="27" dur="indefinite"/>
                                        <p:tgtEl>
                                          <p:spTgt spid="21"/>
                                        </p:tgtEl>
                                        <p:attrNameLst>
                                          <p:attrName>style.opacity</p:attrName>
                                        </p:attrNameLst>
                                      </p:cBhvr>
                                      <p:to>
                                        <p:strVal val="0.25"/>
                                      </p:to>
                                    </p:set>
                                    <p:animEffect filter="image" prLst="opacity: 0.25">
                                      <p:cBhvr rctx="IE">
                                        <p:cTn id="28" dur="indefinite"/>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8" grpId="0"/>
      <p:bldP spid="22" grpId="0"/>
      <p:bldP spid="24"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592603" y="3096352"/>
            <a:ext cx="5324100" cy="2255700"/>
          </a:xfrm>
        </p:spPr>
        <p:txBody>
          <a:bodyPr/>
          <a:lstStyle/>
          <a:p>
            <a:pPr marL="342900" indent="-342900">
              <a:buFont typeface="Wingdings" panose="05000000000000000000" pitchFamily="2" charset="2"/>
              <a:buChar char="v"/>
            </a:pPr>
            <a:r>
              <a:rPr lang="en-SG" dirty="0">
                <a:solidFill>
                  <a:schemeClr val="tx1"/>
                </a:solidFill>
              </a:rPr>
              <a:t>Simulates movement and activity of caregivers and care-receivers on floorplan</a:t>
            </a:r>
          </a:p>
          <a:p>
            <a:pPr marL="342900" indent="-342900">
              <a:buFont typeface="Wingdings" panose="05000000000000000000" pitchFamily="2" charset="2"/>
              <a:buChar char="v"/>
            </a:pPr>
            <a:r>
              <a:rPr lang="en-SG" dirty="0">
                <a:solidFill>
                  <a:schemeClr val="tx1"/>
                </a:solidFill>
              </a:rPr>
              <a:t>Saves location information in database and upload to server</a:t>
            </a:r>
          </a:p>
        </p:txBody>
      </p:sp>
      <p:sp>
        <p:nvSpPr>
          <p:cNvPr id="15" name="Arrow: Circular 14"/>
          <p:cNvSpPr/>
          <p:nvPr/>
        </p:nvSpPr>
        <p:spPr>
          <a:xfrm>
            <a:off x="7764995" y="118834"/>
            <a:ext cx="1348083" cy="871660"/>
          </a:xfrm>
          <a:prstGeom prst="circularArrow">
            <a:avLst>
              <a:gd name="adj1" fmla="val 10980"/>
              <a:gd name="adj2" fmla="val 1142322"/>
              <a:gd name="adj3" fmla="val 4500000"/>
              <a:gd name="adj4" fmla="val 10800000"/>
              <a:gd name="adj5" fmla="val 12500"/>
            </a:avLst>
          </a:prstGeom>
        </p:spPr>
        <p:style>
          <a:lnRef idx="0">
            <a:schemeClr val="lt1">
              <a:hueOff val="0"/>
              <a:satOff val="0"/>
              <a:lumOff val="0"/>
              <a:alphaOff val="0"/>
            </a:schemeClr>
          </a:lnRef>
          <a:fillRef idx="3">
            <a:schemeClr val="accent2">
              <a:hueOff val="0"/>
              <a:satOff val="0"/>
              <a:lumOff val="0"/>
              <a:alphaOff val="0"/>
            </a:schemeClr>
          </a:fillRef>
          <a:effectRef idx="3">
            <a:schemeClr val="accent2">
              <a:hueOff val="0"/>
              <a:satOff val="0"/>
              <a:lumOff val="0"/>
              <a:alphaOff val="0"/>
            </a:schemeClr>
          </a:effectRef>
          <a:fontRef idx="minor">
            <a:schemeClr val="lt1"/>
          </a:fontRef>
        </p:style>
      </p:sp>
      <p:sp>
        <p:nvSpPr>
          <p:cNvPr id="16" name="Freeform: Shape 15"/>
          <p:cNvSpPr/>
          <p:nvPr/>
        </p:nvSpPr>
        <p:spPr>
          <a:xfrm>
            <a:off x="7741544" y="418885"/>
            <a:ext cx="1390079" cy="243097"/>
          </a:xfrm>
          <a:custGeom>
            <a:avLst/>
            <a:gdLst>
              <a:gd name="connsiteX0" fmla="*/ 0 w 797287"/>
              <a:gd name="connsiteY0" fmla="*/ 0 h 398465"/>
              <a:gd name="connsiteX1" fmla="*/ 797287 w 797287"/>
              <a:gd name="connsiteY1" fmla="*/ 0 h 398465"/>
              <a:gd name="connsiteX2" fmla="*/ 797287 w 797287"/>
              <a:gd name="connsiteY2" fmla="*/ 398465 h 398465"/>
              <a:gd name="connsiteX3" fmla="*/ 0 w 797287"/>
              <a:gd name="connsiteY3" fmla="*/ 398465 h 398465"/>
              <a:gd name="connsiteX4" fmla="*/ 0 w 797287"/>
              <a:gd name="connsiteY4" fmla="*/ 0 h 3984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287" h="398465">
                <a:moveTo>
                  <a:pt x="0" y="0"/>
                </a:moveTo>
                <a:lnTo>
                  <a:pt x="797287" y="0"/>
                </a:lnTo>
                <a:lnTo>
                  <a:pt x="797287" y="398465"/>
                </a:lnTo>
                <a:lnTo>
                  <a:pt x="0" y="39846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445" tIns="4445" rIns="4445" bIns="4445" numCol="1" spcCol="1270" anchor="ctr" anchorCtr="0">
            <a:noAutofit/>
          </a:bodyPr>
          <a:lstStyle/>
          <a:p>
            <a:pPr marL="0" lvl="0" indent="0" algn="ctr" defTabSz="311150">
              <a:lnSpc>
                <a:spcPct val="90000"/>
              </a:lnSpc>
              <a:spcBef>
                <a:spcPct val="0"/>
              </a:spcBef>
              <a:spcAft>
                <a:spcPct val="35000"/>
              </a:spcAft>
              <a:buNone/>
            </a:pPr>
            <a:r>
              <a:rPr lang="en-US" sz="800" b="1" kern="1200" dirty="0">
                <a:latin typeface="Montserrat" panose="020B0604020202020204" charset="0"/>
              </a:rPr>
              <a:t>INTRODUCTION</a:t>
            </a:r>
          </a:p>
        </p:txBody>
      </p:sp>
      <p:sp>
        <p:nvSpPr>
          <p:cNvPr id="17" name="Shape 16"/>
          <p:cNvSpPr/>
          <p:nvPr/>
        </p:nvSpPr>
        <p:spPr>
          <a:xfrm>
            <a:off x="7547726" y="619659"/>
            <a:ext cx="1348083" cy="871660"/>
          </a:xfrm>
          <a:prstGeom prst="leftCircularArrow">
            <a:avLst>
              <a:gd name="adj1" fmla="val 10980"/>
              <a:gd name="adj2" fmla="val 1142322"/>
              <a:gd name="adj3" fmla="val 6300000"/>
              <a:gd name="adj4" fmla="val 18900000"/>
              <a:gd name="adj5" fmla="val 12500"/>
            </a:avLst>
          </a:prstGeom>
        </p:spPr>
        <p:style>
          <a:lnRef idx="0">
            <a:schemeClr val="lt1">
              <a:hueOff val="0"/>
              <a:satOff val="0"/>
              <a:lumOff val="0"/>
              <a:alphaOff val="0"/>
            </a:schemeClr>
          </a:lnRef>
          <a:fillRef idx="3">
            <a:schemeClr val="accent3">
              <a:hueOff val="0"/>
              <a:satOff val="0"/>
              <a:lumOff val="0"/>
              <a:alphaOff val="0"/>
            </a:schemeClr>
          </a:fillRef>
          <a:effectRef idx="3">
            <a:schemeClr val="accent3">
              <a:hueOff val="0"/>
              <a:satOff val="0"/>
              <a:lumOff val="0"/>
              <a:alphaOff val="0"/>
            </a:schemeClr>
          </a:effectRef>
          <a:fontRef idx="minor">
            <a:schemeClr val="lt1"/>
          </a:fontRef>
        </p:style>
      </p:sp>
      <p:sp>
        <p:nvSpPr>
          <p:cNvPr id="18" name="Freeform: Shape 17"/>
          <p:cNvSpPr/>
          <p:nvPr/>
        </p:nvSpPr>
        <p:spPr>
          <a:xfrm>
            <a:off x="7547726" y="924557"/>
            <a:ext cx="1390079" cy="243097"/>
          </a:xfrm>
          <a:custGeom>
            <a:avLst/>
            <a:gdLst>
              <a:gd name="connsiteX0" fmla="*/ 0 w 797287"/>
              <a:gd name="connsiteY0" fmla="*/ 0 h 398465"/>
              <a:gd name="connsiteX1" fmla="*/ 797287 w 797287"/>
              <a:gd name="connsiteY1" fmla="*/ 0 h 398465"/>
              <a:gd name="connsiteX2" fmla="*/ 797287 w 797287"/>
              <a:gd name="connsiteY2" fmla="*/ 398465 h 398465"/>
              <a:gd name="connsiteX3" fmla="*/ 0 w 797287"/>
              <a:gd name="connsiteY3" fmla="*/ 398465 h 398465"/>
              <a:gd name="connsiteX4" fmla="*/ 0 w 797287"/>
              <a:gd name="connsiteY4" fmla="*/ 0 h 3984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287" h="398465">
                <a:moveTo>
                  <a:pt x="0" y="0"/>
                </a:moveTo>
                <a:lnTo>
                  <a:pt x="797287" y="0"/>
                </a:lnTo>
                <a:lnTo>
                  <a:pt x="797287" y="398465"/>
                </a:lnTo>
                <a:lnTo>
                  <a:pt x="0" y="39846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445" tIns="4445" rIns="4445" bIns="4445" numCol="1" spcCol="1270" anchor="ctr" anchorCtr="0">
            <a:noAutofit/>
          </a:bodyPr>
          <a:lstStyle/>
          <a:p>
            <a:pPr marL="0" lvl="0" indent="0" algn="ctr" defTabSz="311150">
              <a:lnSpc>
                <a:spcPct val="90000"/>
              </a:lnSpc>
              <a:spcBef>
                <a:spcPct val="0"/>
              </a:spcBef>
              <a:spcAft>
                <a:spcPct val="35000"/>
              </a:spcAft>
              <a:buNone/>
            </a:pPr>
            <a:r>
              <a:rPr lang="en-US" sz="800" b="1" kern="1200" dirty="0">
                <a:latin typeface="Montserrat" panose="020B0604020202020204" charset="0"/>
              </a:rPr>
              <a:t>REVIEW OF </a:t>
            </a:r>
          </a:p>
          <a:p>
            <a:pPr marL="0" lvl="0" indent="0" algn="ctr" defTabSz="311150">
              <a:lnSpc>
                <a:spcPct val="90000"/>
              </a:lnSpc>
              <a:spcBef>
                <a:spcPct val="0"/>
              </a:spcBef>
              <a:spcAft>
                <a:spcPct val="35000"/>
              </a:spcAft>
              <a:buNone/>
            </a:pPr>
            <a:r>
              <a:rPr lang="en-US" sz="800" b="1" kern="1200" dirty="0">
                <a:latin typeface="Montserrat" panose="020B0604020202020204" charset="0"/>
              </a:rPr>
              <a:t>EXISTING WORKS</a:t>
            </a:r>
          </a:p>
        </p:txBody>
      </p:sp>
      <p:sp>
        <p:nvSpPr>
          <p:cNvPr id="19" name="Arrow: Circular 18"/>
          <p:cNvSpPr/>
          <p:nvPr/>
        </p:nvSpPr>
        <p:spPr>
          <a:xfrm>
            <a:off x="7764995" y="1122734"/>
            <a:ext cx="1348083" cy="871660"/>
          </a:xfrm>
          <a:prstGeom prst="circularArrow">
            <a:avLst>
              <a:gd name="adj1" fmla="val 10980"/>
              <a:gd name="adj2" fmla="val 1142322"/>
              <a:gd name="adj3" fmla="val 4500000"/>
              <a:gd name="adj4" fmla="val 13500000"/>
              <a:gd name="adj5" fmla="val 12500"/>
            </a:avLst>
          </a:prstGeom>
        </p:spPr>
        <p:style>
          <a:lnRef idx="0">
            <a:schemeClr val="lt1">
              <a:hueOff val="0"/>
              <a:satOff val="0"/>
              <a:lumOff val="0"/>
              <a:alphaOff val="0"/>
            </a:schemeClr>
          </a:lnRef>
          <a:fillRef idx="3">
            <a:schemeClr val="accent4">
              <a:hueOff val="0"/>
              <a:satOff val="0"/>
              <a:lumOff val="0"/>
              <a:alphaOff val="0"/>
            </a:schemeClr>
          </a:fillRef>
          <a:effectRef idx="3">
            <a:schemeClr val="accent4">
              <a:hueOff val="0"/>
              <a:satOff val="0"/>
              <a:lumOff val="0"/>
              <a:alphaOff val="0"/>
            </a:schemeClr>
          </a:effectRef>
          <a:fontRef idx="minor">
            <a:schemeClr val="lt1"/>
          </a:fontRef>
        </p:style>
      </p:sp>
      <p:sp>
        <p:nvSpPr>
          <p:cNvPr id="20" name="Freeform: Shape 19"/>
          <p:cNvSpPr/>
          <p:nvPr/>
        </p:nvSpPr>
        <p:spPr>
          <a:xfrm>
            <a:off x="7820596" y="1421927"/>
            <a:ext cx="1390079" cy="243097"/>
          </a:xfrm>
          <a:custGeom>
            <a:avLst/>
            <a:gdLst>
              <a:gd name="connsiteX0" fmla="*/ 0 w 797287"/>
              <a:gd name="connsiteY0" fmla="*/ 0 h 398465"/>
              <a:gd name="connsiteX1" fmla="*/ 797287 w 797287"/>
              <a:gd name="connsiteY1" fmla="*/ 0 h 398465"/>
              <a:gd name="connsiteX2" fmla="*/ 797287 w 797287"/>
              <a:gd name="connsiteY2" fmla="*/ 398465 h 398465"/>
              <a:gd name="connsiteX3" fmla="*/ 0 w 797287"/>
              <a:gd name="connsiteY3" fmla="*/ 398465 h 398465"/>
              <a:gd name="connsiteX4" fmla="*/ 0 w 797287"/>
              <a:gd name="connsiteY4" fmla="*/ 0 h 3984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287" h="398465">
                <a:moveTo>
                  <a:pt x="0" y="0"/>
                </a:moveTo>
                <a:lnTo>
                  <a:pt x="797287" y="0"/>
                </a:lnTo>
                <a:lnTo>
                  <a:pt x="797287" y="398465"/>
                </a:lnTo>
                <a:lnTo>
                  <a:pt x="0" y="39846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445" tIns="4445" rIns="4445" bIns="4445" numCol="1" spcCol="1270" anchor="ctr" anchorCtr="0">
            <a:noAutofit/>
          </a:bodyPr>
          <a:lstStyle/>
          <a:p>
            <a:pPr marL="0" lvl="0" indent="0" algn="ctr" defTabSz="311150">
              <a:lnSpc>
                <a:spcPct val="90000"/>
              </a:lnSpc>
              <a:spcBef>
                <a:spcPct val="0"/>
              </a:spcBef>
              <a:spcAft>
                <a:spcPct val="35000"/>
              </a:spcAft>
              <a:buNone/>
            </a:pPr>
            <a:r>
              <a:rPr lang="en-US" sz="800" b="1" kern="1200" dirty="0">
                <a:latin typeface="Montserrat" panose="020B0604020202020204" charset="0"/>
              </a:rPr>
              <a:t>METHODOLOGY</a:t>
            </a:r>
          </a:p>
        </p:txBody>
      </p:sp>
      <p:sp>
        <p:nvSpPr>
          <p:cNvPr id="21" name="Shape 20"/>
          <p:cNvSpPr/>
          <p:nvPr/>
        </p:nvSpPr>
        <p:spPr>
          <a:xfrm>
            <a:off x="7547726" y="1624403"/>
            <a:ext cx="1348083" cy="871660"/>
          </a:xfrm>
          <a:prstGeom prst="leftCircularArrow">
            <a:avLst>
              <a:gd name="adj1" fmla="val 10980"/>
              <a:gd name="adj2" fmla="val 1142322"/>
              <a:gd name="adj3" fmla="val 6300000"/>
              <a:gd name="adj4" fmla="val 18900000"/>
              <a:gd name="adj5" fmla="val 12500"/>
            </a:avLst>
          </a:prstGeom>
        </p:spPr>
        <p:style>
          <a:lnRef idx="0">
            <a:schemeClr val="lt1">
              <a:hueOff val="0"/>
              <a:satOff val="0"/>
              <a:lumOff val="0"/>
              <a:alphaOff val="0"/>
            </a:schemeClr>
          </a:lnRef>
          <a:fillRef idx="3">
            <a:schemeClr val="accent5">
              <a:hueOff val="0"/>
              <a:satOff val="0"/>
              <a:lumOff val="0"/>
              <a:alphaOff val="0"/>
            </a:schemeClr>
          </a:fillRef>
          <a:effectRef idx="3">
            <a:schemeClr val="accent5">
              <a:hueOff val="0"/>
              <a:satOff val="0"/>
              <a:lumOff val="0"/>
              <a:alphaOff val="0"/>
            </a:schemeClr>
          </a:effectRef>
          <a:fontRef idx="minor">
            <a:schemeClr val="lt1"/>
          </a:fontRef>
        </p:style>
      </p:sp>
      <p:sp>
        <p:nvSpPr>
          <p:cNvPr id="22" name="Freeform: Shape 21"/>
          <p:cNvSpPr/>
          <p:nvPr/>
        </p:nvSpPr>
        <p:spPr>
          <a:xfrm>
            <a:off x="7464766" y="1938684"/>
            <a:ext cx="1390079" cy="243097"/>
          </a:xfrm>
          <a:custGeom>
            <a:avLst/>
            <a:gdLst>
              <a:gd name="connsiteX0" fmla="*/ 0 w 797287"/>
              <a:gd name="connsiteY0" fmla="*/ 0 h 398465"/>
              <a:gd name="connsiteX1" fmla="*/ 797287 w 797287"/>
              <a:gd name="connsiteY1" fmla="*/ 0 h 398465"/>
              <a:gd name="connsiteX2" fmla="*/ 797287 w 797287"/>
              <a:gd name="connsiteY2" fmla="*/ 398465 h 398465"/>
              <a:gd name="connsiteX3" fmla="*/ 0 w 797287"/>
              <a:gd name="connsiteY3" fmla="*/ 398465 h 398465"/>
              <a:gd name="connsiteX4" fmla="*/ 0 w 797287"/>
              <a:gd name="connsiteY4" fmla="*/ 0 h 3984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287" h="398465">
                <a:moveTo>
                  <a:pt x="0" y="0"/>
                </a:moveTo>
                <a:lnTo>
                  <a:pt x="797287" y="0"/>
                </a:lnTo>
                <a:lnTo>
                  <a:pt x="797287" y="398465"/>
                </a:lnTo>
                <a:lnTo>
                  <a:pt x="0" y="39846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445" tIns="4445" rIns="4445" bIns="4445" numCol="1" spcCol="1270" anchor="ctr" anchorCtr="0">
            <a:noAutofit/>
          </a:bodyPr>
          <a:lstStyle/>
          <a:p>
            <a:pPr marL="0" lvl="0" indent="0" algn="ctr" defTabSz="311150">
              <a:lnSpc>
                <a:spcPct val="90000"/>
              </a:lnSpc>
              <a:spcBef>
                <a:spcPct val="0"/>
              </a:spcBef>
              <a:spcAft>
                <a:spcPct val="35000"/>
              </a:spcAft>
              <a:buNone/>
            </a:pPr>
            <a:r>
              <a:rPr lang="en-US" sz="800" b="1" kern="1200" dirty="0">
                <a:latin typeface="Montserrat" panose="020B0604020202020204" charset="0"/>
              </a:rPr>
              <a:t>RESULTS AND </a:t>
            </a:r>
          </a:p>
          <a:p>
            <a:pPr marL="0" lvl="0" indent="0" algn="ctr" defTabSz="311150">
              <a:lnSpc>
                <a:spcPct val="90000"/>
              </a:lnSpc>
              <a:spcBef>
                <a:spcPct val="0"/>
              </a:spcBef>
              <a:spcAft>
                <a:spcPct val="35000"/>
              </a:spcAft>
              <a:buNone/>
            </a:pPr>
            <a:r>
              <a:rPr lang="en-US" sz="800" b="1" kern="1200" dirty="0">
                <a:latin typeface="Montserrat" panose="020B0604020202020204" charset="0"/>
              </a:rPr>
              <a:t>DISCUSSION</a:t>
            </a:r>
          </a:p>
        </p:txBody>
      </p:sp>
      <p:sp>
        <p:nvSpPr>
          <p:cNvPr id="23" name="Block Arc 22"/>
          <p:cNvSpPr/>
          <p:nvPr/>
        </p:nvSpPr>
        <p:spPr>
          <a:xfrm>
            <a:off x="7820596" y="2183189"/>
            <a:ext cx="1158173" cy="749267"/>
          </a:xfrm>
          <a:prstGeom prst="blockArc">
            <a:avLst>
              <a:gd name="adj1" fmla="val 13500000"/>
              <a:gd name="adj2" fmla="val 10800000"/>
              <a:gd name="adj3" fmla="val 12740"/>
            </a:avLst>
          </a:prstGeom>
        </p:spPr>
        <p:style>
          <a:lnRef idx="0">
            <a:schemeClr val="lt1">
              <a:hueOff val="0"/>
              <a:satOff val="0"/>
              <a:lumOff val="0"/>
              <a:alphaOff val="0"/>
            </a:schemeClr>
          </a:lnRef>
          <a:fillRef idx="3">
            <a:schemeClr val="accent6">
              <a:hueOff val="0"/>
              <a:satOff val="0"/>
              <a:lumOff val="0"/>
              <a:alphaOff val="0"/>
            </a:schemeClr>
          </a:fillRef>
          <a:effectRef idx="3">
            <a:schemeClr val="accent6">
              <a:hueOff val="0"/>
              <a:satOff val="0"/>
              <a:lumOff val="0"/>
              <a:alphaOff val="0"/>
            </a:schemeClr>
          </a:effectRef>
          <a:fontRef idx="minor">
            <a:schemeClr val="lt1"/>
          </a:fontRef>
        </p:style>
      </p:sp>
      <p:sp>
        <p:nvSpPr>
          <p:cNvPr id="24" name="Freeform: Shape 23"/>
          <p:cNvSpPr/>
          <p:nvPr/>
        </p:nvSpPr>
        <p:spPr>
          <a:xfrm>
            <a:off x="7722999" y="2462193"/>
            <a:ext cx="1390079" cy="243097"/>
          </a:xfrm>
          <a:custGeom>
            <a:avLst/>
            <a:gdLst>
              <a:gd name="connsiteX0" fmla="*/ 0 w 797287"/>
              <a:gd name="connsiteY0" fmla="*/ 0 h 398465"/>
              <a:gd name="connsiteX1" fmla="*/ 797287 w 797287"/>
              <a:gd name="connsiteY1" fmla="*/ 0 h 398465"/>
              <a:gd name="connsiteX2" fmla="*/ 797287 w 797287"/>
              <a:gd name="connsiteY2" fmla="*/ 398465 h 398465"/>
              <a:gd name="connsiteX3" fmla="*/ 0 w 797287"/>
              <a:gd name="connsiteY3" fmla="*/ 398465 h 398465"/>
              <a:gd name="connsiteX4" fmla="*/ 0 w 797287"/>
              <a:gd name="connsiteY4" fmla="*/ 0 h 3984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287" h="398465">
                <a:moveTo>
                  <a:pt x="0" y="0"/>
                </a:moveTo>
                <a:lnTo>
                  <a:pt x="797287" y="0"/>
                </a:lnTo>
                <a:lnTo>
                  <a:pt x="797287" y="398465"/>
                </a:lnTo>
                <a:lnTo>
                  <a:pt x="0" y="39846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445" tIns="4445" rIns="4445" bIns="4445" numCol="1" spcCol="1270" anchor="ctr" anchorCtr="0">
            <a:noAutofit/>
          </a:bodyPr>
          <a:lstStyle/>
          <a:p>
            <a:pPr marL="0" lvl="0" indent="0" algn="ctr" defTabSz="311150">
              <a:lnSpc>
                <a:spcPct val="90000"/>
              </a:lnSpc>
              <a:spcBef>
                <a:spcPct val="0"/>
              </a:spcBef>
              <a:spcAft>
                <a:spcPct val="35000"/>
              </a:spcAft>
              <a:buNone/>
            </a:pPr>
            <a:r>
              <a:rPr lang="en-US" sz="800" b="1" kern="1200" dirty="0">
                <a:latin typeface="Montserrat" panose="020B0604020202020204" charset="0"/>
              </a:rPr>
              <a:t>CONCLUSION</a:t>
            </a:r>
          </a:p>
        </p:txBody>
      </p:sp>
      <p:pic>
        <p:nvPicPr>
          <p:cNvPr id="33" name="Picture 32"/>
          <p:cNvPicPr>
            <a:picLocks noChangeAspect="1"/>
          </p:cNvPicPr>
          <p:nvPr/>
        </p:nvPicPr>
        <p:blipFill rotWithShape="1">
          <a:blip r:embed="rId2"/>
          <a:srcRect r="42093" b="13119"/>
          <a:stretch/>
        </p:blipFill>
        <p:spPr>
          <a:xfrm>
            <a:off x="703941" y="689256"/>
            <a:ext cx="3910589" cy="2407096"/>
          </a:xfrm>
          <a:prstGeom prst="rect">
            <a:avLst/>
          </a:prstGeom>
        </p:spPr>
      </p:pic>
      <p:sp>
        <p:nvSpPr>
          <p:cNvPr id="32" name="Freeform: Shape 31"/>
          <p:cNvSpPr/>
          <p:nvPr/>
        </p:nvSpPr>
        <p:spPr>
          <a:xfrm>
            <a:off x="3254653" y="2462193"/>
            <a:ext cx="2333027" cy="560665"/>
          </a:xfrm>
          <a:custGeom>
            <a:avLst/>
            <a:gdLst>
              <a:gd name="connsiteX0" fmla="*/ 0 w 2333027"/>
              <a:gd name="connsiteY0" fmla="*/ 0 h 560665"/>
              <a:gd name="connsiteX1" fmla="*/ 2333027 w 2333027"/>
              <a:gd name="connsiteY1" fmla="*/ 0 h 560665"/>
              <a:gd name="connsiteX2" fmla="*/ 2333027 w 2333027"/>
              <a:gd name="connsiteY2" fmla="*/ 560665 h 560665"/>
              <a:gd name="connsiteX3" fmla="*/ 0 w 2333027"/>
              <a:gd name="connsiteY3" fmla="*/ 560665 h 560665"/>
              <a:gd name="connsiteX4" fmla="*/ 0 w 2333027"/>
              <a:gd name="connsiteY4" fmla="*/ 0 h 5606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3027" h="560665">
                <a:moveTo>
                  <a:pt x="0" y="0"/>
                </a:moveTo>
                <a:lnTo>
                  <a:pt x="2333027" y="0"/>
                </a:lnTo>
                <a:lnTo>
                  <a:pt x="2333027" y="560665"/>
                </a:lnTo>
                <a:lnTo>
                  <a:pt x="0" y="560665"/>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2865" tIns="62865" rIns="62865" bIns="62865" numCol="1" spcCol="1270" anchor="ctr" anchorCtr="0">
            <a:noAutofit/>
          </a:bodyPr>
          <a:lstStyle/>
          <a:p>
            <a:pPr marL="0" lvl="0" indent="0" algn="ctr" defTabSz="1466850">
              <a:lnSpc>
                <a:spcPct val="90000"/>
              </a:lnSpc>
              <a:spcBef>
                <a:spcPct val="0"/>
              </a:spcBef>
              <a:spcAft>
                <a:spcPct val="5000"/>
              </a:spcAft>
              <a:buNone/>
            </a:pPr>
            <a:r>
              <a:rPr lang="en-US" sz="1800" b="1" kern="1200" dirty="0"/>
              <a:t>Python console</a:t>
            </a:r>
          </a:p>
        </p:txBody>
      </p:sp>
      <p:sp>
        <p:nvSpPr>
          <p:cNvPr id="27" name="Title 1"/>
          <p:cNvSpPr txBox="1">
            <a:spLocks/>
          </p:cNvSpPr>
          <p:nvPr/>
        </p:nvSpPr>
        <p:spPr>
          <a:xfrm>
            <a:off x="249453" y="292701"/>
            <a:ext cx="6685657" cy="485699"/>
          </a:xfrm>
          <a:prstGeom prst="rect">
            <a:avLst/>
          </a:prstGeom>
          <a:noFill/>
          <a:ln>
            <a:noFill/>
          </a:ln>
        </p:spPr>
        <p:txBody>
          <a:bodyPr lIns="91425" tIns="91425" rIns="91425" bIns="91425" anchor="b"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rgbClr val="999999"/>
              </a:buClr>
              <a:buSzPct val="100000"/>
              <a:buFont typeface="Montserrat"/>
              <a:buNone/>
              <a:defRPr sz="2400" b="1" i="0" u="none" strike="noStrike" cap="none">
                <a:solidFill>
                  <a:srgbClr val="999999"/>
                </a:solidFill>
                <a:latin typeface="Montserrat"/>
                <a:ea typeface="Montserrat"/>
                <a:cs typeface="Montserrat"/>
                <a:sym typeface="Montserrat"/>
              </a:defRPr>
            </a:lvl1pPr>
            <a:lvl2pPr lvl="1">
              <a:spcBef>
                <a:spcPts val="0"/>
              </a:spcBef>
              <a:buClr>
                <a:srgbClr val="999999"/>
              </a:buClr>
              <a:buSzPct val="100000"/>
              <a:buFont typeface="Montserrat"/>
              <a:buNone/>
              <a:defRPr sz="2400" b="1">
                <a:solidFill>
                  <a:srgbClr val="999999"/>
                </a:solidFill>
                <a:latin typeface="Montserrat"/>
                <a:ea typeface="Montserrat"/>
                <a:cs typeface="Montserrat"/>
                <a:sym typeface="Montserrat"/>
              </a:defRPr>
            </a:lvl2pPr>
            <a:lvl3pPr lvl="2">
              <a:spcBef>
                <a:spcPts val="0"/>
              </a:spcBef>
              <a:buClr>
                <a:srgbClr val="999999"/>
              </a:buClr>
              <a:buSzPct val="100000"/>
              <a:buFont typeface="Montserrat"/>
              <a:buNone/>
              <a:defRPr sz="2400" b="1">
                <a:solidFill>
                  <a:srgbClr val="999999"/>
                </a:solidFill>
                <a:latin typeface="Montserrat"/>
                <a:ea typeface="Montserrat"/>
                <a:cs typeface="Montserrat"/>
                <a:sym typeface="Montserrat"/>
              </a:defRPr>
            </a:lvl3pPr>
            <a:lvl4pPr lvl="3">
              <a:spcBef>
                <a:spcPts val="0"/>
              </a:spcBef>
              <a:buClr>
                <a:srgbClr val="999999"/>
              </a:buClr>
              <a:buSzPct val="100000"/>
              <a:buFont typeface="Montserrat"/>
              <a:buNone/>
              <a:defRPr sz="2400" b="1">
                <a:solidFill>
                  <a:srgbClr val="999999"/>
                </a:solidFill>
                <a:latin typeface="Montserrat"/>
                <a:ea typeface="Montserrat"/>
                <a:cs typeface="Montserrat"/>
                <a:sym typeface="Montserrat"/>
              </a:defRPr>
            </a:lvl4pPr>
            <a:lvl5pPr lvl="4">
              <a:spcBef>
                <a:spcPts val="0"/>
              </a:spcBef>
              <a:buClr>
                <a:srgbClr val="999999"/>
              </a:buClr>
              <a:buSzPct val="100000"/>
              <a:buFont typeface="Montserrat"/>
              <a:buNone/>
              <a:defRPr sz="2400" b="1">
                <a:solidFill>
                  <a:srgbClr val="999999"/>
                </a:solidFill>
                <a:latin typeface="Montserrat"/>
                <a:ea typeface="Montserrat"/>
                <a:cs typeface="Montserrat"/>
                <a:sym typeface="Montserrat"/>
              </a:defRPr>
            </a:lvl5pPr>
            <a:lvl6pPr lvl="5">
              <a:spcBef>
                <a:spcPts val="0"/>
              </a:spcBef>
              <a:buClr>
                <a:srgbClr val="999999"/>
              </a:buClr>
              <a:buSzPct val="100000"/>
              <a:buFont typeface="Montserrat"/>
              <a:buNone/>
              <a:defRPr sz="2400" b="1">
                <a:solidFill>
                  <a:srgbClr val="999999"/>
                </a:solidFill>
                <a:latin typeface="Montserrat"/>
                <a:ea typeface="Montserrat"/>
                <a:cs typeface="Montserrat"/>
                <a:sym typeface="Montserrat"/>
              </a:defRPr>
            </a:lvl6pPr>
            <a:lvl7pPr lvl="6">
              <a:spcBef>
                <a:spcPts val="0"/>
              </a:spcBef>
              <a:buClr>
                <a:srgbClr val="999999"/>
              </a:buClr>
              <a:buSzPct val="100000"/>
              <a:buFont typeface="Montserrat"/>
              <a:buNone/>
              <a:defRPr sz="2400" b="1">
                <a:solidFill>
                  <a:srgbClr val="999999"/>
                </a:solidFill>
                <a:latin typeface="Montserrat"/>
                <a:ea typeface="Montserrat"/>
                <a:cs typeface="Montserrat"/>
                <a:sym typeface="Montserrat"/>
              </a:defRPr>
            </a:lvl7pPr>
            <a:lvl8pPr lvl="7">
              <a:spcBef>
                <a:spcPts val="0"/>
              </a:spcBef>
              <a:buClr>
                <a:srgbClr val="999999"/>
              </a:buClr>
              <a:buSzPct val="100000"/>
              <a:buFont typeface="Montserrat"/>
              <a:buNone/>
              <a:defRPr sz="2400" b="1">
                <a:solidFill>
                  <a:srgbClr val="999999"/>
                </a:solidFill>
                <a:latin typeface="Montserrat"/>
                <a:ea typeface="Montserrat"/>
                <a:cs typeface="Montserrat"/>
                <a:sym typeface="Montserrat"/>
              </a:defRPr>
            </a:lvl8pPr>
            <a:lvl9pPr lvl="8">
              <a:spcBef>
                <a:spcPts val="0"/>
              </a:spcBef>
              <a:buClr>
                <a:srgbClr val="999999"/>
              </a:buClr>
              <a:buSzPct val="100000"/>
              <a:buFont typeface="Montserrat"/>
              <a:buNone/>
              <a:defRPr sz="2400" b="1">
                <a:solidFill>
                  <a:srgbClr val="999999"/>
                </a:solidFill>
                <a:latin typeface="Montserrat"/>
                <a:ea typeface="Montserrat"/>
                <a:cs typeface="Montserrat"/>
                <a:sym typeface="Montserrat"/>
              </a:defRPr>
            </a:lvl9pPr>
          </a:lstStyle>
          <a:p>
            <a:r>
              <a:rPr lang="en-SG" dirty="0">
                <a:solidFill>
                  <a:schemeClr val="tx1"/>
                </a:solidFill>
              </a:rPr>
              <a:t>Back-end Simulator</a:t>
            </a:r>
          </a:p>
        </p:txBody>
      </p:sp>
    </p:spTree>
    <p:extLst>
      <p:ext uri="{BB962C8B-B14F-4D97-AF65-F5344CB8AC3E}">
        <p14:creationId xmlns:p14="http://schemas.microsoft.com/office/powerpoint/2010/main" val="222848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nodeType="withEffect">
                                  <p:stCondLst>
                                    <p:cond delay="0"/>
                                  </p:stCondLst>
                                  <p:childTnLst>
                                    <p:set>
                                      <p:cBhvr>
                                        <p:cTn id="6" dur="indefinite"/>
                                        <p:tgtEl>
                                          <p:spTgt spid="15"/>
                                        </p:tgtEl>
                                        <p:attrNameLst>
                                          <p:attrName>style.opacity</p:attrName>
                                        </p:attrNameLst>
                                      </p:cBhvr>
                                      <p:to>
                                        <p:strVal val="0.25"/>
                                      </p:to>
                                    </p:set>
                                    <p:animEffect filter="image" prLst="opacity: 0.25">
                                      <p:cBhvr rctx="IE">
                                        <p:cTn id="7" dur="indefinite"/>
                                        <p:tgtEl>
                                          <p:spTgt spid="15"/>
                                        </p:tgtEl>
                                      </p:cBhvr>
                                    </p:animEffect>
                                  </p:childTnLst>
                                </p:cTn>
                              </p:par>
                              <p:par>
                                <p:cTn id="8" presetID="9" presetClass="emph" presetSubtype="0" grpId="0" nodeType="withEffect">
                                  <p:stCondLst>
                                    <p:cond delay="0"/>
                                  </p:stCondLst>
                                  <p:childTnLst>
                                    <p:set>
                                      <p:cBhvr>
                                        <p:cTn id="9" dur="indefinite"/>
                                        <p:tgtEl>
                                          <p:spTgt spid="16"/>
                                        </p:tgtEl>
                                        <p:attrNameLst>
                                          <p:attrName>style.opacity</p:attrName>
                                        </p:attrNameLst>
                                      </p:cBhvr>
                                      <p:to>
                                        <p:strVal val="0.25"/>
                                      </p:to>
                                    </p:set>
                                    <p:animEffect filter="image" prLst="opacity: 0.25">
                                      <p:cBhvr rctx="IE">
                                        <p:cTn id="10" dur="indefinite"/>
                                        <p:tgtEl>
                                          <p:spTgt spid="16"/>
                                        </p:tgtEl>
                                      </p:cBhvr>
                                    </p:animEffect>
                                  </p:childTnLst>
                                </p:cTn>
                              </p:par>
                              <p:par>
                                <p:cTn id="11" presetID="9" presetClass="emph" presetSubtype="0" nodeType="withEffect">
                                  <p:stCondLst>
                                    <p:cond delay="0"/>
                                  </p:stCondLst>
                                  <p:childTnLst>
                                    <p:set>
                                      <p:cBhvr>
                                        <p:cTn id="12" dur="indefinite"/>
                                        <p:tgtEl>
                                          <p:spTgt spid="17"/>
                                        </p:tgtEl>
                                        <p:attrNameLst>
                                          <p:attrName>style.opacity</p:attrName>
                                        </p:attrNameLst>
                                      </p:cBhvr>
                                      <p:to>
                                        <p:strVal val="0.25"/>
                                      </p:to>
                                    </p:set>
                                    <p:animEffect filter="image" prLst="opacity: 0.25">
                                      <p:cBhvr rctx="IE">
                                        <p:cTn id="13" dur="indefinite"/>
                                        <p:tgtEl>
                                          <p:spTgt spid="17"/>
                                        </p:tgtEl>
                                      </p:cBhvr>
                                    </p:animEffect>
                                  </p:childTnLst>
                                </p:cTn>
                              </p:par>
                              <p:par>
                                <p:cTn id="14" presetID="9" presetClass="emph" presetSubtype="0" grpId="0" nodeType="withEffect">
                                  <p:stCondLst>
                                    <p:cond delay="0"/>
                                  </p:stCondLst>
                                  <p:childTnLst>
                                    <p:set>
                                      <p:cBhvr>
                                        <p:cTn id="15" dur="indefinite"/>
                                        <p:tgtEl>
                                          <p:spTgt spid="18"/>
                                        </p:tgtEl>
                                        <p:attrNameLst>
                                          <p:attrName>style.opacity</p:attrName>
                                        </p:attrNameLst>
                                      </p:cBhvr>
                                      <p:to>
                                        <p:strVal val="0.25"/>
                                      </p:to>
                                    </p:set>
                                    <p:animEffect filter="image" prLst="opacity: 0.25">
                                      <p:cBhvr rctx="IE">
                                        <p:cTn id="16" dur="indefinite"/>
                                        <p:tgtEl>
                                          <p:spTgt spid="18"/>
                                        </p:tgtEl>
                                      </p:cBhvr>
                                    </p:animEffect>
                                  </p:childTnLst>
                                </p:cTn>
                              </p:par>
                              <p:par>
                                <p:cTn id="17" presetID="9" presetClass="emph" presetSubtype="0" grpId="0" nodeType="withEffect">
                                  <p:stCondLst>
                                    <p:cond delay="0"/>
                                  </p:stCondLst>
                                  <p:childTnLst>
                                    <p:set>
                                      <p:cBhvr>
                                        <p:cTn id="18" dur="indefinite"/>
                                        <p:tgtEl>
                                          <p:spTgt spid="22"/>
                                        </p:tgtEl>
                                        <p:attrNameLst>
                                          <p:attrName>style.opacity</p:attrName>
                                        </p:attrNameLst>
                                      </p:cBhvr>
                                      <p:to>
                                        <p:strVal val="0.25"/>
                                      </p:to>
                                    </p:set>
                                    <p:animEffect filter="image" prLst="opacity: 0.25">
                                      <p:cBhvr rctx="IE">
                                        <p:cTn id="19" dur="indefinite"/>
                                        <p:tgtEl>
                                          <p:spTgt spid="22"/>
                                        </p:tgtEl>
                                      </p:cBhvr>
                                    </p:animEffect>
                                  </p:childTnLst>
                                </p:cTn>
                              </p:par>
                              <p:par>
                                <p:cTn id="20" presetID="9" presetClass="emph" presetSubtype="0" nodeType="withEffect">
                                  <p:stCondLst>
                                    <p:cond delay="0"/>
                                  </p:stCondLst>
                                  <p:childTnLst>
                                    <p:set>
                                      <p:cBhvr>
                                        <p:cTn id="21" dur="indefinite"/>
                                        <p:tgtEl>
                                          <p:spTgt spid="23"/>
                                        </p:tgtEl>
                                        <p:attrNameLst>
                                          <p:attrName>style.opacity</p:attrName>
                                        </p:attrNameLst>
                                      </p:cBhvr>
                                      <p:to>
                                        <p:strVal val="0.25"/>
                                      </p:to>
                                    </p:set>
                                    <p:animEffect filter="image" prLst="opacity: 0.25">
                                      <p:cBhvr rctx="IE">
                                        <p:cTn id="22" dur="indefinite"/>
                                        <p:tgtEl>
                                          <p:spTgt spid="23"/>
                                        </p:tgtEl>
                                      </p:cBhvr>
                                    </p:animEffect>
                                  </p:childTnLst>
                                </p:cTn>
                              </p:par>
                              <p:par>
                                <p:cTn id="23" presetID="9" presetClass="emph" presetSubtype="0" grpId="0" nodeType="withEffect">
                                  <p:stCondLst>
                                    <p:cond delay="0"/>
                                  </p:stCondLst>
                                  <p:childTnLst>
                                    <p:set>
                                      <p:cBhvr>
                                        <p:cTn id="24" dur="indefinite"/>
                                        <p:tgtEl>
                                          <p:spTgt spid="24"/>
                                        </p:tgtEl>
                                        <p:attrNameLst>
                                          <p:attrName>style.opacity</p:attrName>
                                        </p:attrNameLst>
                                      </p:cBhvr>
                                      <p:to>
                                        <p:strVal val="0.25"/>
                                      </p:to>
                                    </p:set>
                                    <p:animEffect filter="image" prLst="opacity: 0.25">
                                      <p:cBhvr rctx="IE">
                                        <p:cTn id="25" dur="indefinite"/>
                                        <p:tgtEl>
                                          <p:spTgt spid="24"/>
                                        </p:tgtEl>
                                      </p:cBhvr>
                                    </p:animEffect>
                                  </p:childTnLst>
                                </p:cTn>
                              </p:par>
                              <p:par>
                                <p:cTn id="26" presetID="9" presetClass="emph" presetSubtype="0" nodeType="withEffect">
                                  <p:stCondLst>
                                    <p:cond delay="0"/>
                                  </p:stCondLst>
                                  <p:childTnLst>
                                    <p:set>
                                      <p:cBhvr>
                                        <p:cTn id="27" dur="indefinite"/>
                                        <p:tgtEl>
                                          <p:spTgt spid="21"/>
                                        </p:tgtEl>
                                        <p:attrNameLst>
                                          <p:attrName>style.opacity</p:attrName>
                                        </p:attrNameLst>
                                      </p:cBhvr>
                                      <p:to>
                                        <p:strVal val="0.25"/>
                                      </p:to>
                                    </p:set>
                                    <p:animEffect filter="image" prLst="opacity: 0.25">
                                      <p:cBhvr rctx="IE">
                                        <p:cTn id="28" dur="indefinite"/>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8" grpId="0"/>
      <p:bldP spid="22" grpId="0"/>
      <p:bldP spid="24"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36232" y="2776002"/>
            <a:ext cx="5324100" cy="2255700"/>
          </a:xfrm>
        </p:spPr>
        <p:txBody>
          <a:bodyPr/>
          <a:lstStyle/>
          <a:p>
            <a:r>
              <a:rPr lang="en-SG" dirty="0">
                <a:solidFill>
                  <a:schemeClr val="tx1"/>
                </a:solidFill>
              </a:rPr>
              <a:t>HTTP GET request to server to retrieve location information in JSON format</a:t>
            </a:r>
          </a:p>
          <a:p>
            <a:pPr>
              <a:buNone/>
            </a:pPr>
            <a:endParaRPr lang="en-SG" dirty="0">
              <a:solidFill>
                <a:schemeClr val="tx1"/>
              </a:solidFill>
            </a:endParaRPr>
          </a:p>
          <a:p>
            <a:endParaRPr lang="en-SG" dirty="0">
              <a:solidFill>
                <a:schemeClr val="tx1"/>
              </a:solidFill>
            </a:endParaRPr>
          </a:p>
          <a:p>
            <a:endParaRPr lang="en-SG" dirty="0">
              <a:solidFill>
                <a:schemeClr val="tx1"/>
              </a:solidFill>
            </a:endParaRPr>
          </a:p>
        </p:txBody>
      </p:sp>
      <p:sp>
        <p:nvSpPr>
          <p:cNvPr id="15" name="Arrow: Circular 14"/>
          <p:cNvSpPr/>
          <p:nvPr/>
        </p:nvSpPr>
        <p:spPr>
          <a:xfrm>
            <a:off x="7764995" y="118834"/>
            <a:ext cx="1348083" cy="871660"/>
          </a:xfrm>
          <a:prstGeom prst="circularArrow">
            <a:avLst>
              <a:gd name="adj1" fmla="val 10980"/>
              <a:gd name="adj2" fmla="val 1142322"/>
              <a:gd name="adj3" fmla="val 4500000"/>
              <a:gd name="adj4" fmla="val 10800000"/>
              <a:gd name="adj5" fmla="val 12500"/>
            </a:avLst>
          </a:prstGeom>
        </p:spPr>
        <p:style>
          <a:lnRef idx="0">
            <a:schemeClr val="lt1">
              <a:hueOff val="0"/>
              <a:satOff val="0"/>
              <a:lumOff val="0"/>
              <a:alphaOff val="0"/>
            </a:schemeClr>
          </a:lnRef>
          <a:fillRef idx="3">
            <a:schemeClr val="accent2">
              <a:hueOff val="0"/>
              <a:satOff val="0"/>
              <a:lumOff val="0"/>
              <a:alphaOff val="0"/>
            </a:schemeClr>
          </a:fillRef>
          <a:effectRef idx="3">
            <a:schemeClr val="accent2">
              <a:hueOff val="0"/>
              <a:satOff val="0"/>
              <a:lumOff val="0"/>
              <a:alphaOff val="0"/>
            </a:schemeClr>
          </a:effectRef>
          <a:fontRef idx="minor">
            <a:schemeClr val="lt1"/>
          </a:fontRef>
        </p:style>
      </p:sp>
      <p:sp>
        <p:nvSpPr>
          <p:cNvPr id="16" name="Freeform: Shape 15"/>
          <p:cNvSpPr/>
          <p:nvPr/>
        </p:nvSpPr>
        <p:spPr>
          <a:xfrm>
            <a:off x="7741544" y="418885"/>
            <a:ext cx="1390079" cy="243097"/>
          </a:xfrm>
          <a:custGeom>
            <a:avLst/>
            <a:gdLst>
              <a:gd name="connsiteX0" fmla="*/ 0 w 797287"/>
              <a:gd name="connsiteY0" fmla="*/ 0 h 398465"/>
              <a:gd name="connsiteX1" fmla="*/ 797287 w 797287"/>
              <a:gd name="connsiteY1" fmla="*/ 0 h 398465"/>
              <a:gd name="connsiteX2" fmla="*/ 797287 w 797287"/>
              <a:gd name="connsiteY2" fmla="*/ 398465 h 398465"/>
              <a:gd name="connsiteX3" fmla="*/ 0 w 797287"/>
              <a:gd name="connsiteY3" fmla="*/ 398465 h 398465"/>
              <a:gd name="connsiteX4" fmla="*/ 0 w 797287"/>
              <a:gd name="connsiteY4" fmla="*/ 0 h 3984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287" h="398465">
                <a:moveTo>
                  <a:pt x="0" y="0"/>
                </a:moveTo>
                <a:lnTo>
                  <a:pt x="797287" y="0"/>
                </a:lnTo>
                <a:lnTo>
                  <a:pt x="797287" y="398465"/>
                </a:lnTo>
                <a:lnTo>
                  <a:pt x="0" y="39846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445" tIns="4445" rIns="4445" bIns="4445" numCol="1" spcCol="1270" anchor="ctr" anchorCtr="0">
            <a:noAutofit/>
          </a:bodyPr>
          <a:lstStyle/>
          <a:p>
            <a:pPr marL="0" lvl="0" indent="0" algn="ctr" defTabSz="311150">
              <a:lnSpc>
                <a:spcPct val="90000"/>
              </a:lnSpc>
              <a:spcBef>
                <a:spcPct val="0"/>
              </a:spcBef>
              <a:spcAft>
                <a:spcPct val="35000"/>
              </a:spcAft>
              <a:buNone/>
            </a:pPr>
            <a:r>
              <a:rPr lang="en-US" sz="800" b="1" kern="1200" dirty="0">
                <a:latin typeface="Montserrat" panose="020B0604020202020204" charset="0"/>
              </a:rPr>
              <a:t>INTRODUCTION</a:t>
            </a:r>
          </a:p>
        </p:txBody>
      </p:sp>
      <p:sp>
        <p:nvSpPr>
          <p:cNvPr id="17" name="Shape 16"/>
          <p:cNvSpPr/>
          <p:nvPr/>
        </p:nvSpPr>
        <p:spPr>
          <a:xfrm>
            <a:off x="7547726" y="619659"/>
            <a:ext cx="1348083" cy="871660"/>
          </a:xfrm>
          <a:prstGeom prst="leftCircularArrow">
            <a:avLst>
              <a:gd name="adj1" fmla="val 10980"/>
              <a:gd name="adj2" fmla="val 1142322"/>
              <a:gd name="adj3" fmla="val 6300000"/>
              <a:gd name="adj4" fmla="val 18900000"/>
              <a:gd name="adj5" fmla="val 12500"/>
            </a:avLst>
          </a:prstGeom>
        </p:spPr>
        <p:style>
          <a:lnRef idx="0">
            <a:schemeClr val="lt1">
              <a:hueOff val="0"/>
              <a:satOff val="0"/>
              <a:lumOff val="0"/>
              <a:alphaOff val="0"/>
            </a:schemeClr>
          </a:lnRef>
          <a:fillRef idx="3">
            <a:schemeClr val="accent3">
              <a:hueOff val="0"/>
              <a:satOff val="0"/>
              <a:lumOff val="0"/>
              <a:alphaOff val="0"/>
            </a:schemeClr>
          </a:fillRef>
          <a:effectRef idx="3">
            <a:schemeClr val="accent3">
              <a:hueOff val="0"/>
              <a:satOff val="0"/>
              <a:lumOff val="0"/>
              <a:alphaOff val="0"/>
            </a:schemeClr>
          </a:effectRef>
          <a:fontRef idx="minor">
            <a:schemeClr val="lt1"/>
          </a:fontRef>
        </p:style>
      </p:sp>
      <p:sp>
        <p:nvSpPr>
          <p:cNvPr id="18" name="Freeform: Shape 17"/>
          <p:cNvSpPr/>
          <p:nvPr/>
        </p:nvSpPr>
        <p:spPr>
          <a:xfrm>
            <a:off x="7547726" y="924557"/>
            <a:ext cx="1390079" cy="243097"/>
          </a:xfrm>
          <a:custGeom>
            <a:avLst/>
            <a:gdLst>
              <a:gd name="connsiteX0" fmla="*/ 0 w 797287"/>
              <a:gd name="connsiteY0" fmla="*/ 0 h 398465"/>
              <a:gd name="connsiteX1" fmla="*/ 797287 w 797287"/>
              <a:gd name="connsiteY1" fmla="*/ 0 h 398465"/>
              <a:gd name="connsiteX2" fmla="*/ 797287 w 797287"/>
              <a:gd name="connsiteY2" fmla="*/ 398465 h 398465"/>
              <a:gd name="connsiteX3" fmla="*/ 0 w 797287"/>
              <a:gd name="connsiteY3" fmla="*/ 398465 h 398465"/>
              <a:gd name="connsiteX4" fmla="*/ 0 w 797287"/>
              <a:gd name="connsiteY4" fmla="*/ 0 h 3984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287" h="398465">
                <a:moveTo>
                  <a:pt x="0" y="0"/>
                </a:moveTo>
                <a:lnTo>
                  <a:pt x="797287" y="0"/>
                </a:lnTo>
                <a:lnTo>
                  <a:pt x="797287" y="398465"/>
                </a:lnTo>
                <a:lnTo>
                  <a:pt x="0" y="39846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445" tIns="4445" rIns="4445" bIns="4445" numCol="1" spcCol="1270" anchor="ctr" anchorCtr="0">
            <a:noAutofit/>
          </a:bodyPr>
          <a:lstStyle/>
          <a:p>
            <a:pPr marL="0" lvl="0" indent="0" algn="ctr" defTabSz="311150">
              <a:lnSpc>
                <a:spcPct val="90000"/>
              </a:lnSpc>
              <a:spcBef>
                <a:spcPct val="0"/>
              </a:spcBef>
              <a:spcAft>
                <a:spcPct val="35000"/>
              </a:spcAft>
              <a:buNone/>
            </a:pPr>
            <a:r>
              <a:rPr lang="en-US" sz="800" b="1" kern="1200" dirty="0">
                <a:latin typeface="Montserrat" panose="020B0604020202020204" charset="0"/>
              </a:rPr>
              <a:t>REVIEW OF </a:t>
            </a:r>
          </a:p>
          <a:p>
            <a:pPr marL="0" lvl="0" indent="0" algn="ctr" defTabSz="311150">
              <a:lnSpc>
                <a:spcPct val="90000"/>
              </a:lnSpc>
              <a:spcBef>
                <a:spcPct val="0"/>
              </a:spcBef>
              <a:spcAft>
                <a:spcPct val="35000"/>
              </a:spcAft>
              <a:buNone/>
            </a:pPr>
            <a:r>
              <a:rPr lang="en-US" sz="800" b="1" kern="1200" dirty="0">
                <a:latin typeface="Montserrat" panose="020B0604020202020204" charset="0"/>
              </a:rPr>
              <a:t>EXISTING WORKS</a:t>
            </a:r>
          </a:p>
        </p:txBody>
      </p:sp>
      <p:sp>
        <p:nvSpPr>
          <p:cNvPr id="19" name="Arrow: Circular 18"/>
          <p:cNvSpPr/>
          <p:nvPr/>
        </p:nvSpPr>
        <p:spPr>
          <a:xfrm>
            <a:off x="7764995" y="1122734"/>
            <a:ext cx="1348083" cy="871660"/>
          </a:xfrm>
          <a:prstGeom prst="circularArrow">
            <a:avLst>
              <a:gd name="adj1" fmla="val 10980"/>
              <a:gd name="adj2" fmla="val 1142322"/>
              <a:gd name="adj3" fmla="val 4500000"/>
              <a:gd name="adj4" fmla="val 13500000"/>
              <a:gd name="adj5" fmla="val 12500"/>
            </a:avLst>
          </a:prstGeom>
        </p:spPr>
        <p:style>
          <a:lnRef idx="0">
            <a:schemeClr val="lt1">
              <a:hueOff val="0"/>
              <a:satOff val="0"/>
              <a:lumOff val="0"/>
              <a:alphaOff val="0"/>
            </a:schemeClr>
          </a:lnRef>
          <a:fillRef idx="3">
            <a:schemeClr val="accent4">
              <a:hueOff val="0"/>
              <a:satOff val="0"/>
              <a:lumOff val="0"/>
              <a:alphaOff val="0"/>
            </a:schemeClr>
          </a:fillRef>
          <a:effectRef idx="3">
            <a:schemeClr val="accent4">
              <a:hueOff val="0"/>
              <a:satOff val="0"/>
              <a:lumOff val="0"/>
              <a:alphaOff val="0"/>
            </a:schemeClr>
          </a:effectRef>
          <a:fontRef idx="minor">
            <a:schemeClr val="lt1"/>
          </a:fontRef>
        </p:style>
      </p:sp>
      <p:sp>
        <p:nvSpPr>
          <p:cNvPr id="20" name="Freeform: Shape 19"/>
          <p:cNvSpPr/>
          <p:nvPr/>
        </p:nvSpPr>
        <p:spPr>
          <a:xfrm>
            <a:off x="7820596" y="1421927"/>
            <a:ext cx="1390079" cy="243097"/>
          </a:xfrm>
          <a:custGeom>
            <a:avLst/>
            <a:gdLst>
              <a:gd name="connsiteX0" fmla="*/ 0 w 797287"/>
              <a:gd name="connsiteY0" fmla="*/ 0 h 398465"/>
              <a:gd name="connsiteX1" fmla="*/ 797287 w 797287"/>
              <a:gd name="connsiteY1" fmla="*/ 0 h 398465"/>
              <a:gd name="connsiteX2" fmla="*/ 797287 w 797287"/>
              <a:gd name="connsiteY2" fmla="*/ 398465 h 398465"/>
              <a:gd name="connsiteX3" fmla="*/ 0 w 797287"/>
              <a:gd name="connsiteY3" fmla="*/ 398465 h 398465"/>
              <a:gd name="connsiteX4" fmla="*/ 0 w 797287"/>
              <a:gd name="connsiteY4" fmla="*/ 0 h 3984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287" h="398465">
                <a:moveTo>
                  <a:pt x="0" y="0"/>
                </a:moveTo>
                <a:lnTo>
                  <a:pt x="797287" y="0"/>
                </a:lnTo>
                <a:lnTo>
                  <a:pt x="797287" y="398465"/>
                </a:lnTo>
                <a:lnTo>
                  <a:pt x="0" y="39846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445" tIns="4445" rIns="4445" bIns="4445" numCol="1" spcCol="1270" anchor="ctr" anchorCtr="0">
            <a:noAutofit/>
          </a:bodyPr>
          <a:lstStyle/>
          <a:p>
            <a:pPr marL="0" lvl="0" indent="0" algn="ctr" defTabSz="311150">
              <a:lnSpc>
                <a:spcPct val="90000"/>
              </a:lnSpc>
              <a:spcBef>
                <a:spcPct val="0"/>
              </a:spcBef>
              <a:spcAft>
                <a:spcPct val="35000"/>
              </a:spcAft>
              <a:buNone/>
            </a:pPr>
            <a:r>
              <a:rPr lang="en-US" sz="800" b="1" kern="1200" dirty="0">
                <a:latin typeface="Montserrat" panose="020B0604020202020204" charset="0"/>
              </a:rPr>
              <a:t>METHODOLOGY</a:t>
            </a:r>
          </a:p>
        </p:txBody>
      </p:sp>
      <p:sp>
        <p:nvSpPr>
          <p:cNvPr id="21" name="Shape 20"/>
          <p:cNvSpPr/>
          <p:nvPr/>
        </p:nvSpPr>
        <p:spPr>
          <a:xfrm>
            <a:off x="7547726" y="1624403"/>
            <a:ext cx="1348083" cy="871660"/>
          </a:xfrm>
          <a:prstGeom prst="leftCircularArrow">
            <a:avLst>
              <a:gd name="adj1" fmla="val 10980"/>
              <a:gd name="adj2" fmla="val 1142322"/>
              <a:gd name="adj3" fmla="val 6300000"/>
              <a:gd name="adj4" fmla="val 18900000"/>
              <a:gd name="adj5" fmla="val 12500"/>
            </a:avLst>
          </a:prstGeom>
        </p:spPr>
        <p:style>
          <a:lnRef idx="0">
            <a:schemeClr val="lt1">
              <a:hueOff val="0"/>
              <a:satOff val="0"/>
              <a:lumOff val="0"/>
              <a:alphaOff val="0"/>
            </a:schemeClr>
          </a:lnRef>
          <a:fillRef idx="3">
            <a:schemeClr val="accent5">
              <a:hueOff val="0"/>
              <a:satOff val="0"/>
              <a:lumOff val="0"/>
              <a:alphaOff val="0"/>
            </a:schemeClr>
          </a:fillRef>
          <a:effectRef idx="3">
            <a:schemeClr val="accent5">
              <a:hueOff val="0"/>
              <a:satOff val="0"/>
              <a:lumOff val="0"/>
              <a:alphaOff val="0"/>
            </a:schemeClr>
          </a:effectRef>
          <a:fontRef idx="minor">
            <a:schemeClr val="lt1"/>
          </a:fontRef>
        </p:style>
      </p:sp>
      <p:sp>
        <p:nvSpPr>
          <p:cNvPr id="22" name="Freeform: Shape 21"/>
          <p:cNvSpPr/>
          <p:nvPr/>
        </p:nvSpPr>
        <p:spPr>
          <a:xfrm>
            <a:off x="7464766" y="1938684"/>
            <a:ext cx="1390079" cy="243097"/>
          </a:xfrm>
          <a:custGeom>
            <a:avLst/>
            <a:gdLst>
              <a:gd name="connsiteX0" fmla="*/ 0 w 797287"/>
              <a:gd name="connsiteY0" fmla="*/ 0 h 398465"/>
              <a:gd name="connsiteX1" fmla="*/ 797287 w 797287"/>
              <a:gd name="connsiteY1" fmla="*/ 0 h 398465"/>
              <a:gd name="connsiteX2" fmla="*/ 797287 w 797287"/>
              <a:gd name="connsiteY2" fmla="*/ 398465 h 398465"/>
              <a:gd name="connsiteX3" fmla="*/ 0 w 797287"/>
              <a:gd name="connsiteY3" fmla="*/ 398465 h 398465"/>
              <a:gd name="connsiteX4" fmla="*/ 0 w 797287"/>
              <a:gd name="connsiteY4" fmla="*/ 0 h 3984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287" h="398465">
                <a:moveTo>
                  <a:pt x="0" y="0"/>
                </a:moveTo>
                <a:lnTo>
                  <a:pt x="797287" y="0"/>
                </a:lnTo>
                <a:lnTo>
                  <a:pt x="797287" y="398465"/>
                </a:lnTo>
                <a:lnTo>
                  <a:pt x="0" y="39846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445" tIns="4445" rIns="4445" bIns="4445" numCol="1" spcCol="1270" anchor="ctr" anchorCtr="0">
            <a:noAutofit/>
          </a:bodyPr>
          <a:lstStyle/>
          <a:p>
            <a:pPr marL="0" lvl="0" indent="0" algn="ctr" defTabSz="311150">
              <a:lnSpc>
                <a:spcPct val="90000"/>
              </a:lnSpc>
              <a:spcBef>
                <a:spcPct val="0"/>
              </a:spcBef>
              <a:spcAft>
                <a:spcPct val="35000"/>
              </a:spcAft>
              <a:buNone/>
            </a:pPr>
            <a:r>
              <a:rPr lang="en-US" sz="800" b="1" kern="1200" dirty="0">
                <a:latin typeface="Montserrat" panose="020B0604020202020204" charset="0"/>
              </a:rPr>
              <a:t>RESULTS AND </a:t>
            </a:r>
          </a:p>
          <a:p>
            <a:pPr marL="0" lvl="0" indent="0" algn="ctr" defTabSz="311150">
              <a:lnSpc>
                <a:spcPct val="90000"/>
              </a:lnSpc>
              <a:spcBef>
                <a:spcPct val="0"/>
              </a:spcBef>
              <a:spcAft>
                <a:spcPct val="35000"/>
              </a:spcAft>
              <a:buNone/>
            </a:pPr>
            <a:r>
              <a:rPr lang="en-US" sz="800" b="1" kern="1200" dirty="0">
                <a:latin typeface="Montserrat" panose="020B0604020202020204" charset="0"/>
              </a:rPr>
              <a:t>DISCUSSION</a:t>
            </a:r>
          </a:p>
        </p:txBody>
      </p:sp>
      <p:sp>
        <p:nvSpPr>
          <p:cNvPr id="23" name="Block Arc 22"/>
          <p:cNvSpPr/>
          <p:nvPr/>
        </p:nvSpPr>
        <p:spPr>
          <a:xfrm>
            <a:off x="7820596" y="2183189"/>
            <a:ext cx="1158173" cy="749267"/>
          </a:xfrm>
          <a:prstGeom prst="blockArc">
            <a:avLst>
              <a:gd name="adj1" fmla="val 13500000"/>
              <a:gd name="adj2" fmla="val 10800000"/>
              <a:gd name="adj3" fmla="val 12740"/>
            </a:avLst>
          </a:prstGeom>
        </p:spPr>
        <p:style>
          <a:lnRef idx="0">
            <a:schemeClr val="lt1">
              <a:hueOff val="0"/>
              <a:satOff val="0"/>
              <a:lumOff val="0"/>
              <a:alphaOff val="0"/>
            </a:schemeClr>
          </a:lnRef>
          <a:fillRef idx="3">
            <a:schemeClr val="accent6">
              <a:hueOff val="0"/>
              <a:satOff val="0"/>
              <a:lumOff val="0"/>
              <a:alphaOff val="0"/>
            </a:schemeClr>
          </a:fillRef>
          <a:effectRef idx="3">
            <a:schemeClr val="accent6">
              <a:hueOff val="0"/>
              <a:satOff val="0"/>
              <a:lumOff val="0"/>
              <a:alphaOff val="0"/>
            </a:schemeClr>
          </a:effectRef>
          <a:fontRef idx="minor">
            <a:schemeClr val="lt1"/>
          </a:fontRef>
        </p:style>
      </p:sp>
      <p:sp>
        <p:nvSpPr>
          <p:cNvPr id="24" name="Freeform: Shape 23"/>
          <p:cNvSpPr/>
          <p:nvPr/>
        </p:nvSpPr>
        <p:spPr>
          <a:xfrm>
            <a:off x="7722999" y="2462193"/>
            <a:ext cx="1390079" cy="243097"/>
          </a:xfrm>
          <a:custGeom>
            <a:avLst/>
            <a:gdLst>
              <a:gd name="connsiteX0" fmla="*/ 0 w 797287"/>
              <a:gd name="connsiteY0" fmla="*/ 0 h 398465"/>
              <a:gd name="connsiteX1" fmla="*/ 797287 w 797287"/>
              <a:gd name="connsiteY1" fmla="*/ 0 h 398465"/>
              <a:gd name="connsiteX2" fmla="*/ 797287 w 797287"/>
              <a:gd name="connsiteY2" fmla="*/ 398465 h 398465"/>
              <a:gd name="connsiteX3" fmla="*/ 0 w 797287"/>
              <a:gd name="connsiteY3" fmla="*/ 398465 h 398465"/>
              <a:gd name="connsiteX4" fmla="*/ 0 w 797287"/>
              <a:gd name="connsiteY4" fmla="*/ 0 h 3984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287" h="398465">
                <a:moveTo>
                  <a:pt x="0" y="0"/>
                </a:moveTo>
                <a:lnTo>
                  <a:pt x="797287" y="0"/>
                </a:lnTo>
                <a:lnTo>
                  <a:pt x="797287" y="398465"/>
                </a:lnTo>
                <a:lnTo>
                  <a:pt x="0" y="39846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445" tIns="4445" rIns="4445" bIns="4445" numCol="1" spcCol="1270" anchor="ctr" anchorCtr="0">
            <a:noAutofit/>
          </a:bodyPr>
          <a:lstStyle/>
          <a:p>
            <a:pPr marL="0" lvl="0" indent="0" algn="ctr" defTabSz="311150">
              <a:lnSpc>
                <a:spcPct val="90000"/>
              </a:lnSpc>
              <a:spcBef>
                <a:spcPct val="0"/>
              </a:spcBef>
              <a:spcAft>
                <a:spcPct val="35000"/>
              </a:spcAft>
              <a:buNone/>
            </a:pPr>
            <a:r>
              <a:rPr lang="en-US" sz="800" b="1" kern="1200" dirty="0">
                <a:latin typeface="Montserrat" panose="020B0604020202020204" charset="0"/>
              </a:rPr>
              <a:t>CONCLUSION</a:t>
            </a:r>
          </a:p>
        </p:txBody>
      </p:sp>
      <p:pic>
        <p:nvPicPr>
          <p:cNvPr id="4" name="Picture 3"/>
          <p:cNvPicPr>
            <a:picLocks noChangeAspect="1"/>
          </p:cNvPicPr>
          <p:nvPr/>
        </p:nvPicPr>
        <p:blipFill>
          <a:blip r:embed="rId3"/>
          <a:stretch>
            <a:fillRect/>
          </a:stretch>
        </p:blipFill>
        <p:spPr>
          <a:xfrm>
            <a:off x="287079" y="1624403"/>
            <a:ext cx="6251944" cy="662436"/>
          </a:xfrm>
          <a:prstGeom prst="rect">
            <a:avLst/>
          </a:prstGeom>
        </p:spPr>
      </p:pic>
      <p:sp>
        <p:nvSpPr>
          <p:cNvPr id="25" name="Freeform: Shape 24"/>
          <p:cNvSpPr/>
          <p:nvPr/>
        </p:nvSpPr>
        <p:spPr>
          <a:xfrm>
            <a:off x="4627387" y="2113566"/>
            <a:ext cx="2333027" cy="560665"/>
          </a:xfrm>
          <a:custGeom>
            <a:avLst/>
            <a:gdLst>
              <a:gd name="connsiteX0" fmla="*/ 0 w 2333027"/>
              <a:gd name="connsiteY0" fmla="*/ 0 h 560665"/>
              <a:gd name="connsiteX1" fmla="*/ 2333027 w 2333027"/>
              <a:gd name="connsiteY1" fmla="*/ 0 h 560665"/>
              <a:gd name="connsiteX2" fmla="*/ 2333027 w 2333027"/>
              <a:gd name="connsiteY2" fmla="*/ 560665 h 560665"/>
              <a:gd name="connsiteX3" fmla="*/ 0 w 2333027"/>
              <a:gd name="connsiteY3" fmla="*/ 560665 h 560665"/>
              <a:gd name="connsiteX4" fmla="*/ 0 w 2333027"/>
              <a:gd name="connsiteY4" fmla="*/ 0 h 5606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3027" h="560665">
                <a:moveTo>
                  <a:pt x="0" y="0"/>
                </a:moveTo>
                <a:lnTo>
                  <a:pt x="2333027" y="0"/>
                </a:lnTo>
                <a:lnTo>
                  <a:pt x="2333027" y="560665"/>
                </a:lnTo>
                <a:lnTo>
                  <a:pt x="0" y="560665"/>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2865" tIns="62865" rIns="62865" bIns="62865" numCol="1" spcCol="1270" anchor="ctr" anchorCtr="0">
            <a:noAutofit/>
          </a:bodyPr>
          <a:lstStyle/>
          <a:p>
            <a:pPr marL="0" lvl="0" indent="0" algn="ctr" defTabSz="1466850">
              <a:lnSpc>
                <a:spcPct val="90000"/>
              </a:lnSpc>
              <a:spcBef>
                <a:spcPct val="0"/>
              </a:spcBef>
              <a:spcAft>
                <a:spcPct val="5000"/>
              </a:spcAft>
              <a:buNone/>
            </a:pPr>
            <a:r>
              <a:rPr lang="en-US" sz="1800" b="1" kern="1200" dirty="0"/>
              <a:t>Server Message</a:t>
            </a:r>
          </a:p>
        </p:txBody>
      </p:sp>
      <p:sp>
        <p:nvSpPr>
          <p:cNvPr id="26" name="Title 1"/>
          <p:cNvSpPr txBox="1">
            <a:spLocks/>
          </p:cNvSpPr>
          <p:nvPr/>
        </p:nvSpPr>
        <p:spPr>
          <a:xfrm>
            <a:off x="249453" y="292701"/>
            <a:ext cx="6685657" cy="485699"/>
          </a:xfrm>
          <a:prstGeom prst="rect">
            <a:avLst/>
          </a:prstGeom>
          <a:noFill/>
          <a:ln>
            <a:noFill/>
          </a:ln>
        </p:spPr>
        <p:txBody>
          <a:bodyPr lIns="91425" tIns="91425" rIns="91425" bIns="91425" anchor="b"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rgbClr val="999999"/>
              </a:buClr>
              <a:buSzPct val="100000"/>
              <a:buFont typeface="Montserrat"/>
              <a:buNone/>
              <a:defRPr sz="2400" b="1" i="0" u="none" strike="noStrike" cap="none">
                <a:solidFill>
                  <a:srgbClr val="999999"/>
                </a:solidFill>
                <a:latin typeface="Montserrat"/>
                <a:ea typeface="Montserrat"/>
                <a:cs typeface="Montserrat"/>
                <a:sym typeface="Montserrat"/>
              </a:defRPr>
            </a:lvl1pPr>
            <a:lvl2pPr lvl="1">
              <a:spcBef>
                <a:spcPts val="0"/>
              </a:spcBef>
              <a:buClr>
                <a:srgbClr val="999999"/>
              </a:buClr>
              <a:buSzPct val="100000"/>
              <a:buFont typeface="Montserrat"/>
              <a:buNone/>
              <a:defRPr sz="2400" b="1">
                <a:solidFill>
                  <a:srgbClr val="999999"/>
                </a:solidFill>
                <a:latin typeface="Montserrat"/>
                <a:ea typeface="Montserrat"/>
                <a:cs typeface="Montserrat"/>
                <a:sym typeface="Montserrat"/>
              </a:defRPr>
            </a:lvl2pPr>
            <a:lvl3pPr lvl="2">
              <a:spcBef>
                <a:spcPts val="0"/>
              </a:spcBef>
              <a:buClr>
                <a:srgbClr val="999999"/>
              </a:buClr>
              <a:buSzPct val="100000"/>
              <a:buFont typeface="Montserrat"/>
              <a:buNone/>
              <a:defRPr sz="2400" b="1">
                <a:solidFill>
                  <a:srgbClr val="999999"/>
                </a:solidFill>
                <a:latin typeface="Montserrat"/>
                <a:ea typeface="Montserrat"/>
                <a:cs typeface="Montserrat"/>
                <a:sym typeface="Montserrat"/>
              </a:defRPr>
            </a:lvl3pPr>
            <a:lvl4pPr lvl="3">
              <a:spcBef>
                <a:spcPts val="0"/>
              </a:spcBef>
              <a:buClr>
                <a:srgbClr val="999999"/>
              </a:buClr>
              <a:buSzPct val="100000"/>
              <a:buFont typeface="Montserrat"/>
              <a:buNone/>
              <a:defRPr sz="2400" b="1">
                <a:solidFill>
                  <a:srgbClr val="999999"/>
                </a:solidFill>
                <a:latin typeface="Montserrat"/>
                <a:ea typeface="Montserrat"/>
                <a:cs typeface="Montserrat"/>
                <a:sym typeface="Montserrat"/>
              </a:defRPr>
            </a:lvl4pPr>
            <a:lvl5pPr lvl="4">
              <a:spcBef>
                <a:spcPts val="0"/>
              </a:spcBef>
              <a:buClr>
                <a:srgbClr val="999999"/>
              </a:buClr>
              <a:buSzPct val="100000"/>
              <a:buFont typeface="Montserrat"/>
              <a:buNone/>
              <a:defRPr sz="2400" b="1">
                <a:solidFill>
                  <a:srgbClr val="999999"/>
                </a:solidFill>
                <a:latin typeface="Montserrat"/>
                <a:ea typeface="Montserrat"/>
                <a:cs typeface="Montserrat"/>
                <a:sym typeface="Montserrat"/>
              </a:defRPr>
            </a:lvl5pPr>
            <a:lvl6pPr lvl="5">
              <a:spcBef>
                <a:spcPts val="0"/>
              </a:spcBef>
              <a:buClr>
                <a:srgbClr val="999999"/>
              </a:buClr>
              <a:buSzPct val="100000"/>
              <a:buFont typeface="Montserrat"/>
              <a:buNone/>
              <a:defRPr sz="2400" b="1">
                <a:solidFill>
                  <a:srgbClr val="999999"/>
                </a:solidFill>
                <a:latin typeface="Montserrat"/>
                <a:ea typeface="Montserrat"/>
                <a:cs typeface="Montserrat"/>
                <a:sym typeface="Montserrat"/>
              </a:defRPr>
            </a:lvl6pPr>
            <a:lvl7pPr lvl="6">
              <a:spcBef>
                <a:spcPts val="0"/>
              </a:spcBef>
              <a:buClr>
                <a:srgbClr val="999999"/>
              </a:buClr>
              <a:buSzPct val="100000"/>
              <a:buFont typeface="Montserrat"/>
              <a:buNone/>
              <a:defRPr sz="2400" b="1">
                <a:solidFill>
                  <a:srgbClr val="999999"/>
                </a:solidFill>
                <a:latin typeface="Montserrat"/>
                <a:ea typeface="Montserrat"/>
                <a:cs typeface="Montserrat"/>
                <a:sym typeface="Montserrat"/>
              </a:defRPr>
            </a:lvl7pPr>
            <a:lvl8pPr lvl="7">
              <a:spcBef>
                <a:spcPts val="0"/>
              </a:spcBef>
              <a:buClr>
                <a:srgbClr val="999999"/>
              </a:buClr>
              <a:buSzPct val="100000"/>
              <a:buFont typeface="Montserrat"/>
              <a:buNone/>
              <a:defRPr sz="2400" b="1">
                <a:solidFill>
                  <a:srgbClr val="999999"/>
                </a:solidFill>
                <a:latin typeface="Montserrat"/>
                <a:ea typeface="Montserrat"/>
                <a:cs typeface="Montserrat"/>
                <a:sym typeface="Montserrat"/>
              </a:defRPr>
            </a:lvl8pPr>
            <a:lvl9pPr lvl="8">
              <a:spcBef>
                <a:spcPts val="0"/>
              </a:spcBef>
              <a:buClr>
                <a:srgbClr val="999999"/>
              </a:buClr>
              <a:buSzPct val="100000"/>
              <a:buFont typeface="Montserrat"/>
              <a:buNone/>
              <a:defRPr sz="2400" b="1">
                <a:solidFill>
                  <a:srgbClr val="999999"/>
                </a:solidFill>
                <a:latin typeface="Montserrat"/>
                <a:ea typeface="Montserrat"/>
                <a:cs typeface="Montserrat"/>
                <a:sym typeface="Montserrat"/>
              </a:defRPr>
            </a:lvl9pPr>
          </a:lstStyle>
          <a:p>
            <a:r>
              <a:rPr lang="en-SG" dirty="0">
                <a:solidFill>
                  <a:schemeClr val="tx1"/>
                </a:solidFill>
              </a:rPr>
              <a:t>Back-end Simulator</a:t>
            </a:r>
          </a:p>
        </p:txBody>
      </p:sp>
    </p:spTree>
    <p:extLst>
      <p:ext uri="{BB962C8B-B14F-4D97-AF65-F5344CB8AC3E}">
        <p14:creationId xmlns:p14="http://schemas.microsoft.com/office/powerpoint/2010/main" val="2588151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nodeType="withEffect">
                                  <p:stCondLst>
                                    <p:cond delay="0"/>
                                  </p:stCondLst>
                                  <p:childTnLst>
                                    <p:set>
                                      <p:cBhvr>
                                        <p:cTn id="6" dur="indefinite"/>
                                        <p:tgtEl>
                                          <p:spTgt spid="15"/>
                                        </p:tgtEl>
                                        <p:attrNameLst>
                                          <p:attrName>style.opacity</p:attrName>
                                        </p:attrNameLst>
                                      </p:cBhvr>
                                      <p:to>
                                        <p:strVal val="0.25"/>
                                      </p:to>
                                    </p:set>
                                    <p:animEffect filter="image" prLst="opacity: 0.25">
                                      <p:cBhvr rctx="IE">
                                        <p:cTn id="7" dur="indefinite"/>
                                        <p:tgtEl>
                                          <p:spTgt spid="15"/>
                                        </p:tgtEl>
                                      </p:cBhvr>
                                    </p:animEffect>
                                  </p:childTnLst>
                                </p:cTn>
                              </p:par>
                              <p:par>
                                <p:cTn id="8" presetID="9" presetClass="emph" presetSubtype="0" grpId="0" nodeType="withEffect">
                                  <p:stCondLst>
                                    <p:cond delay="0"/>
                                  </p:stCondLst>
                                  <p:childTnLst>
                                    <p:set>
                                      <p:cBhvr>
                                        <p:cTn id="9" dur="indefinite"/>
                                        <p:tgtEl>
                                          <p:spTgt spid="16"/>
                                        </p:tgtEl>
                                        <p:attrNameLst>
                                          <p:attrName>style.opacity</p:attrName>
                                        </p:attrNameLst>
                                      </p:cBhvr>
                                      <p:to>
                                        <p:strVal val="0.25"/>
                                      </p:to>
                                    </p:set>
                                    <p:animEffect filter="image" prLst="opacity: 0.25">
                                      <p:cBhvr rctx="IE">
                                        <p:cTn id="10" dur="indefinite"/>
                                        <p:tgtEl>
                                          <p:spTgt spid="16"/>
                                        </p:tgtEl>
                                      </p:cBhvr>
                                    </p:animEffect>
                                  </p:childTnLst>
                                </p:cTn>
                              </p:par>
                              <p:par>
                                <p:cTn id="11" presetID="9" presetClass="emph" presetSubtype="0" nodeType="withEffect">
                                  <p:stCondLst>
                                    <p:cond delay="0"/>
                                  </p:stCondLst>
                                  <p:childTnLst>
                                    <p:set>
                                      <p:cBhvr>
                                        <p:cTn id="12" dur="indefinite"/>
                                        <p:tgtEl>
                                          <p:spTgt spid="17"/>
                                        </p:tgtEl>
                                        <p:attrNameLst>
                                          <p:attrName>style.opacity</p:attrName>
                                        </p:attrNameLst>
                                      </p:cBhvr>
                                      <p:to>
                                        <p:strVal val="0.25"/>
                                      </p:to>
                                    </p:set>
                                    <p:animEffect filter="image" prLst="opacity: 0.25">
                                      <p:cBhvr rctx="IE">
                                        <p:cTn id="13" dur="indefinite"/>
                                        <p:tgtEl>
                                          <p:spTgt spid="17"/>
                                        </p:tgtEl>
                                      </p:cBhvr>
                                    </p:animEffect>
                                  </p:childTnLst>
                                </p:cTn>
                              </p:par>
                              <p:par>
                                <p:cTn id="14" presetID="9" presetClass="emph" presetSubtype="0" grpId="0" nodeType="withEffect">
                                  <p:stCondLst>
                                    <p:cond delay="0"/>
                                  </p:stCondLst>
                                  <p:childTnLst>
                                    <p:set>
                                      <p:cBhvr>
                                        <p:cTn id="15" dur="indefinite"/>
                                        <p:tgtEl>
                                          <p:spTgt spid="18"/>
                                        </p:tgtEl>
                                        <p:attrNameLst>
                                          <p:attrName>style.opacity</p:attrName>
                                        </p:attrNameLst>
                                      </p:cBhvr>
                                      <p:to>
                                        <p:strVal val="0.25"/>
                                      </p:to>
                                    </p:set>
                                    <p:animEffect filter="image" prLst="opacity: 0.25">
                                      <p:cBhvr rctx="IE">
                                        <p:cTn id="16" dur="indefinite"/>
                                        <p:tgtEl>
                                          <p:spTgt spid="18"/>
                                        </p:tgtEl>
                                      </p:cBhvr>
                                    </p:animEffect>
                                  </p:childTnLst>
                                </p:cTn>
                              </p:par>
                              <p:par>
                                <p:cTn id="17" presetID="9" presetClass="emph" presetSubtype="0" grpId="0" nodeType="withEffect">
                                  <p:stCondLst>
                                    <p:cond delay="0"/>
                                  </p:stCondLst>
                                  <p:childTnLst>
                                    <p:set>
                                      <p:cBhvr>
                                        <p:cTn id="18" dur="indefinite"/>
                                        <p:tgtEl>
                                          <p:spTgt spid="22"/>
                                        </p:tgtEl>
                                        <p:attrNameLst>
                                          <p:attrName>style.opacity</p:attrName>
                                        </p:attrNameLst>
                                      </p:cBhvr>
                                      <p:to>
                                        <p:strVal val="0.25"/>
                                      </p:to>
                                    </p:set>
                                    <p:animEffect filter="image" prLst="opacity: 0.25">
                                      <p:cBhvr rctx="IE">
                                        <p:cTn id="19" dur="indefinite"/>
                                        <p:tgtEl>
                                          <p:spTgt spid="22"/>
                                        </p:tgtEl>
                                      </p:cBhvr>
                                    </p:animEffect>
                                  </p:childTnLst>
                                </p:cTn>
                              </p:par>
                              <p:par>
                                <p:cTn id="20" presetID="9" presetClass="emph" presetSubtype="0" nodeType="withEffect">
                                  <p:stCondLst>
                                    <p:cond delay="0"/>
                                  </p:stCondLst>
                                  <p:childTnLst>
                                    <p:set>
                                      <p:cBhvr>
                                        <p:cTn id="21" dur="indefinite"/>
                                        <p:tgtEl>
                                          <p:spTgt spid="23"/>
                                        </p:tgtEl>
                                        <p:attrNameLst>
                                          <p:attrName>style.opacity</p:attrName>
                                        </p:attrNameLst>
                                      </p:cBhvr>
                                      <p:to>
                                        <p:strVal val="0.25"/>
                                      </p:to>
                                    </p:set>
                                    <p:animEffect filter="image" prLst="opacity: 0.25">
                                      <p:cBhvr rctx="IE">
                                        <p:cTn id="22" dur="indefinite"/>
                                        <p:tgtEl>
                                          <p:spTgt spid="23"/>
                                        </p:tgtEl>
                                      </p:cBhvr>
                                    </p:animEffect>
                                  </p:childTnLst>
                                </p:cTn>
                              </p:par>
                              <p:par>
                                <p:cTn id="23" presetID="9" presetClass="emph" presetSubtype="0" grpId="0" nodeType="withEffect">
                                  <p:stCondLst>
                                    <p:cond delay="0"/>
                                  </p:stCondLst>
                                  <p:childTnLst>
                                    <p:set>
                                      <p:cBhvr>
                                        <p:cTn id="24" dur="indefinite"/>
                                        <p:tgtEl>
                                          <p:spTgt spid="24"/>
                                        </p:tgtEl>
                                        <p:attrNameLst>
                                          <p:attrName>style.opacity</p:attrName>
                                        </p:attrNameLst>
                                      </p:cBhvr>
                                      <p:to>
                                        <p:strVal val="0.25"/>
                                      </p:to>
                                    </p:set>
                                    <p:animEffect filter="image" prLst="opacity: 0.25">
                                      <p:cBhvr rctx="IE">
                                        <p:cTn id="25" dur="indefinite"/>
                                        <p:tgtEl>
                                          <p:spTgt spid="24"/>
                                        </p:tgtEl>
                                      </p:cBhvr>
                                    </p:animEffect>
                                  </p:childTnLst>
                                </p:cTn>
                              </p:par>
                              <p:par>
                                <p:cTn id="26" presetID="9" presetClass="emph" presetSubtype="0" nodeType="withEffect">
                                  <p:stCondLst>
                                    <p:cond delay="0"/>
                                  </p:stCondLst>
                                  <p:childTnLst>
                                    <p:set>
                                      <p:cBhvr>
                                        <p:cTn id="27" dur="indefinite"/>
                                        <p:tgtEl>
                                          <p:spTgt spid="21"/>
                                        </p:tgtEl>
                                        <p:attrNameLst>
                                          <p:attrName>style.opacity</p:attrName>
                                        </p:attrNameLst>
                                      </p:cBhvr>
                                      <p:to>
                                        <p:strVal val="0.25"/>
                                      </p:to>
                                    </p:set>
                                    <p:animEffect filter="image" prLst="opacity: 0.25">
                                      <p:cBhvr rctx="IE">
                                        <p:cTn id="28" dur="indefinite"/>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8" grpId="0"/>
      <p:bldP spid="22" grpId="0"/>
      <p:bldP spid="24"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38250" y="1334343"/>
            <a:ext cx="5324100" cy="2255700"/>
          </a:xfrm>
        </p:spPr>
        <p:txBody>
          <a:bodyPr/>
          <a:lstStyle/>
          <a:p>
            <a:pPr marL="342900" indent="-342900">
              <a:buFont typeface="Wingdings" panose="05000000000000000000" pitchFamily="2" charset="2"/>
              <a:buChar char="v"/>
            </a:pPr>
            <a:r>
              <a:rPr lang="en-SG" b="1" dirty="0">
                <a:solidFill>
                  <a:schemeClr val="tx1"/>
                </a:solidFill>
              </a:rPr>
              <a:t>Abnormality detection: </a:t>
            </a:r>
            <a:r>
              <a:rPr lang="en-SG" dirty="0">
                <a:solidFill>
                  <a:schemeClr val="tx1"/>
                </a:solidFill>
              </a:rPr>
              <a:t>perform checks on the location of elderlies at a specified interval</a:t>
            </a:r>
          </a:p>
          <a:p>
            <a:pPr marL="342900" indent="-342900">
              <a:buFont typeface="Wingdings" panose="05000000000000000000" pitchFamily="2" charset="2"/>
              <a:buChar char="v"/>
            </a:pPr>
            <a:r>
              <a:rPr lang="en-SG" b="1" dirty="0">
                <a:solidFill>
                  <a:schemeClr val="tx1"/>
                </a:solidFill>
              </a:rPr>
              <a:t>Task allocation</a:t>
            </a:r>
            <a:r>
              <a:rPr lang="en-SG" dirty="0">
                <a:solidFill>
                  <a:schemeClr val="tx1"/>
                </a:solidFill>
              </a:rPr>
              <a:t>: score based allocation system</a:t>
            </a:r>
          </a:p>
          <a:p>
            <a:pPr marL="342900" indent="-342900">
              <a:buFont typeface="Wingdings" panose="05000000000000000000" pitchFamily="2" charset="2"/>
              <a:buChar char="v"/>
            </a:pPr>
            <a:r>
              <a:rPr lang="en-SG" dirty="0">
                <a:solidFill>
                  <a:schemeClr val="tx1"/>
                </a:solidFill>
              </a:rPr>
              <a:t>Scores decided by following a set of formulas which include: Distance, status, expertise and remaining time on current task</a:t>
            </a:r>
          </a:p>
        </p:txBody>
      </p:sp>
      <p:sp>
        <p:nvSpPr>
          <p:cNvPr id="15" name="Arrow: Circular 14"/>
          <p:cNvSpPr/>
          <p:nvPr/>
        </p:nvSpPr>
        <p:spPr>
          <a:xfrm>
            <a:off x="7764995" y="118834"/>
            <a:ext cx="1348083" cy="871660"/>
          </a:xfrm>
          <a:prstGeom prst="circularArrow">
            <a:avLst>
              <a:gd name="adj1" fmla="val 10980"/>
              <a:gd name="adj2" fmla="val 1142322"/>
              <a:gd name="adj3" fmla="val 4500000"/>
              <a:gd name="adj4" fmla="val 10800000"/>
              <a:gd name="adj5" fmla="val 12500"/>
            </a:avLst>
          </a:prstGeom>
        </p:spPr>
        <p:style>
          <a:lnRef idx="0">
            <a:schemeClr val="lt1">
              <a:hueOff val="0"/>
              <a:satOff val="0"/>
              <a:lumOff val="0"/>
              <a:alphaOff val="0"/>
            </a:schemeClr>
          </a:lnRef>
          <a:fillRef idx="3">
            <a:schemeClr val="accent2">
              <a:hueOff val="0"/>
              <a:satOff val="0"/>
              <a:lumOff val="0"/>
              <a:alphaOff val="0"/>
            </a:schemeClr>
          </a:fillRef>
          <a:effectRef idx="3">
            <a:schemeClr val="accent2">
              <a:hueOff val="0"/>
              <a:satOff val="0"/>
              <a:lumOff val="0"/>
              <a:alphaOff val="0"/>
            </a:schemeClr>
          </a:effectRef>
          <a:fontRef idx="minor">
            <a:schemeClr val="lt1"/>
          </a:fontRef>
        </p:style>
      </p:sp>
      <p:sp>
        <p:nvSpPr>
          <p:cNvPr id="16" name="Freeform: Shape 15"/>
          <p:cNvSpPr/>
          <p:nvPr/>
        </p:nvSpPr>
        <p:spPr>
          <a:xfrm>
            <a:off x="7741544" y="418885"/>
            <a:ext cx="1390079" cy="243097"/>
          </a:xfrm>
          <a:custGeom>
            <a:avLst/>
            <a:gdLst>
              <a:gd name="connsiteX0" fmla="*/ 0 w 797287"/>
              <a:gd name="connsiteY0" fmla="*/ 0 h 398465"/>
              <a:gd name="connsiteX1" fmla="*/ 797287 w 797287"/>
              <a:gd name="connsiteY1" fmla="*/ 0 h 398465"/>
              <a:gd name="connsiteX2" fmla="*/ 797287 w 797287"/>
              <a:gd name="connsiteY2" fmla="*/ 398465 h 398465"/>
              <a:gd name="connsiteX3" fmla="*/ 0 w 797287"/>
              <a:gd name="connsiteY3" fmla="*/ 398465 h 398465"/>
              <a:gd name="connsiteX4" fmla="*/ 0 w 797287"/>
              <a:gd name="connsiteY4" fmla="*/ 0 h 3984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287" h="398465">
                <a:moveTo>
                  <a:pt x="0" y="0"/>
                </a:moveTo>
                <a:lnTo>
                  <a:pt x="797287" y="0"/>
                </a:lnTo>
                <a:lnTo>
                  <a:pt x="797287" y="398465"/>
                </a:lnTo>
                <a:lnTo>
                  <a:pt x="0" y="39846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445" tIns="4445" rIns="4445" bIns="4445" numCol="1" spcCol="1270" anchor="ctr" anchorCtr="0">
            <a:noAutofit/>
          </a:bodyPr>
          <a:lstStyle/>
          <a:p>
            <a:pPr marL="0" lvl="0" indent="0" algn="ctr" defTabSz="311150">
              <a:lnSpc>
                <a:spcPct val="90000"/>
              </a:lnSpc>
              <a:spcBef>
                <a:spcPct val="0"/>
              </a:spcBef>
              <a:spcAft>
                <a:spcPct val="35000"/>
              </a:spcAft>
              <a:buNone/>
            </a:pPr>
            <a:r>
              <a:rPr lang="en-US" sz="800" b="1" kern="1200" dirty="0">
                <a:latin typeface="Montserrat" panose="020B0604020202020204" charset="0"/>
              </a:rPr>
              <a:t>INTRODUCTION</a:t>
            </a:r>
          </a:p>
        </p:txBody>
      </p:sp>
      <p:sp>
        <p:nvSpPr>
          <p:cNvPr id="17" name="Shape 16"/>
          <p:cNvSpPr/>
          <p:nvPr/>
        </p:nvSpPr>
        <p:spPr>
          <a:xfrm>
            <a:off x="7547726" y="619659"/>
            <a:ext cx="1348083" cy="871660"/>
          </a:xfrm>
          <a:prstGeom prst="leftCircularArrow">
            <a:avLst>
              <a:gd name="adj1" fmla="val 10980"/>
              <a:gd name="adj2" fmla="val 1142322"/>
              <a:gd name="adj3" fmla="val 6300000"/>
              <a:gd name="adj4" fmla="val 18900000"/>
              <a:gd name="adj5" fmla="val 12500"/>
            </a:avLst>
          </a:prstGeom>
        </p:spPr>
        <p:style>
          <a:lnRef idx="0">
            <a:schemeClr val="lt1">
              <a:hueOff val="0"/>
              <a:satOff val="0"/>
              <a:lumOff val="0"/>
              <a:alphaOff val="0"/>
            </a:schemeClr>
          </a:lnRef>
          <a:fillRef idx="3">
            <a:schemeClr val="accent3">
              <a:hueOff val="0"/>
              <a:satOff val="0"/>
              <a:lumOff val="0"/>
              <a:alphaOff val="0"/>
            </a:schemeClr>
          </a:fillRef>
          <a:effectRef idx="3">
            <a:schemeClr val="accent3">
              <a:hueOff val="0"/>
              <a:satOff val="0"/>
              <a:lumOff val="0"/>
              <a:alphaOff val="0"/>
            </a:schemeClr>
          </a:effectRef>
          <a:fontRef idx="minor">
            <a:schemeClr val="lt1"/>
          </a:fontRef>
        </p:style>
      </p:sp>
      <p:sp>
        <p:nvSpPr>
          <p:cNvPr id="18" name="Freeform: Shape 17"/>
          <p:cNvSpPr/>
          <p:nvPr/>
        </p:nvSpPr>
        <p:spPr>
          <a:xfrm>
            <a:off x="7547726" y="924557"/>
            <a:ext cx="1390079" cy="243097"/>
          </a:xfrm>
          <a:custGeom>
            <a:avLst/>
            <a:gdLst>
              <a:gd name="connsiteX0" fmla="*/ 0 w 797287"/>
              <a:gd name="connsiteY0" fmla="*/ 0 h 398465"/>
              <a:gd name="connsiteX1" fmla="*/ 797287 w 797287"/>
              <a:gd name="connsiteY1" fmla="*/ 0 h 398465"/>
              <a:gd name="connsiteX2" fmla="*/ 797287 w 797287"/>
              <a:gd name="connsiteY2" fmla="*/ 398465 h 398465"/>
              <a:gd name="connsiteX3" fmla="*/ 0 w 797287"/>
              <a:gd name="connsiteY3" fmla="*/ 398465 h 398465"/>
              <a:gd name="connsiteX4" fmla="*/ 0 w 797287"/>
              <a:gd name="connsiteY4" fmla="*/ 0 h 3984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287" h="398465">
                <a:moveTo>
                  <a:pt x="0" y="0"/>
                </a:moveTo>
                <a:lnTo>
                  <a:pt x="797287" y="0"/>
                </a:lnTo>
                <a:lnTo>
                  <a:pt x="797287" y="398465"/>
                </a:lnTo>
                <a:lnTo>
                  <a:pt x="0" y="39846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445" tIns="4445" rIns="4445" bIns="4445" numCol="1" spcCol="1270" anchor="ctr" anchorCtr="0">
            <a:noAutofit/>
          </a:bodyPr>
          <a:lstStyle/>
          <a:p>
            <a:pPr marL="0" lvl="0" indent="0" algn="ctr" defTabSz="311150">
              <a:lnSpc>
                <a:spcPct val="90000"/>
              </a:lnSpc>
              <a:spcBef>
                <a:spcPct val="0"/>
              </a:spcBef>
              <a:spcAft>
                <a:spcPct val="35000"/>
              </a:spcAft>
              <a:buNone/>
            </a:pPr>
            <a:r>
              <a:rPr lang="en-US" sz="800" b="1" kern="1200" dirty="0">
                <a:latin typeface="Montserrat" panose="020B0604020202020204" charset="0"/>
              </a:rPr>
              <a:t>REVIEW OF </a:t>
            </a:r>
          </a:p>
          <a:p>
            <a:pPr marL="0" lvl="0" indent="0" algn="ctr" defTabSz="311150">
              <a:lnSpc>
                <a:spcPct val="90000"/>
              </a:lnSpc>
              <a:spcBef>
                <a:spcPct val="0"/>
              </a:spcBef>
              <a:spcAft>
                <a:spcPct val="35000"/>
              </a:spcAft>
              <a:buNone/>
            </a:pPr>
            <a:r>
              <a:rPr lang="en-US" sz="800" b="1" kern="1200" dirty="0">
                <a:latin typeface="Montserrat" panose="020B0604020202020204" charset="0"/>
              </a:rPr>
              <a:t>EXISTING WORKS</a:t>
            </a:r>
          </a:p>
        </p:txBody>
      </p:sp>
      <p:sp>
        <p:nvSpPr>
          <p:cNvPr id="19" name="Arrow: Circular 18"/>
          <p:cNvSpPr/>
          <p:nvPr/>
        </p:nvSpPr>
        <p:spPr>
          <a:xfrm>
            <a:off x="7764995" y="1122734"/>
            <a:ext cx="1348083" cy="871660"/>
          </a:xfrm>
          <a:prstGeom prst="circularArrow">
            <a:avLst>
              <a:gd name="adj1" fmla="val 10980"/>
              <a:gd name="adj2" fmla="val 1142322"/>
              <a:gd name="adj3" fmla="val 4500000"/>
              <a:gd name="adj4" fmla="val 13500000"/>
              <a:gd name="adj5" fmla="val 12500"/>
            </a:avLst>
          </a:prstGeom>
        </p:spPr>
        <p:style>
          <a:lnRef idx="0">
            <a:schemeClr val="lt1">
              <a:hueOff val="0"/>
              <a:satOff val="0"/>
              <a:lumOff val="0"/>
              <a:alphaOff val="0"/>
            </a:schemeClr>
          </a:lnRef>
          <a:fillRef idx="3">
            <a:schemeClr val="accent4">
              <a:hueOff val="0"/>
              <a:satOff val="0"/>
              <a:lumOff val="0"/>
              <a:alphaOff val="0"/>
            </a:schemeClr>
          </a:fillRef>
          <a:effectRef idx="3">
            <a:schemeClr val="accent4">
              <a:hueOff val="0"/>
              <a:satOff val="0"/>
              <a:lumOff val="0"/>
              <a:alphaOff val="0"/>
            </a:schemeClr>
          </a:effectRef>
          <a:fontRef idx="minor">
            <a:schemeClr val="lt1"/>
          </a:fontRef>
        </p:style>
      </p:sp>
      <p:sp>
        <p:nvSpPr>
          <p:cNvPr id="20" name="Freeform: Shape 19"/>
          <p:cNvSpPr/>
          <p:nvPr/>
        </p:nvSpPr>
        <p:spPr>
          <a:xfrm>
            <a:off x="7820596" y="1421927"/>
            <a:ext cx="1390079" cy="243097"/>
          </a:xfrm>
          <a:custGeom>
            <a:avLst/>
            <a:gdLst>
              <a:gd name="connsiteX0" fmla="*/ 0 w 797287"/>
              <a:gd name="connsiteY0" fmla="*/ 0 h 398465"/>
              <a:gd name="connsiteX1" fmla="*/ 797287 w 797287"/>
              <a:gd name="connsiteY1" fmla="*/ 0 h 398465"/>
              <a:gd name="connsiteX2" fmla="*/ 797287 w 797287"/>
              <a:gd name="connsiteY2" fmla="*/ 398465 h 398465"/>
              <a:gd name="connsiteX3" fmla="*/ 0 w 797287"/>
              <a:gd name="connsiteY3" fmla="*/ 398465 h 398465"/>
              <a:gd name="connsiteX4" fmla="*/ 0 w 797287"/>
              <a:gd name="connsiteY4" fmla="*/ 0 h 3984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287" h="398465">
                <a:moveTo>
                  <a:pt x="0" y="0"/>
                </a:moveTo>
                <a:lnTo>
                  <a:pt x="797287" y="0"/>
                </a:lnTo>
                <a:lnTo>
                  <a:pt x="797287" y="398465"/>
                </a:lnTo>
                <a:lnTo>
                  <a:pt x="0" y="39846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445" tIns="4445" rIns="4445" bIns="4445" numCol="1" spcCol="1270" anchor="ctr" anchorCtr="0">
            <a:noAutofit/>
          </a:bodyPr>
          <a:lstStyle/>
          <a:p>
            <a:pPr marL="0" lvl="0" indent="0" algn="ctr" defTabSz="311150">
              <a:lnSpc>
                <a:spcPct val="90000"/>
              </a:lnSpc>
              <a:spcBef>
                <a:spcPct val="0"/>
              </a:spcBef>
              <a:spcAft>
                <a:spcPct val="35000"/>
              </a:spcAft>
              <a:buNone/>
            </a:pPr>
            <a:r>
              <a:rPr lang="en-US" sz="800" b="1" kern="1200" dirty="0">
                <a:latin typeface="Montserrat" panose="020B0604020202020204" charset="0"/>
              </a:rPr>
              <a:t>METHODOLOGY</a:t>
            </a:r>
          </a:p>
        </p:txBody>
      </p:sp>
      <p:sp>
        <p:nvSpPr>
          <p:cNvPr id="21" name="Shape 20"/>
          <p:cNvSpPr/>
          <p:nvPr/>
        </p:nvSpPr>
        <p:spPr>
          <a:xfrm>
            <a:off x="7547726" y="1624403"/>
            <a:ext cx="1348083" cy="871660"/>
          </a:xfrm>
          <a:prstGeom prst="leftCircularArrow">
            <a:avLst>
              <a:gd name="adj1" fmla="val 10980"/>
              <a:gd name="adj2" fmla="val 1142322"/>
              <a:gd name="adj3" fmla="val 6300000"/>
              <a:gd name="adj4" fmla="val 18900000"/>
              <a:gd name="adj5" fmla="val 12500"/>
            </a:avLst>
          </a:prstGeom>
        </p:spPr>
        <p:style>
          <a:lnRef idx="0">
            <a:schemeClr val="lt1">
              <a:hueOff val="0"/>
              <a:satOff val="0"/>
              <a:lumOff val="0"/>
              <a:alphaOff val="0"/>
            </a:schemeClr>
          </a:lnRef>
          <a:fillRef idx="3">
            <a:schemeClr val="accent5">
              <a:hueOff val="0"/>
              <a:satOff val="0"/>
              <a:lumOff val="0"/>
              <a:alphaOff val="0"/>
            </a:schemeClr>
          </a:fillRef>
          <a:effectRef idx="3">
            <a:schemeClr val="accent5">
              <a:hueOff val="0"/>
              <a:satOff val="0"/>
              <a:lumOff val="0"/>
              <a:alphaOff val="0"/>
            </a:schemeClr>
          </a:effectRef>
          <a:fontRef idx="minor">
            <a:schemeClr val="lt1"/>
          </a:fontRef>
        </p:style>
      </p:sp>
      <p:sp>
        <p:nvSpPr>
          <p:cNvPr id="22" name="Freeform: Shape 21"/>
          <p:cNvSpPr/>
          <p:nvPr/>
        </p:nvSpPr>
        <p:spPr>
          <a:xfrm>
            <a:off x="7464766" y="1938684"/>
            <a:ext cx="1390079" cy="243097"/>
          </a:xfrm>
          <a:custGeom>
            <a:avLst/>
            <a:gdLst>
              <a:gd name="connsiteX0" fmla="*/ 0 w 797287"/>
              <a:gd name="connsiteY0" fmla="*/ 0 h 398465"/>
              <a:gd name="connsiteX1" fmla="*/ 797287 w 797287"/>
              <a:gd name="connsiteY1" fmla="*/ 0 h 398465"/>
              <a:gd name="connsiteX2" fmla="*/ 797287 w 797287"/>
              <a:gd name="connsiteY2" fmla="*/ 398465 h 398465"/>
              <a:gd name="connsiteX3" fmla="*/ 0 w 797287"/>
              <a:gd name="connsiteY3" fmla="*/ 398465 h 398465"/>
              <a:gd name="connsiteX4" fmla="*/ 0 w 797287"/>
              <a:gd name="connsiteY4" fmla="*/ 0 h 3984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287" h="398465">
                <a:moveTo>
                  <a:pt x="0" y="0"/>
                </a:moveTo>
                <a:lnTo>
                  <a:pt x="797287" y="0"/>
                </a:lnTo>
                <a:lnTo>
                  <a:pt x="797287" y="398465"/>
                </a:lnTo>
                <a:lnTo>
                  <a:pt x="0" y="39846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445" tIns="4445" rIns="4445" bIns="4445" numCol="1" spcCol="1270" anchor="ctr" anchorCtr="0">
            <a:noAutofit/>
          </a:bodyPr>
          <a:lstStyle/>
          <a:p>
            <a:pPr marL="0" lvl="0" indent="0" algn="ctr" defTabSz="311150">
              <a:lnSpc>
                <a:spcPct val="90000"/>
              </a:lnSpc>
              <a:spcBef>
                <a:spcPct val="0"/>
              </a:spcBef>
              <a:spcAft>
                <a:spcPct val="35000"/>
              </a:spcAft>
              <a:buNone/>
            </a:pPr>
            <a:r>
              <a:rPr lang="en-US" sz="800" b="1" kern="1200" dirty="0">
                <a:latin typeface="Montserrat" panose="020B0604020202020204" charset="0"/>
              </a:rPr>
              <a:t>RESULTS AND </a:t>
            </a:r>
          </a:p>
          <a:p>
            <a:pPr marL="0" lvl="0" indent="0" algn="ctr" defTabSz="311150">
              <a:lnSpc>
                <a:spcPct val="90000"/>
              </a:lnSpc>
              <a:spcBef>
                <a:spcPct val="0"/>
              </a:spcBef>
              <a:spcAft>
                <a:spcPct val="35000"/>
              </a:spcAft>
              <a:buNone/>
            </a:pPr>
            <a:r>
              <a:rPr lang="en-US" sz="800" b="1" kern="1200" dirty="0">
                <a:latin typeface="Montserrat" panose="020B0604020202020204" charset="0"/>
              </a:rPr>
              <a:t>DISCUSSION</a:t>
            </a:r>
          </a:p>
        </p:txBody>
      </p:sp>
      <p:sp>
        <p:nvSpPr>
          <p:cNvPr id="23" name="Block Arc 22"/>
          <p:cNvSpPr/>
          <p:nvPr/>
        </p:nvSpPr>
        <p:spPr>
          <a:xfrm>
            <a:off x="7820596" y="2183189"/>
            <a:ext cx="1158173" cy="749267"/>
          </a:xfrm>
          <a:prstGeom prst="blockArc">
            <a:avLst>
              <a:gd name="adj1" fmla="val 13500000"/>
              <a:gd name="adj2" fmla="val 10800000"/>
              <a:gd name="adj3" fmla="val 12740"/>
            </a:avLst>
          </a:prstGeom>
        </p:spPr>
        <p:style>
          <a:lnRef idx="0">
            <a:schemeClr val="lt1">
              <a:hueOff val="0"/>
              <a:satOff val="0"/>
              <a:lumOff val="0"/>
              <a:alphaOff val="0"/>
            </a:schemeClr>
          </a:lnRef>
          <a:fillRef idx="3">
            <a:schemeClr val="accent6">
              <a:hueOff val="0"/>
              <a:satOff val="0"/>
              <a:lumOff val="0"/>
              <a:alphaOff val="0"/>
            </a:schemeClr>
          </a:fillRef>
          <a:effectRef idx="3">
            <a:schemeClr val="accent6">
              <a:hueOff val="0"/>
              <a:satOff val="0"/>
              <a:lumOff val="0"/>
              <a:alphaOff val="0"/>
            </a:schemeClr>
          </a:effectRef>
          <a:fontRef idx="minor">
            <a:schemeClr val="lt1"/>
          </a:fontRef>
        </p:style>
      </p:sp>
      <p:sp>
        <p:nvSpPr>
          <p:cNvPr id="24" name="Freeform: Shape 23"/>
          <p:cNvSpPr/>
          <p:nvPr/>
        </p:nvSpPr>
        <p:spPr>
          <a:xfrm>
            <a:off x="7722999" y="2462193"/>
            <a:ext cx="1390079" cy="243097"/>
          </a:xfrm>
          <a:custGeom>
            <a:avLst/>
            <a:gdLst>
              <a:gd name="connsiteX0" fmla="*/ 0 w 797287"/>
              <a:gd name="connsiteY0" fmla="*/ 0 h 398465"/>
              <a:gd name="connsiteX1" fmla="*/ 797287 w 797287"/>
              <a:gd name="connsiteY1" fmla="*/ 0 h 398465"/>
              <a:gd name="connsiteX2" fmla="*/ 797287 w 797287"/>
              <a:gd name="connsiteY2" fmla="*/ 398465 h 398465"/>
              <a:gd name="connsiteX3" fmla="*/ 0 w 797287"/>
              <a:gd name="connsiteY3" fmla="*/ 398465 h 398465"/>
              <a:gd name="connsiteX4" fmla="*/ 0 w 797287"/>
              <a:gd name="connsiteY4" fmla="*/ 0 h 3984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287" h="398465">
                <a:moveTo>
                  <a:pt x="0" y="0"/>
                </a:moveTo>
                <a:lnTo>
                  <a:pt x="797287" y="0"/>
                </a:lnTo>
                <a:lnTo>
                  <a:pt x="797287" y="398465"/>
                </a:lnTo>
                <a:lnTo>
                  <a:pt x="0" y="39846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445" tIns="4445" rIns="4445" bIns="4445" numCol="1" spcCol="1270" anchor="ctr" anchorCtr="0">
            <a:noAutofit/>
          </a:bodyPr>
          <a:lstStyle/>
          <a:p>
            <a:pPr marL="0" lvl="0" indent="0" algn="ctr" defTabSz="311150">
              <a:lnSpc>
                <a:spcPct val="90000"/>
              </a:lnSpc>
              <a:spcBef>
                <a:spcPct val="0"/>
              </a:spcBef>
              <a:spcAft>
                <a:spcPct val="35000"/>
              </a:spcAft>
              <a:buNone/>
            </a:pPr>
            <a:r>
              <a:rPr lang="en-US" sz="800" b="1" kern="1200" dirty="0">
                <a:latin typeface="Montserrat" panose="020B0604020202020204" charset="0"/>
              </a:rPr>
              <a:t>CONCLUSION</a:t>
            </a:r>
          </a:p>
        </p:txBody>
      </p:sp>
      <p:sp>
        <p:nvSpPr>
          <p:cNvPr id="14" name="Title 1"/>
          <p:cNvSpPr txBox="1">
            <a:spLocks/>
          </p:cNvSpPr>
          <p:nvPr/>
        </p:nvSpPr>
        <p:spPr>
          <a:xfrm>
            <a:off x="278015" y="661982"/>
            <a:ext cx="6685657" cy="485699"/>
          </a:xfrm>
          <a:prstGeom prst="rect">
            <a:avLst/>
          </a:prstGeom>
          <a:noFill/>
          <a:ln>
            <a:noFill/>
          </a:ln>
        </p:spPr>
        <p:txBody>
          <a:bodyPr lIns="91425" tIns="91425" rIns="91425" bIns="91425" anchor="b"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rgbClr val="999999"/>
              </a:buClr>
              <a:buSzPct val="100000"/>
              <a:buFont typeface="Montserrat"/>
              <a:buNone/>
              <a:defRPr sz="2400" b="1" i="0" u="none" strike="noStrike" cap="none">
                <a:solidFill>
                  <a:srgbClr val="999999"/>
                </a:solidFill>
                <a:latin typeface="Montserrat"/>
                <a:ea typeface="Montserrat"/>
                <a:cs typeface="Montserrat"/>
                <a:sym typeface="Montserrat"/>
              </a:defRPr>
            </a:lvl1pPr>
            <a:lvl2pPr lvl="1">
              <a:spcBef>
                <a:spcPts val="0"/>
              </a:spcBef>
              <a:buClr>
                <a:srgbClr val="999999"/>
              </a:buClr>
              <a:buSzPct val="100000"/>
              <a:buFont typeface="Montserrat"/>
              <a:buNone/>
              <a:defRPr sz="2400" b="1">
                <a:solidFill>
                  <a:srgbClr val="999999"/>
                </a:solidFill>
                <a:latin typeface="Montserrat"/>
                <a:ea typeface="Montserrat"/>
                <a:cs typeface="Montserrat"/>
                <a:sym typeface="Montserrat"/>
              </a:defRPr>
            </a:lvl2pPr>
            <a:lvl3pPr lvl="2">
              <a:spcBef>
                <a:spcPts val="0"/>
              </a:spcBef>
              <a:buClr>
                <a:srgbClr val="999999"/>
              </a:buClr>
              <a:buSzPct val="100000"/>
              <a:buFont typeface="Montserrat"/>
              <a:buNone/>
              <a:defRPr sz="2400" b="1">
                <a:solidFill>
                  <a:srgbClr val="999999"/>
                </a:solidFill>
                <a:latin typeface="Montserrat"/>
                <a:ea typeface="Montserrat"/>
                <a:cs typeface="Montserrat"/>
                <a:sym typeface="Montserrat"/>
              </a:defRPr>
            </a:lvl3pPr>
            <a:lvl4pPr lvl="3">
              <a:spcBef>
                <a:spcPts val="0"/>
              </a:spcBef>
              <a:buClr>
                <a:srgbClr val="999999"/>
              </a:buClr>
              <a:buSzPct val="100000"/>
              <a:buFont typeface="Montserrat"/>
              <a:buNone/>
              <a:defRPr sz="2400" b="1">
                <a:solidFill>
                  <a:srgbClr val="999999"/>
                </a:solidFill>
                <a:latin typeface="Montserrat"/>
                <a:ea typeface="Montserrat"/>
                <a:cs typeface="Montserrat"/>
                <a:sym typeface="Montserrat"/>
              </a:defRPr>
            </a:lvl4pPr>
            <a:lvl5pPr lvl="4">
              <a:spcBef>
                <a:spcPts val="0"/>
              </a:spcBef>
              <a:buClr>
                <a:srgbClr val="999999"/>
              </a:buClr>
              <a:buSzPct val="100000"/>
              <a:buFont typeface="Montserrat"/>
              <a:buNone/>
              <a:defRPr sz="2400" b="1">
                <a:solidFill>
                  <a:srgbClr val="999999"/>
                </a:solidFill>
                <a:latin typeface="Montserrat"/>
                <a:ea typeface="Montserrat"/>
                <a:cs typeface="Montserrat"/>
                <a:sym typeface="Montserrat"/>
              </a:defRPr>
            </a:lvl5pPr>
            <a:lvl6pPr lvl="5">
              <a:spcBef>
                <a:spcPts val="0"/>
              </a:spcBef>
              <a:buClr>
                <a:srgbClr val="999999"/>
              </a:buClr>
              <a:buSzPct val="100000"/>
              <a:buFont typeface="Montserrat"/>
              <a:buNone/>
              <a:defRPr sz="2400" b="1">
                <a:solidFill>
                  <a:srgbClr val="999999"/>
                </a:solidFill>
                <a:latin typeface="Montserrat"/>
                <a:ea typeface="Montserrat"/>
                <a:cs typeface="Montserrat"/>
                <a:sym typeface="Montserrat"/>
              </a:defRPr>
            </a:lvl6pPr>
            <a:lvl7pPr lvl="6">
              <a:spcBef>
                <a:spcPts val="0"/>
              </a:spcBef>
              <a:buClr>
                <a:srgbClr val="999999"/>
              </a:buClr>
              <a:buSzPct val="100000"/>
              <a:buFont typeface="Montserrat"/>
              <a:buNone/>
              <a:defRPr sz="2400" b="1">
                <a:solidFill>
                  <a:srgbClr val="999999"/>
                </a:solidFill>
                <a:latin typeface="Montserrat"/>
                <a:ea typeface="Montserrat"/>
                <a:cs typeface="Montserrat"/>
                <a:sym typeface="Montserrat"/>
              </a:defRPr>
            </a:lvl7pPr>
            <a:lvl8pPr lvl="7">
              <a:spcBef>
                <a:spcPts val="0"/>
              </a:spcBef>
              <a:buClr>
                <a:srgbClr val="999999"/>
              </a:buClr>
              <a:buSzPct val="100000"/>
              <a:buFont typeface="Montserrat"/>
              <a:buNone/>
              <a:defRPr sz="2400" b="1">
                <a:solidFill>
                  <a:srgbClr val="999999"/>
                </a:solidFill>
                <a:latin typeface="Montserrat"/>
                <a:ea typeface="Montserrat"/>
                <a:cs typeface="Montserrat"/>
                <a:sym typeface="Montserrat"/>
              </a:defRPr>
            </a:lvl8pPr>
            <a:lvl9pPr lvl="8">
              <a:spcBef>
                <a:spcPts val="0"/>
              </a:spcBef>
              <a:buClr>
                <a:srgbClr val="999999"/>
              </a:buClr>
              <a:buSzPct val="100000"/>
              <a:buFont typeface="Montserrat"/>
              <a:buNone/>
              <a:defRPr sz="2400" b="1">
                <a:solidFill>
                  <a:srgbClr val="999999"/>
                </a:solidFill>
                <a:latin typeface="Montserrat"/>
                <a:ea typeface="Montserrat"/>
                <a:cs typeface="Montserrat"/>
                <a:sym typeface="Montserrat"/>
              </a:defRPr>
            </a:lvl9pPr>
          </a:lstStyle>
          <a:p>
            <a:r>
              <a:rPr lang="en-SG" dirty="0">
                <a:solidFill>
                  <a:schemeClr val="tx1"/>
                </a:solidFill>
              </a:rPr>
              <a:t>Task Allocation and Notification Module – Features Implementation</a:t>
            </a:r>
          </a:p>
        </p:txBody>
      </p:sp>
    </p:spTree>
    <p:extLst>
      <p:ext uri="{BB962C8B-B14F-4D97-AF65-F5344CB8AC3E}">
        <p14:creationId xmlns:p14="http://schemas.microsoft.com/office/powerpoint/2010/main" val="2841200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nodeType="withEffect">
                                  <p:stCondLst>
                                    <p:cond delay="0"/>
                                  </p:stCondLst>
                                  <p:childTnLst>
                                    <p:set>
                                      <p:cBhvr>
                                        <p:cTn id="6" dur="indefinite"/>
                                        <p:tgtEl>
                                          <p:spTgt spid="15"/>
                                        </p:tgtEl>
                                        <p:attrNameLst>
                                          <p:attrName>style.opacity</p:attrName>
                                        </p:attrNameLst>
                                      </p:cBhvr>
                                      <p:to>
                                        <p:strVal val="0.25"/>
                                      </p:to>
                                    </p:set>
                                    <p:animEffect filter="image" prLst="opacity: 0.25">
                                      <p:cBhvr rctx="IE">
                                        <p:cTn id="7" dur="indefinite"/>
                                        <p:tgtEl>
                                          <p:spTgt spid="15"/>
                                        </p:tgtEl>
                                      </p:cBhvr>
                                    </p:animEffect>
                                  </p:childTnLst>
                                </p:cTn>
                              </p:par>
                              <p:par>
                                <p:cTn id="8" presetID="9" presetClass="emph" presetSubtype="0" grpId="0" nodeType="withEffect">
                                  <p:stCondLst>
                                    <p:cond delay="0"/>
                                  </p:stCondLst>
                                  <p:childTnLst>
                                    <p:set>
                                      <p:cBhvr>
                                        <p:cTn id="9" dur="indefinite"/>
                                        <p:tgtEl>
                                          <p:spTgt spid="16"/>
                                        </p:tgtEl>
                                        <p:attrNameLst>
                                          <p:attrName>style.opacity</p:attrName>
                                        </p:attrNameLst>
                                      </p:cBhvr>
                                      <p:to>
                                        <p:strVal val="0.25"/>
                                      </p:to>
                                    </p:set>
                                    <p:animEffect filter="image" prLst="opacity: 0.25">
                                      <p:cBhvr rctx="IE">
                                        <p:cTn id="10" dur="indefinite"/>
                                        <p:tgtEl>
                                          <p:spTgt spid="16"/>
                                        </p:tgtEl>
                                      </p:cBhvr>
                                    </p:animEffect>
                                  </p:childTnLst>
                                </p:cTn>
                              </p:par>
                              <p:par>
                                <p:cTn id="11" presetID="9" presetClass="emph" presetSubtype="0" nodeType="withEffect">
                                  <p:stCondLst>
                                    <p:cond delay="0"/>
                                  </p:stCondLst>
                                  <p:childTnLst>
                                    <p:set>
                                      <p:cBhvr>
                                        <p:cTn id="12" dur="indefinite"/>
                                        <p:tgtEl>
                                          <p:spTgt spid="17"/>
                                        </p:tgtEl>
                                        <p:attrNameLst>
                                          <p:attrName>style.opacity</p:attrName>
                                        </p:attrNameLst>
                                      </p:cBhvr>
                                      <p:to>
                                        <p:strVal val="0.25"/>
                                      </p:to>
                                    </p:set>
                                    <p:animEffect filter="image" prLst="opacity: 0.25">
                                      <p:cBhvr rctx="IE">
                                        <p:cTn id="13" dur="indefinite"/>
                                        <p:tgtEl>
                                          <p:spTgt spid="17"/>
                                        </p:tgtEl>
                                      </p:cBhvr>
                                    </p:animEffect>
                                  </p:childTnLst>
                                </p:cTn>
                              </p:par>
                              <p:par>
                                <p:cTn id="14" presetID="9" presetClass="emph" presetSubtype="0" grpId="0" nodeType="withEffect">
                                  <p:stCondLst>
                                    <p:cond delay="0"/>
                                  </p:stCondLst>
                                  <p:childTnLst>
                                    <p:set>
                                      <p:cBhvr>
                                        <p:cTn id="15" dur="indefinite"/>
                                        <p:tgtEl>
                                          <p:spTgt spid="18"/>
                                        </p:tgtEl>
                                        <p:attrNameLst>
                                          <p:attrName>style.opacity</p:attrName>
                                        </p:attrNameLst>
                                      </p:cBhvr>
                                      <p:to>
                                        <p:strVal val="0.25"/>
                                      </p:to>
                                    </p:set>
                                    <p:animEffect filter="image" prLst="opacity: 0.25">
                                      <p:cBhvr rctx="IE">
                                        <p:cTn id="16" dur="indefinite"/>
                                        <p:tgtEl>
                                          <p:spTgt spid="18"/>
                                        </p:tgtEl>
                                      </p:cBhvr>
                                    </p:animEffect>
                                  </p:childTnLst>
                                </p:cTn>
                              </p:par>
                              <p:par>
                                <p:cTn id="17" presetID="9" presetClass="emph" presetSubtype="0" grpId="0" nodeType="withEffect">
                                  <p:stCondLst>
                                    <p:cond delay="0"/>
                                  </p:stCondLst>
                                  <p:childTnLst>
                                    <p:set>
                                      <p:cBhvr>
                                        <p:cTn id="18" dur="indefinite"/>
                                        <p:tgtEl>
                                          <p:spTgt spid="22"/>
                                        </p:tgtEl>
                                        <p:attrNameLst>
                                          <p:attrName>style.opacity</p:attrName>
                                        </p:attrNameLst>
                                      </p:cBhvr>
                                      <p:to>
                                        <p:strVal val="0.25"/>
                                      </p:to>
                                    </p:set>
                                    <p:animEffect filter="image" prLst="opacity: 0.25">
                                      <p:cBhvr rctx="IE">
                                        <p:cTn id="19" dur="indefinite"/>
                                        <p:tgtEl>
                                          <p:spTgt spid="22"/>
                                        </p:tgtEl>
                                      </p:cBhvr>
                                    </p:animEffect>
                                  </p:childTnLst>
                                </p:cTn>
                              </p:par>
                              <p:par>
                                <p:cTn id="20" presetID="9" presetClass="emph" presetSubtype="0" nodeType="withEffect">
                                  <p:stCondLst>
                                    <p:cond delay="0"/>
                                  </p:stCondLst>
                                  <p:childTnLst>
                                    <p:set>
                                      <p:cBhvr>
                                        <p:cTn id="21" dur="indefinite"/>
                                        <p:tgtEl>
                                          <p:spTgt spid="23"/>
                                        </p:tgtEl>
                                        <p:attrNameLst>
                                          <p:attrName>style.opacity</p:attrName>
                                        </p:attrNameLst>
                                      </p:cBhvr>
                                      <p:to>
                                        <p:strVal val="0.25"/>
                                      </p:to>
                                    </p:set>
                                    <p:animEffect filter="image" prLst="opacity: 0.25">
                                      <p:cBhvr rctx="IE">
                                        <p:cTn id="22" dur="indefinite"/>
                                        <p:tgtEl>
                                          <p:spTgt spid="23"/>
                                        </p:tgtEl>
                                      </p:cBhvr>
                                    </p:animEffect>
                                  </p:childTnLst>
                                </p:cTn>
                              </p:par>
                              <p:par>
                                <p:cTn id="23" presetID="9" presetClass="emph" presetSubtype="0" grpId="0" nodeType="withEffect">
                                  <p:stCondLst>
                                    <p:cond delay="0"/>
                                  </p:stCondLst>
                                  <p:childTnLst>
                                    <p:set>
                                      <p:cBhvr>
                                        <p:cTn id="24" dur="indefinite"/>
                                        <p:tgtEl>
                                          <p:spTgt spid="24"/>
                                        </p:tgtEl>
                                        <p:attrNameLst>
                                          <p:attrName>style.opacity</p:attrName>
                                        </p:attrNameLst>
                                      </p:cBhvr>
                                      <p:to>
                                        <p:strVal val="0.25"/>
                                      </p:to>
                                    </p:set>
                                    <p:animEffect filter="image" prLst="opacity: 0.25">
                                      <p:cBhvr rctx="IE">
                                        <p:cTn id="25" dur="indefinite"/>
                                        <p:tgtEl>
                                          <p:spTgt spid="24"/>
                                        </p:tgtEl>
                                      </p:cBhvr>
                                    </p:animEffect>
                                  </p:childTnLst>
                                </p:cTn>
                              </p:par>
                              <p:par>
                                <p:cTn id="26" presetID="9" presetClass="emph" presetSubtype="0" nodeType="withEffect">
                                  <p:stCondLst>
                                    <p:cond delay="0"/>
                                  </p:stCondLst>
                                  <p:childTnLst>
                                    <p:set>
                                      <p:cBhvr>
                                        <p:cTn id="27" dur="indefinite"/>
                                        <p:tgtEl>
                                          <p:spTgt spid="21"/>
                                        </p:tgtEl>
                                        <p:attrNameLst>
                                          <p:attrName>style.opacity</p:attrName>
                                        </p:attrNameLst>
                                      </p:cBhvr>
                                      <p:to>
                                        <p:strVal val="0.25"/>
                                      </p:to>
                                    </p:set>
                                    <p:animEffect filter="image" prLst="opacity: 0.25">
                                      <p:cBhvr rctx="IE">
                                        <p:cTn id="28" dur="indefinite"/>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8" grpId="0"/>
      <p:bldP spid="22" grpId="0"/>
      <p:bldP spid="24"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F00">
            <a:alpha val="65000"/>
          </a:srgb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716271" y="-13841"/>
            <a:ext cx="4686862" cy="531628"/>
          </a:xfrm>
        </p:spPr>
        <p:txBody>
          <a:bodyPr/>
          <a:lstStyle/>
          <a:p>
            <a:r>
              <a:rPr lang="en-US" dirty="0">
                <a:solidFill>
                  <a:schemeClr val="tx1"/>
                </a:solidFill>
              </a:rPr>
              <a:t>OUTLINE OF PRESENTATION</a:t>
            </a:r>
          </a:p>
        </p:txBody>
      </p:sp>
      <p:sp>
        <p:nvSpPr>
          <p:cNvPr id="37" name="Arrow: Circular 36"/>
          <p:cNvSpPr/>
          <p:nvPr/>
        </p:nvSpPr>
        <p:spPr>
          <a:xfrm>
            <a:off x="2866740" y="382975"/>
            <a:ext cx="2462642" cy="1428757"/>
          </a:xfrm>
          <a:prstGeom prst="circularArrow">
            <a:avLst>
              <a:gd name="adj1" fmla="val 10980"/>
              <a:gd name="adj2" fmla="val 1142322"/>
              <a:gd name="adj3" fmla="val 4500000"/>
              <a:gd name="adj4" fmla="val 10800000"/>
              <a:gd name="adj5" fmla="val 12500"/>
            </a:avLst>
          </a:prstGeom>
        </p:spPr>
        <p:style>
          <a:lnRef idx="0">
            <a:schemeClr val="lt1">
              <a:hueOff val="0"/>
              <a:satOff val="0"/>
              <a:lumOff val="0"/>
              <a:alphaOff val="0"/>
            </a:schemeClr>
          </a:lnRef>
          <a:fillRef idx="3">
            <a:schemeClr val="accent2">
              <a:hueOff val="0"/>
              <a:satOff val="0"/>
              <a:lumOff val="0"/>
              <a:alphaOff val="0"/>
            </a:schemeClr>
          </a:fillRef>
          <a:effectRef idx="3">
            <a:schemeClr val="accent2">
              <a:hueOff val="0"/>
              <a:satOff val="0"/>
              <a:lumOff val="0"/>
              <a:alphaOff val="0"/>
            </a:schemeClr>
          </a:effectRef>
          <a:fontRef idx="minor">
            <a:schemeClr val="lt1"/>
          </a:fontRef>
        </p:style>
        <p:txBody>
          <a:bodyPr/>
          <a:lstStyle/>
          <a:p>
            <a:endParaRPr lang="en-SG" dirty="0"/>
          </a:p>
        </p:txBody>
      </p:sp>
      <p:sp>
        <p:nvSpPr>
          <p:cNvPr id="38" name="Freeform: Shape 37"/>
          <p:cNvSpPr/>
          <p:nvPr/>
        </p:nvSpPr>
        <p:spPr>
          <a:xfrm>
            <a:off x="2823901" y="874795"/>
            <a:ext cx="2539358" cy="398465"/>
          </a:xfrm>
          <a:custGeom>
            <a:avLst/>
            <a:gdLst>
              <a:gd name="connsiteX0" fmla="*/ 0 w 797287"/>
              <a:gd name="connsiteY0" fmla="*/ 0 h 398465"/>
              <a:gd name="connsiteX1" fmla="*/ 797287 w 797287"/>
              <a:gd name="connsiteY1" fmla="*/ 0 h 398465"/>
              <a:gd name="connsiteX2" fmla="*/ 797287 w 797287"/>
              <a:gd name="connsiteY2" fmla="*/ 398465 h 398465"/>
              <a:gd name="connsiteX3" fmla="*/ 0 w 797287"/>
              <a:gd name="connsiteY3" fmla="*/ 398465 h 398465"/>
              <a:gd name="connsiteX4" fmla="*/ 0 w 797287"/>
              <a:gd name="connsiteY4" fmla="*/ 0 h 3984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287" h="398465">
                <a:moveTo>
                  <a:pt x="0" y="0"/>
                </a:moveTo>
                <a:lnTo>
                  <a:pt x="797287" y="0"/>
                </a:lnTo>
                <a:lnTo>
                  <a:pt x="797287" y="398465"/>
                </a:lnTo>
                <a:lnTo>
                  <a:pt x="0" y="39846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445" tIns="4445" rIns="4445" bIns="4445" numCol="1" spcCol="1270" anchor="ctr" anchorCtr="0">
            <a:noAutofit/>
          </a:bodyPr>
          <a:lstStyle/>
          <a:p>
            <a:pPr marL="0" lvl="0" indent="0" algn="ctr" defTabSz="311150">
              <a:lnSpc>
                <a:spcPct val="90000"/>
              </a:lnSpc>
              <a:spcBef>
                <a:spcPct val="0"/>
              </a:spcBef>
              <a:spcAft>
                <a:spcPct val="35000"/>
              </a:spcAft>
              <a:buNone/>
            </a:pPr>
            <a:r>
              <a:rPr lang="en-US" b="1" kern="1200" dirty="0">
                <a:latin typeface="Montserrat" panose="020B0604020202020204" charset="0"/>
              </a:rPr>
              <a:t>INTRODUCTION</a:t>
            </a:r>
          </a:p>
        </p:txBody>
      </p:sp>
      <p:sp>
        <p:nvSpPr>
          <p:cNvPr id="39" name="Shape 38"/>
          <p:cNvSpPr/>
          <p:nvPr/>
        </p:nvSpPr>
        <p:spPr>
          <a:xfrm>
            <a:off x="2469839" y="1203888"/>
            <a:ext cx="2462642" cy="1428757"/>
          </a:xfrm>
          <a:prstGeom prst="leftCircularArrow">
            <a:avLst>
              <a:gd name="adj1" fmla="val 10980"/>
              <a:gd name="adj2" fmla="val 1142322"/>
              <a:gd name="adj3" fmla="val 6300000"/>
              <a:gd name="adj4" fmla="val 18900000"/>
              <a:gd name="adj5" fmla="val 12500"/>
            </a:avLst>
          </a:prstGeom>
        </p:spPr>
        <p:style>
          <a:lnRef idx="0">
            <a:schemeClr val="lt1">
              <a:hueOff val="0"/>
              <a:satOff val="0"/>
              <a:lumOff val="0"/>
              <a:alphaOff val="0"/>
            </a:schemeClr>
          </a:lnRef>
          <a:fillRef idx="3">
            <a:schemeClr val="accent3">
              <a:hueOff val="0"/>
              <a:satOff val="0"/>
              <a:lumOff val="0"/>
              <a:alphaOff val="0"/>
            </a:schemeClr>
          </a:fillRef>
          <a:effectRef idx="3">
            <a:schemeClr val="accent3">
              <a:hueOff val="0"/>
              <a:satOff val="0"/>
              <a:lumOff val="0"/>
              <a:alphaOff val="0"/>
            </a:schemeClr>
          </a:effectRef>
          <a:fontRef idx="minor">
            <a:schemeClr val="lt1"/>
          </a:fontRef>
        </p:style>
      </p:sp>
      <p:sp>
        <p:nvSpPr>
          <p:cNvPr id="40" name="Freeform: Shape 39"/>
          <p:cNvSpPr/>
          <p:nvPr/>
        </p:nvSpPr>
        <p:spPr>
          <a:xfrm>
            <a:off x="2359265" y="1702552"/>
            <a:ext cx="2539358" cy="398465"/>
          </a:xfrm>
          <a:custGeom>
            <a:avLst/>
            <a:gdLst>
              <a:gd name="connsiteX0" fmla="*/ 0 w 797287"/>
              <a:gd name="connsiteY0" fmla="*/ 0 h 398465"/>
              <a:gd name="connsiteX1" fmla="*/ 797287 w 797287"/>
              <a:gd name="connsiteY1" fmla="*/ 0 h 398465"/>
              <a:gd name="connsiteX2" fmla="*/ 797287 w 797287"/>
              <a:gd name="connsiteY2" fmla="*/ 398465 h 398465"/>
              <a:gd name="connsiteX3" fmla="*/ 0 w 797287"/>
              <a:gd name="connsiteY3" fmla="*/ 398465 h 398465"/>
              <a:gd name="connsiteX4" fmla="*/ 0 w 797287"/>
              <a:gd name="connsiteY4" fmla="*/ 0 h 3984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287" h="398465">
                <a:moveTo>
                  <a:pt x="0" y="0"/>
                </a:moveTo>
                <a:lnTo>
                  <a:pt x="797287" y="0"/>
                </a:lnTo>
                <a:lnTo>
                  <a:pt x="797287" y="398465"/>
                </a:lnTo>
                <a:lnTo>
                  <a:pt x="0" y="39846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445" tIns="4445" rIns="4445" bIns="4445" numCol="1" spcCol="1270" anchor="ctr" anchorCtr="0">
            <a:noAutofit/>
          </a:bodyPr>
          <a:lstStyle/>
          <a:p>
            <a:pPr marL="0" lvl="0" indent="0" algn="ctr" defTabSz="311150">
              <a:lnSpc>
                <a:spcPct val="90000"/>
              </a:lnSpc>
              <a:spcBef>
                <a:spcPct val="0"/>
              </a:spcBef>
              <a:spcAft>
                <a:spcPct val="35000"/>
              </a:spcAft>
              <a:buNone/>
            </a:pPr>
            <a:r>
              <a:rPr lang="en-US" b="1" kern="1200" dirty="0">
                <a:latin typeface="Montserrat" panose="020B0604020202020204" charset="0"/>
              </a:rPr>
              <a:t>REVIEW OF </a:t>
            </a:r>
          </a:p>
          <a:p>
            <a:pPr marL="0" lvl="0" indent="0" algn="ctr" defTabSz="311150">
              <a:lnSpc>
                <a:spcPct val="90000"/>
              </a:lnSpc>
              <a:spcBef>
                <a:spcPct val="0"/>
              </a:spcBef>
              <a:spcAft>
                <a:spcPct val="35000"/>
              </a:spcAft>
              <a:buNone/>
            </a:pPr>
            <a:r>
              <a:rPr lang="en-US" b="1" kern="1200" dirty="0">
                <a:latin typeface="Montserrat" panose="020B0604020202020204" charset="0"/>
              </a:rPr>
              <a:t>EXISTING WORKS</a:t>
            </a:r>
          </a:p>
        </p:txBody>
      </p:sp>
      <p:sp>
        <p:nvSpPr>
          <p:cNvPr id="41" name="Arrow: Circular 40"/>
          <p:cNvSpPr/>
          <p:nvPr/>
        </p:nvSpPr>
        <p:spPr>
          <a:xfrm>
            <a:off x="2866740" y="2028490"/>
            <a:ext cx="2462642" cy="1428757"/>
          </a:xfrm>
          <a:prstGeom prst="circularArrow">
            <a:avLst>
              <a:gd name="adj1" fmla="val 10980"/>
              <a:gd name="adj2" fmla="val 1142322"/>
              <a:gd name="adj3" fmla="val 4500000"/>
              <a:gd name="adj4" fmla="val 13500000"/>
              <a:gd name="adj5" fmla="val 12500"/>
            </a:avLst>
          </a:prstGeom>
        </p:spPr>
        <p:style>
          <a:lnRef idx="0">
            <a:schemeClr val="lt1">
              <a:hueOff val="0"/>
              <a:satOff val="0"/>
              <a:lumOff val="0"/>
              <a:alphaOff val="0"/>
            </a:schemeClr>
          </a:lnRef>
          <a:fillRef idx="3">
            <a:schemeClr val="accent4">
              <a:hueOff val="0"/>
              <a:satOff val="0"/>
              <a:lumOff val="0"/>
              <a:alphaOff val="0"/>
            </a:schemeClr>
          </a:fillRef>
          <a:effectRef idx="3">
            <a:schemeClr val="accent4">
              <a:hueOff val="0"/>
              <a:satOff val="0"/>
              <a:lumOff val="0"/>
              <a:alphaOff val="0"/>
            </a:schemeClr>
          </a:effectRef>
          <a:fontRef idx="minor">
            <a:schemeClr val="lt1"/>
          </a:fontRef>
        </p:style>
      </p:sp>
      <p:sp>
        <p:nvSpPr>
          <p:cNvPr id="42" name="Freeform: Shape 41"/>
          <p:cNvSpPr/>
          <p:nvPr/>
        </p:nvSpPr>
        <p:spPr>
          <a:xfrm>
            <a:off x="2968311" y="2518904"/>
            <a:ext cx="2539358" cy="398465"/>
          </a:xfrm>
          <a:custGeom>
            <a:avLst/>
            <a:gdLst>
              <a:gd name="connsiteX0" fmla="*/ 0 w 797287"/>
              <a:gd name="connsiteY0" fmla="*/ 0 h 398465"/>
              <a:gd name="connsiteX1" fmla="*/ 797287 w 797287"/>
              <a:gd name="connsiteY1" fmla="*/ 0 h 398465"/>
              <a:gd name="connsiteX2" fmla="*/ 797287 w 797287"/>
              <a:gd name="connsiteY2" fmla="*/ 398465 h 398465"/>
              <a:gd name="connsiteX3" fmla="*/ 0 w 797287"/>
              <a:gd name="connsiteY3" fmla="*/ 398465 h 398465"/>
              <a:gd name="connsiteX4" fmla="*/ 0 w 797287"/>
              <a:gd name="connsiteY4" fmla="*/ 0 h 3984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287" h="398465">
                <a:moveTo>
                  <a:pt x="0" y="0"/>
                </a:moveTo>
                <a:lnTo>
                  <a:pt x="797287" y="0"/>
                </a:lnTo>
                <a:lnTo>
                  <a:pt x="797287" y="398465"/>
                </a:lnTo>
                <a:lnTo>
                  <a:pt x="0" y="39846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445" tIns="4445" rIns="4445" bIns="4445" numCol="1" spcCol="1270" anchor="ctr" anchorCtr="0">
            <a:noAutofit/>
          </a:bodyPr>
          <a:lstStyle/>
          <a:p>
            <a:pPr marL="0" lvl="0" indent="0" algn="ctr" defTabSz="311150">
              <a:lnSpc>
                <a:spcPct val="90000"/>
              </a:lnSpc>
              <a:spcBef>
                <a:spcPct val="0"/>
              </a:spcBef>
              <a:spcAft>
                <a:spcPct val="35000"/>
              </a:spcAft>
              <a:buNone/>
            </a:pPr>
            <a:r>
              <a:rPr lang="en-US" b="1" kern="1200" dirty="0">
                <a:latin typeface="Montserrat" panose="020B0604020202020204" charset="0"/>
              </a:rPr>
              <a:t>METHODOLOGY</a:t>
            </a:r>
          </a:p>
        </p:txBody>
      </p:sp>
      <p:sp>
        <p:nvSpPr>
          <p:cNvPr id="43" name="Shape 42"/>
          <p:cNvSpPr/>
          <p:nvPr/>
        </p:nvSpPr>
        <p:spPr>
          <a:xfrm>
            <a:off x="2469839" y="2850787"/>
            <a:ext cx="2462642" cy="1428757"/>
          </a:xfrm>
          <a:prstGeom prst="leftCircularArrow">
            <a:avLst>
              <a:gd name="adj1" fmla="val 10980"/>
              <a:gd name="adj2" fmla="val 1142322"/>
              <a:gd name="adj3" fmla="val 6300000"/>
              <a:gd name="adj4" fmla="val 18900000"/>
              <a:gd name="adj5" fmla="val 12500"/>
            </a:avLst>
          </a:prstGeom>
        </p:spPr>
        <p:style>
          <a:lnRef idx="0">
            <a:schemeClr val="lt1">
              <a:hueOff val="0"/>
              <a:satOff val="0"/>
              <a:lumOff val="0"/>
              <a:alphaOff val="0"/>
            </a:schemeClr>
          </a:lnRef>
          <a:fillRef idx="3">
            <a:schemeClr val="accent5">
              <a:hueOff val="0"/>
              <a:satOff val="0"/>
              <a:lumOff val="0"/>
              <a:alphaOff val="0"/>
            </a:schemeClr>
          </a:fillRef>
          <a:effectRef idx="3">
            <a:schemeClr val="accent5">
              <a:hueOff val="0"/>
              <a:satOff val="0"/>
              <a:lumOff val="0"/>
              <a:alphaOff val="0"/>
            </a:schemeClr>
          </a:effectRef>
          <a:fontRef idx="minor">
            <a:schemeClr val="lt1"/>
          </a:fontRef>
        </p:style>
      </p:sp>
      <p:sp>
        <p:nvSpPr>
          <p:cNvPr id="44" name="Freeform: Shape 43"/>
          <p:cNvSpPr/>
          <p:nvPr/>
        </p:nvSpPr>
        <p:spPr>
          <a:xfrm>
            <a:off x="2261729" y="3365296"/>
            <a:ext cx="2539358" cy="398465"/>
          </a:xfrm>
          <a:custGeom>
            <a:avLst/>
            <a:gdLst>
              <a:gd name="connsiteX0" fmla="*/ 0 w 797287"/>
              <a:gd name="connsiteY0" fmla="*/ 0 h 398465"/>
              <a:gd name="connsiteX1" fmla="*/ 797287 w 797287"/>
              <a:gd name="connsiteY1" fmla="*/ 0 h 398465"/>
              <a:gd name="connsiteX2" fmla="*/ 797287 w 797287"/>
              <a:gd name="connsiteY2" fmla="*/ 398465 h 398465"/>
              <a:gd name="connsiteX3" fmla="*/ 0 w 797287"/>
              <a:gd name="connsiteY3" fmla="*/ 398465 h 398465"/>
              <a:gd name="connsiteX4" fmla="*/ 0 w 797287"/>
              <a:gd name="connsiteY4" fmla="*/ 0 h 3984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287" h="398465">
                <a:moveTo>
                  <a:pt x="0" y="0"/>
                </a:moveTo>
                <a:lnTo>
                  <a:pt x="797287" y="0"/>
                </a:lnTo>
                <a:lnTo>
                  <a:pt x="797287" y="398465"/>
                </a:lnTo>
                <a:lnTo>
                  <a:pt x="0" y="39846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445" tIns="4445" rIns="4445" bIns="4445" numCol="1" spcCol="1270" anchor="ctr" anchorCtr="0">
            <a:noAutofit/>
          </a:bodyPr>
          <a:lstStyle/>
          <a:p>
            <a:pPr marL="0" lvl="0" indent="0" algn="ctr" defTabSz="311150">
              <a:lnSpc>
                <a:spcPct val="90000"/>
              </a:lnSpc>
              <a:spcBef>
                <a:spcPct val="0"/>
              </a:spcBef>
              <a:spcAft>
                <a:spcPct val="35000"/>
              </a:spcAft>
              <a:buNone/>
            </a:pPr>
            <a:r>
              <a:rPr lang="en-US" b="1" kern="1200" dirty="0">
                <a:latin typeface="Montserrat" panose="020B0604020202020204" charset="0"/>
              </a:rPr>
              <a:t>RESULTS AND </a:t>
            </a:r>
          </a:p>
          <a:p>
            <a:pPr marL="0" lvl="0" indent="0" algn="ctr" defTabSz="311150">
              <a:lnSpc>
                <a:spcPct val="90000"/>
              </a:lnSpc>
              <a:spcBef>
                <a:spcPct val="0"/>
              </a:spcBef>
              <a:spcAft>
                <a:spcPct val="35000"/>
              </a:spcAft>
              <a:buNone/>
            </a:pPr>
            <a:r>
              <a:rPr lang="en-US" b="1" kern="1200" dirty="0">
                <a:latin typeface="Montserrat" panose="020B0604020202020204" charset="0"/>
              </a:rPr>
              <a:t>DISCUSSION</a:t>
            </a:r>
          </a:p>
        </p:txBody>
      </p:sp>
      <p:sp>
        <p:nvSpPr>
          <p:cNvPr id="45" name="Block Arc 44"/>
          <p:cNvSpPr/>
          <p:nvPr/>
        </p:nvSpPr>
        <p:spPr>
          <a:xfrm>
            <a:off x="2968311" y="3766705"/>
            <a:ext cx="2115719" cy="1228141"/>
          </a:xfrm>
          <a:prstGeom prst="blockArc">
            <a:avLst>
              <a:gd name="adj1" fmla="val 13500000"/>
              <a:gd name="adj2" fmla="val 10800000"/>
              <a:gd name="adj3" fmla="val 12740"/>
            </a:avLst>
          </a:prstGeom>
        </p:spPr>
        <p:style>
          <a:lnRef idx="0">
            <a:schemeClr val="lt1">
              <a:hueOff val="0"/>
              <a:satOff val="0"/>
              <a:lumOff val="0"/>
              <a:alphaOff val="0"/>
            </a:schemeClr>
          </a:lnRef>
          <a:fillRef idx="3">
            <a:schemeClr val="accent6">
              <a:hueOff val="0"/>
              <a:satOff val="0"/>
              <a:lumOff val="0"/>
              <a:alphaOff val="0"/>
            </a:schemeClr>
          </a:fillRef>
          <a:effectRef idx="3">
            <a:schemeClr val="accent6">
              <a:hueOff val="0"/>
              <a:satOff val="0"/>
              <a:lumOff val="0"/>
              <a:alphaOff val="0"/>
            </a:schemeClr>
          </a:effectRef>
          <a:fontRef idx="minor">
            <a:schemeClr val="lt1"/>
          </a:fontRef>
        </p:style>
      </p:sp>
      <p:sp>
        <p:nvSpPr>
          <p:cNvPr id="46" name="Freeform: Shape 45"/>
          <p:cNvSpPr/>
          <p:nvPr/>
        </p:nvSpPr>
        <p:spPr>
          <a:xfrm>
            <a:off x="2790023" y="4224027"/>
            <a:ext cx="2539358" cy="398465"/>
          </a:xfrm>
          <a:custGeom>
            <a:avLst/>
            <a:gdLst>
              <a:gd name="connsiteX0" fmla="*/ 0 w 797287"/>
              <a:gd name="connsiteY0" fmla="*/ 0 h 398465"/>
              <a:gd name="connsiteX1" fmla="*/ 797287 w 797287"/>
              <a:gd name="connsiteY1" fmla="*/ 0 h 398465"/>
              <a:gd name="connsiteX2" fmla="*/ 797287 w 797287"/>
              <a:gd name="connsiteY2" fmla="*/ 398465 h 398465"/>
              <a:gd name="connsiteX3" fmla="*/ 0 w 797287"/>
              <a:gd name="connsiteY3" fmla="*/ 398465 h 398465"/>
              <a:gd name="connsiteX4" fmla="*/ 0 w 797287"/>
              <a:gd name="connsiteY4" fmla="*/ 0 h 3984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287" h="398465">
                <a:moveTo>
                  <a:pt x="0" y="0"/>
                </a:moveTo>
                <a:lnTo>
                  <a:pt x="797287" y="0"/>
                </a:lnTo>
                <a:lnTo>
                  <a:pt x="797287" y="398465"/>
                </a:lnTo>
                <a:lnTo>
                  <a:pt x="0" y="39846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445" tIns="4445" rIns="4445" bIns="4445" numCol="1" spcCol="1270" anchor="ctr" anchorCtr="0">
            <a:noAutofit/>
          </a:bodyPr>
          <a:lstStyle/>
          <a:p>
            <a:pPr marL="0" lvl="0" indent="0" algn="ctr" defTabSz="311150">
              <a:lnSpc>
                <a:spcPct val="90000"/>
              </a:lnSpc>
              <a:spcBef>
                <a:spcPct val="0"/>
              </a:spcBef>
              <a:spcAft>
                <a:spcPct val="35000"/>
              </a:spcAft>
              <a:buNone/>
            </a:pPr>
            <a:r>
              <a:rPr lang="en-US" b="1" kern="1200" dirty="0">
                <a:latin typeface="Montserrat" panose="020B0604020202020204" charset="0"/>
              </a:rPr>
              <a:t>CONCLUSION</a:t>
            </a:r>
          </a:p>
        </p:txBody>
      </p:sp>
    </p:spTree>
    <p:extLst>
      <p:ext uri="{BB962C8B-B14F-4D97-AF65-F5344CB8AC3E}">
        <p14:creationId xmlns:p14="http://schemas.microsoft.com/office/powerpoint/2010/main" val="29382711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6860" t="64917" r="66279" b="10678"/>
          <a:stretch/>
        </p:blipFill>
        <p:spPr>
          <a:xfrm>
            <a:off x="1150974" y="1491319"/>
            <a:ext cx="3083442" cy="1575092"/>
          </a:xfrm>
          <a:prstGeom prst="rect">
            <a:avLst/>
          </a:prstGeom>
        </p:spPr>
      </p:pic>
      <p:sp>
        <p:nvSpPr>
          <p:cNvPr id="3" name="Text Placeholder 2"/>
          <p:cNvSpPr>
            <a:spLocks noGrp="1"/>
          </p:cNvSpPr>
          <p:nvPr>
            <p:ph type="body" idx="1"/>
          </p:nvPr>
        </p:nvSpPr>
        <p:spPr>
          <a:xfrm>
            <a:off x="947677" y="3066411"/>
            <a:ext cx="5214773" cy="1670689"/>
          </a:xfrm>
        </p:spPr>
        <p:txBody>
          <a:bodyPr/>
          <a:lstStyle/>
          <a:p>
            <a:r>
              <a:rPr lang="en-SG" dirty="0">
                <a:solidFill>
                  <a:schemeClr val="tx1"/>
                </a:solidFill>
              </a:rPr>
              <a:t>Abnormality: Care-receiver in washroom</a:t>
            </a:r>
          </a:p>
          <a:p>
            <a:pPr>
              <a:buNone/>
            </a:pPr>
            <a:endParaRPr lang="en-SG" dirty="0"/>
          </a:p>
        </p:txBody>
      </p:sp>
      <p:sp>
        <p:nvSpPr>
          <p:cNvPr id="15" name="Arrow: Circular 14"/>
          <p:cNvSpPr/>
          <p:nvPr/>
        </p:nvSpPr>
        <p:spPr>
          <a:xfrm>
            <a:off x="7764995" y="118834"/>
            <a:ext cx="1348083" cy="871660"/>
          </a:xfrm>
          <a:prstGeom prst="circularArrow">
            <a:avLst>
              <a:gd name="adj1" fmla="val 10980"/>
              <a:gd name="adj2" fmla="val 1142322"/>
              <a:gd name="adj3" fmla="val 4500000"/>
              <a:gd name="adj4" fmla="val 10800000"/>
              <a:gd name="adj5" fmla="val 12500"/>
            </a:avLst>
          </a:prstGeom>
        </p:spPr>
        <p:style>
          <a:lnRef idx="0">
            <a:schemeClr val="lt1">
              <a:hueOff val="0"/>
              <a:satOff val="0"/>
              <a:lumOff val="0"/>
              <a:alphaOff val="0"/>
            </a:schemeClr>
          </a:lnRef>
          <a:fillRef idx="3">
            <a:schemeClr val="accent2">
              <a:hueOff val="0"/>
              <a:satOff val="0"/>
              <a:lumOff val="0"/>
              <a:alphaOff val="0"/>
            </a:schemeClr>
          </a:fillRef>
          <a:effectRef idx="3">
            <a:schemeClr val="accent2">
              <a:hueOff val="0"/>
              <a:satOff val="0"/>
              <a:lumOff val="0"/>
              <a:alphaOff val="0"/>
            </a:schemeClr>
          </a:effectRef>
          <a:fontRef idx="minor">
            <a:schemeClr val="lt1"/>
          </a:fontRef>
        </p:style>
      </p:sp>
      <p:sp>
        <p:nvSpPr>
          <p:cNvPr id="16" name="Freeform: Shape 15"/>
          <p:cNvSpPr/>
          <p:nvPr/>
        </p:nvSpPr>
        <p:spPr>
          <a:xfrm>
            <a:off x="7741544" y="418885"/>
            <a:ext cx="1390079" cy="243097"/>
          </a:xfrm>
          <a:custGeom>
            <a:avLst/>
            <a:gdLst>
              <a:gd name="connsiteX0" fmla="*/ 0 w 797287"/>
              <a:gd name="connsiteY0" fmla="*/ 0 h 398465"/>
              <a:gd name="connsiteX1" fmla="*/ 797287 w 797287"/>
              <a:gd name="connsiteY1" fmla="*/ 0 h 398465"/>
              <a:gd name="connsiteX2" fmla="*/ 797287 w 797287"/>
              <a:gd name="connsiteY2" fmla="*/ 398465 h 398465"/>
              <a:gd name="connsiteX3" fmla="*/ 0 w 797287"/>
              <a:gd name="connsiteY3" fmla="*/ 398465 h 398465"/>
              <a:gd name="connsiteX4" fmla="*/ 0 w 797287"/>
              <a:gd name="connsiteY4" fmla="*/ 0 h 3984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287" h="398465">
                <a:moveTo>
                  <a:pt x="0" y="0"/>
                </a:moveTo>
                <a:lnTo>
                  <a:pt x="797287" y="0"/>
                </a:lnTo>
                <a:lnTo>
                  <a:pt x="797287" y="398465"/>
                </a:lnTo>
                <a:lnTo>
                  <a:pt x="0" y="39846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445" tIns="4445" rIns="4445" bIns="4445" numCol="1" spcCol="1270" anchor="ctr" anchorCtr="0">
            <a:noAutofit/>
          </a:bodyPr>
          <a:lstStyle/>
          <a:p>
            <a:pPr marL="0" lvl="0" indent="0" algn="ctr" defTabSz="311150">
              <a:lnSpc>
                <a:spcPct val="90000"/>
              </a:lnSpc>
              <a:spcBef>
                <a:spcPct val="0"/>
              </a:spcBef>
              <a:spcAft>
                <a:spcPct val="35000"/>
              </a:spcAft>
              <a:buNone/>
            </a:pPr>
            <a:r>
              <a:rPr lang="en-US" sz="800" b="1" kern="1200" dirty="0">
                <a:latin typeface="Montserrat" panose="020B0604020202020204" charset="0"/>
              </a:rPr>
              <a:t>INTRODUCTION</a:t>
            </a:r>
          </a:p>
        </p:txBody>
      </p:sp>
      <p:sp>
        <p:nvSpPr>
          <p:cNvPr id="17" name="Shape 16"/>
          <p:cNvSpPr/>
          <p:nvPr/>
        </p:nvSpPr>
        <p:spPr>
          <a:xfrm>
            <a:off x="7547726" y="619659"/>
            <a:ext cx="1348083" cy="871660"/>
          </a:xfrm>
          <a:prstGeom prst="leftCircularArrow">
            <a:avLst>
              <a:gd name="adj1" fmla="val 10980"/>
              <a:gd name="adj2" fmla="val 1142322"/>
              <a:gd name="adj3" fmla="val 6300000"/>
              <a:gd name="adj4" fmla="val 18900000"/>
              <a:gd name="adj5" fmla="val 12500"/>
            </a:avLst>
          </a:prstGeom>
        </p:spPr>
        <p:style>
          <a:lnRef idx="0">
            <a:schemeClr val="lt1">
              <a:hueOff val="0"/>
              <a:satOff val="0"/>
              <a:lumOff val="0"/>
              <a:alphaOff val="0"/>
            </a:schemeClr>
          </a:lnRef>
          <a:fillRef idx="3">
            <a:schemeClr val="accent3">
              <a:hueOff val="0"/>
              <a:satOff val="0"/>
              <a:lumOff val="0"/>
              <a:alphaOff val="0"/>
            </a:schemeClr>
          </a:fillRef>
          <a:effectRef idx="3">
            <a:schemeClr val="accent3">
              <a:hueOff val="0"/>
              <a:satOff val="0"/>
              <a:lumOff val="0"/>
              <a:alphaOff val="0"/>
            </a:schemeClr>
          </a:effectRef>
          <a:fontRef idx="minor">
            <a:schemeClr val="lt1"/>
          </a:fontRef>
        </p:style>
      </p:sp>
      <p:sp>
        <p:nvSpPr>
          <p:cNvPr id="18" name="Freeform: Shape 17"/>
          <p:cNvSpPr/>
          <p:nvPr/>
        </p:nvSpPr>
        <p:spPr>
          <a:xfrm>
            <a:off x="7547726" y="924557"/>
            <a:ext cx="1390079" cy="243097"/>
          </a:xfrm>
          <a:custGeom>
            <a:avLst/>
            <a:gdLst>
              <a:gd name="connsiteX0" fmla="*/ 0 w 797287"/>
              <a:gd name="connsiteY0" fmla="*/ 0 h 398465"/>
              <a:gd name="connsiteX1" fmla="*/ 797287 w 797287"/>
              <a:gd name="connsiteY1" fmla="*/ 0 h 398465"/>
              <a:gd name="connsiteX2" fmla="*/ 797287 w 797287"/>
              <a:gd name="connsiteY2" fmla="*/ 398465 h 398465"/>
              <a:gd name="connsiteX3" fmla="*/ 0 w 797287"/>
              <a:gd name="connsiteY3" fmla="*/ 398465 h 398465"/>
              <a:gd name="connsiteX4" fmla="*/ 0 w 797287"/>
              <a:gd name="connsiteY4" fmla="*/ 0 h 3984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287" h="398465">
                <a:moveTo>
                  <a:pt x="0" y="0"/>
                </a:moveTo>
                <a:lnTo>
                  <a:pt x="797287" y="0"/>
                </a:lnTo>
                <a:lnTo>
                  <a:pt x="797287" y="398465"/>
                </a:lnTo>
                <a:lnTo>
                  <a:pt x="0" y="39846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445" tIns="4445" rIns="4445" bIns="4445" numCol="1" spcCol="1270" anchor="ctr" anchorCtr="0">
            <a:noAutofit/>
          </a:bodyPr>
          <a:lstStyle/>
          <a:p>
            <a:pPr marL="0" lvl="0" indent="0" algn="ctr" defTabSz="311150">
              <a:lnSpc>
                <a:spcPct val="90000"/>
              </a:lnSpc>
              <a:spcBef>
                <a:spcPct val="0"/>
              </a:spcBef>
              <a:spcAft>
                <a:spcPct val="35000"/>
              </a:spcAft>
              <a:buNone/>
            </a:pPr>
            <a:r>
              <a:rPr lang="en-US" sz="800" b="1" kern="1200" dirty="0">
                <a:latin typeface="Montserrat" panose="020B0604020202020204" charset="0"/>
              </a:rPr>
              <a:t>REVIEW OF </a:t>
            </a:r>
          </a:p>
          <a:p>
            <a:pPr marL="0" lvl="0" indent="0" algn="ctr" defTabSz="311150">
              <a:lnSpc>
                <a:spcPct val="90000"/>
              </a:lnSpc>
              <a:spcBef>
                <a:spcPct val="0"/>
              </a:spcBef>
              <a:spcAft>
                <a:spcPct val="35000"/>
              </a:spcAft>
              <a:buNone/>
            </a:pPr>
            <a:r>
              <a:rPr lang="en-US" sz="800" b="1" kern="1200" dirty="0">
                <a:latin typeface="Montserrat" panose="020B0604020202020204" charset="0"/>
              </a:rPr>
              <a:t>EXISTING WORKS</a:t>
            </a:r>
          </a:p>
        </p:txBody>
      </p:sp>
      <p:sp>
        <p:nvSpPr>
          <p:cNvPr id="19" name="Arrow: Circular 18"/>
          <p:cNvSpPr/>
          <p:nvPr/>
        </p:nvSpPr>
        <p:spPr>
          <a:xfrm>
            <a:off x="7764995" y="1122734"/>
            <a:ext cx="1348083" cy="871660"/>
          </a:xfrm>
          <a:prstGeom prst="circularArrow">
            <a:avLst>
              <a:gd name="adj1" fmla="val 10980"/>
              <a:gd name="adj2" fmla="val 1142322"/>
              <a:gd name="adj3" fmla="val 4500000"/>
              <a:gd name="adj4" fmla="val 13500000"/>
              <a:gd name="adj5" fmla="val 12500"/>
            </a:avLst>
          </a:prstGeom>
        </p:spPr>
        <p:style>
          <a:lnRef idx="0">
            <a:schemeClr val="lt1">
              <a:hueOff val="0"/>
              <a:satOff val="0"/>
              <a:lumOff val="0"/>
              <a:alphaOff val="0"/>
            </a:schemeClr>
          </a:lnRef>
          <a:fillRef idx="3">
            <a:schemeClr val="accent4">
              <a:hueOff val="0"/>
              <a:satOff val="0"/>
              <a:lumOff val="0"/>
              <a:alphaOff val="0"/>
            </a:schemeClr>
          </a:fillRef>
          <a:effectRef idx="3">
            <a:schemeClr val="accent4">
              <a:hueOff val="0"/>
              <a:satOff val="0"/>
              <a:lumOff val="0"/>
              <a:alphaOff val="0"/>
            </a:schemeClr>
          </a:effectRef>
          <a:fontRef idx="minor">
            <a:schemeClr val="lt1"/>
          </a:fontRef>
        </p:style>
      </p:sp>
      <p:sp>
        <p:nvSpPr>
          <p:cNvPr id="20" name="Freeform: Shape 19"/>
          <p:cNvSpPr/>
          <p:nvPr/>
        </p:nvSpPr>
        <p:spPr>
          <a:xfrm>
            <a:off x="7820596" y="1421927"/>
            <a:ext cx="1390079" cy="243097"/>
          </a:xfrm>
          <a:custGeom>
            <a:avLst/>
            <a:gdLst>
              <a:gd name="connsiteX0" fmla="*/ 0 w 797287"/>
              <a:gd name="connsiteY0" fmla="*/ 0 h 398465"/>
              <a:gd name="connsiteX1" fmla="*/ 797287 w 797287"/>
              <a:gd name="connsiteY1" fmla="*/ 0 h 398465"/>
              <a:gd name="connsiteX2" fmla="*/ 797287 w 797287"/>
              <a:gd name="connsiteY2" fmla="*/ 398465 h 398465"/>
              <a:gd name="connsiteX3" fmla="*/ 0 w 797287"/>
              <a:gd name="connsiteY3" fmla="*/ 398465 h 398465"/>
              <a:gd name="connsiteX4" fmla="*/ 0 w 797287"/>
              <a:gd name="connsiteY4" fmla="*/ 0 h 3984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287" h="398465">
                <a:moveTo>
                  <a:pt x="0" y="0"/>
                </a:moveTo>
                <a:lnTo>
                  <a:pt x="797287" y="0"/>
                </a:lnTo>
                <a:lnTo>
                  <a:pt x="797287" y="398465"/>
                </a:lnTo>
                <a:lnTo>
                  <a:pt x="0" y="39846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445" tIns="4445" rIns="4445" bIns="4445" numCol="1" spcCol="1270" anchor="ctr" anchorCtr="0">
            <a:noAutofit/>
          </a:bodyPr>
          <a:lstStyle/>
          <a:p>
            <a:pPr marL="0" lvl="0" indent="0" algn="ctr" defTabSz="311150">
              <a:lnSpc>
                <a:spcPct val="90000"/>
              </a:lnSpc>
              <a:spcBef>
                <a:spcPct val="0"/>
              </a:spcBef>
              <a:spcAft>
                <a:spcPct val="35000"/>
              </a:spcAft>
              <a:buNone/>
            </a:pPr>
            <a:r>
              <a:rPr lang="en-US" sz="800" b="1" kern="1200" dirty="0">
                <a:latin typeface="Montserrat" panose="020B0604020202020204" charset="0"/>
              </a:rPr>
              <a:t>METHODOLOGY</a:t>
            </a:r>
          </a:p>
        </p:txBody>
      </p:sp>
      <p:sp>
        <p:nvSpPr>
          <p:cNvPr id="21" name="Shape 20"/>
          <p:cNvSpPr/>
          <p:nvPr/>
        </p:nvSpPr>
        <p:spPr>
          <a:xfrm>
            <a:off x="7547726" y="1624403"/>
            <a:ext cx="1348083" cy="871660"/>
          </a:xfrm>
          <a:prstGeom prst="leftCircularArrow">
            <a:avLst>
              <a:gd name="adj1" fmla="val 10980"/>
              <a:gd name="adj2" fmla="val 1142322"/>
              <a:gd name="adj3" fmla="val 6300000"/>
              <a:gd name="adj4" fmla="val 18900000"/>
              <a:gd name="adj5" fmla="val 12500"/>
            </a:avLst>
          </a:prstGeom>
        </p:spPr>
        <p:style>
          <a:lnRef idx="0">
            <a:schemeClr val="lt1">
              <a:hueOff val="0"/>
              <a:satOff val="0"/>
              <a:lumOff val="0"/>
              <a:alphaOff val="0"/>
            </a:schemeClr>
          </a:lnRef>
          <a:fillRef idx="3">
            <a:schemeClr val="accent5">
              <a:hueOff val="0"/>
              <a:satOff val="0"/>
              <a:lumOff val="0"/>
              <a:alphaOff val="0"/>
            </a:schemeClr>
          </a:fillRef>
          <a:effectRef idx="3">
            <a:schemeClr val="accent5">
              <a:hueOff val="0"/>
              <a:satOff val="0"/>
              <a:lumOff val="0"/>
              <a:alphaOff val="0"/>
            </a:schemeClr>
          </a:effectRef>
          <a:fontRef idx="minor">
            <a:schemeClr val="lt1"/>
          </a:fontRef>
        </p:style>
      </p:sp>
      <p:sp>
        <p:nvSpPr>
          <p:cNvPr id="22" name="Freeform: Shape 21"/>
          <p:cNvSpPr/>
          <p:nvPr/>
        </p:nvSpPr>
        <p:spPr>
          <a:xfrm>
            <a:off x="7464766" y="1938684"/>
            <a:ext cx="1390079" cy="243097"/>
          </a:xfrm>
          <a:custGeom>
            <a:avLst/>
            <a:gdLst>
              <a:gd name="connsiteX0" fmla="*/ 0 w 797287"/>
              <a:gd name="connsiteY0" fmla="*/ 0 h 398465"/>
              <a:gd name="connsiteX1" fmla="*/ 797287 w 797287"/>
              <a:gd name="connsiteY1" fmla="*/ 0 h 398465"/>
              <a:gd name="connsiteX2" fmla="*/ 797287 w 797287"/>
              <a:gd name="connsiteY2" fmla="*/ 398465 h 398465"/>
              <a:gd name="connsiteX3" fmla="*/ 0 w 797287"/>
              <a:gd name="connsiteY3" fmla="*/ 398465 h 398465"/>
              <a:gd name="connsiteX4" fmla="*/ 0 w 797287"/>
              <a:gd name="connsiteY4" fmla="*/ 0 h 3984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287" h="398465">
                <a:moveTo>
                  <a:pt x="0" y="0"/>
                </a:moveTo>
                <a:lnTo>
                  <a:pt x="797287" y="0"/>
                </a:lnTo>
                <a:lnTo>
                  <a:pt x="797287" y="398465"/>
                </a:lnTo>
                <a:lnTo>
                  <a:pt x="0" y="39846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445" tIns="4445" rIns="4445" bIns="4445" numCol="1" spcCol="1270" anchor="ctr" anchorCtr="0">
            <a:noAutofit/>
          </a:bodyPr>
          <a:lstStyle/>
          <a:p>
            <a:pPr marL="0" lvl="0" indent="0" algn="ctr" defTabSz="311150">
              <a:lnSpc>
                <a:spcPct val="90000"/>
              </a:lnSpc>
              <a:spcBef>
                <a:spcPct val="0"/>
              </a:spcBef>
              <a:spcAft>
                <a:spcPct val="35000"/>
              </a:spcAft>
              <a:buNone/>
            </a:pPr>
            <a:r>
              <a:rPr lang="en-US" sz="800" b="1" kern="1200" dirty="0">
                <a:latin typeface="Montserrat" panose="020B0604020202020204" charset="0"/>
              </a:rPr>
              <a:t>RESULTS AND </a:t>
            </a:r>
          </a:p>
          <a:p>
            <a:pPr marL="0" lvl="0" indent="0" algn="ctr" defTabSz="311150">
              <a:lnSpc>
                <a:spcPct val="90000"/>
              </a:lnSpc>
              <a:spcBef>
                <a:spcPct val="0"/>
              </a:spcBef>
              <a:spcAft>
                <a:spcPct val="35000"/>
              </a:spcAft>
              <a:buNone/>
            </a:pPr>
            <a:r>
              <a:rPr lang="en-US" sz="800" b="1" kern="1200" dirty="0">
                <a:latin typeface="Montserrat" panose="020B0604020202020204" charset="0"/>
              </a:rPr>
              <a:t>DISCUSSION</a:t>
            </a:r>
          </a:p>
        </p:txBody>
      </p:sp>
      <p:sp>
        <p:nvSpPr>
          <p:cNvPr id="23" name="Block Arc 22"/>
          <p:cNvSpPr/>
          <p:nvPr/>
        </p:nvSpPr>
        <p:spPr>
          <a:xfrm>
            <a:off x="7820596" y="2183189"/>
            <a:ext cx="1158173" cy="749267"/>
          </a:xfrm>
          <a:prstGeom prst="blockArc">
            <a:avLst>
              <a:gd name="adj1" fmla="val 13500000"/>
              <a:gd name="adj2" fmla="val 10800000"/>
              <a:gd name="adj3" fmla="val 12740"/>
            </a:avLst>
          </a:prstGeom>
        </p:spPr>
        <p:style>
          <a:lnRef idx="0">
            <a:schemeClr val="lt1">
              <a:hueOff val="0"/>
              <a:satOff val="0"/>
              <a:lumOff val="0"/>
              <a:alphaOff val="0"/>
            </a:schemeClr>
          </a:lnRef>
          <a:fillRef idx="3">
            <a:schemeClr val="accent6">
              <a:hueOff val="0"/>
              <a:satOff val="0"/>
              <a:lumOff val="0"/>
              <a:alphaOff val="0"/>
            </a:schemeClr>
          </a:fillRef>
          <a:effectRef idx="3">
            <a:schemeClr val="accent6">
              <a:hueOff val="0"/>
              <a:satOff val="0"/>
              <a:lumOff val="0"/>
              <a:alphaOff val="0"/>
            </a:schemeClr>
          </a:effectRef>
          <a:fontRef idx="minor">
            <a:schemeClr val="lt1"/>
          </a:fontRef>
        </p:style>
      </p:sp>
      <p:sp>
        <p:nvSpPr>
          <p:cNvPr id="24" name="Freeform: Shape 23"/>
          <p:cNvSpPr/>
          <p:nvPr/>
        </p:nvSpPr>
        <p:spPr>
          <a:xfrm>
            <a:off x="7722999" y="2462193"/>
            <a:ext cx="1390079" cy="243097"/>
          </a:xfrm>
          <a:custGeom>
            <a:avLst/>
            <a:gdLst>
              <a:gd name="connsiteX0" fmla="*/ 0 w 797287"/>
              <a:gd name="connsiteY0" fmla="*/ 0 h 398465"/>
              <a:gd name="connsiteX1" fmla="*/ 797287 w 797287"/>
              <a:gd name="connsiteY1" fmla="*/ 0 h 398465"/>
              <a:gd name="connsiteX2" fmla="*/ 797287 w 797287"/>
              <a:gd name="connsiteY2" fmla="*/ 398465 h 398465"/>
              <a:gd name="connsiteX3" fmla="*/ 0 w 797287"/>
              <a:gd name="connsiteY3" fmla="*/ 398465 h 398465"/>
              <a:gd name="connsiteX4" fmla="*/ 0 w 797287"/>
              <a:gd name="connsiteY4" fmla="*/ 0 h 3984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287" h="398465">
                <a:moveTo>
                  <a:pt x="0" y="0"/>
                </a:moveTo>
                <a:lnTo>
                  <a:pt x="797287" y="0"/>
                </a:lnTo>
                <a:lnTo>
                  <a:pt x="797287" y="398465"/>
                </a:lnTo>
                <a:lnTo>
                  <a:pt x="0" y="39846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445" tIns="4445" rIns="4445" bIns="4445" numCol="1" spcCol="1270" anchor="ctr" anchorCtr="0">
            <a:noAutofit/>
          </a:bodyPr>
          <a:lstStyle/>
          <a:p>
            <a:pPr marL="0" lvl="0" indent="0" algn="ctr" defTabSz="311150">
              <a:lnSpc>
                <a:spcPct val="90000"/>
              </a:lnSpc>
              <a:spcBef>
                <a:spcPct val="0"/>
              </a:spcBef>
              <a:spcAft>
                <a:spcPct val="35000"/>
              </a:spcAft>
              <a:buNone/>
            </a:pPr>
            <a:r>
              <a:rPr lang="en-US" sz="800" b="1" kern="1200" dirty="0">
                <a:latin typeface="Montserrat" panose="020B0604020202020204" charset="0"/>
              </a:rPr>
              <a:t>CONCLUSION</a:t>
            </a:r>
          </a:p>
        </p:txBody>
      </p:sp>
      <p:sp>
        <p:nvSpPr>
          <p:cNvPr id="25" name="Freeform: Shape 24"/>
          <p:cNvSpPr/>
          <p:nvPr/>
        </p:nvSpPr>
        <p:spPr>
          <a:xfrm>
            <a:off x="4234416" y="2532556"/>
            <a:ext cx="2629524" cy="560665"/>
          </a:xfrm>
          <a:custGeom>
            <a:avLst/>
            <a:gdLst>
              <a:gd name="connsiteX0" fmla="*/ 0 w 2333027"/>
              <a:gd name="connsiteY0" fmla="*/ 0 h 560665"/>
              <a:gd name="connsiteX1" fmla="*/ 2333027 w 2333027"/>
              <a:gd name="connsiteY1" fmla="*/ 0 h 560665"/>
              <a:gd name="connsiteX2" fmla="*/ 2333027 w 2333027"/>
              <a:gd name="connsiteY2" fmla="*/ 560665 h 560665"/>
              <a:gd name="connsiteX3" fmla="*/ 0 w 2333027"/>
              <a:gd name="connsiteY3" fmla="*/ 560665 h 560665"/>
              <a:gd name="connsiteX4" fmla="*/ 0 w 2333027"/>
              <a:gd name="connsiteY4" fmla="*/ 0 h 5606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3027" h="560665">
                <a:moveTo>
                  <a:pt x="0" y="0"/>
                </a:moveTo>
                <a:lnTo>
                  <a:pt x="2333027" y="0"/>
                </a:lnTo>
                <a:lnTo>
                  <a:pt x="2333027" y="560665"/>
                </a:lnTo>
                <a:lnTo>
                  <a:pt x="0" y="560665"/>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2865" tIns="62865" rIns="62865" bIns="62865" numCol="1" spcCol="1270" anchor="ctr" anchorCtr="0">
            <a:noAutofit/>
          </a:bodyPr>
          <a:lstStyle/>
          <a:p>
            <a:pPr marL="0" lvl="0" indent="0" algn="ctr" defTabSz="1466850">
              <a:lnSpc>
                <a:spcPct val="90000"/>
              </a:lnSpc>
              <a:spcBef>
                <a:spcPct val="0"/>
              </a:spcBef>
              <a:spcAft>
                <a:spcPct val="5000"/>
              </a:spcAft>
              <a:buNone/>
            </a:pPr>
            <a:r>
              <a:rPr lang="en-US" sz="1800" b="1" kern="1200" dirty="0"/>
              <a:t>Abnormality detected</a:t>
            </a:r>
          </a:p>
        </p:txBody>
      </p:sp>
      <p:sp>
        <p:nvSpPr>
          <p:cNvPr id="26" name="Title 1"/>
          <p:cNvSpPr txBox="1">
            <a:spLocks/>
          </p:cNvSpPr>
          <p:nvPr/>
        </p:nvSpPr>
        <p:spPr>
          <a:xfrm>
            <a:off x="212234" y="650650"/>
            <a:ext cx="6685657" cy="485699"/>
          </a:xfrm>
          <a:prstGeom prst="rect">
            <a:avLst/>
          </a:prstGeom>
          <a:noFill/>
          <a:ln>
            <a:noFill/>
          </a:ln>
        </p:spPr>
        <p:txBody>
          <a:bodyPr lIns="91425" tIns="91425" rIns="91425" bIns="91425" anchor="b"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rgbClr val="999999"/>
              </a:buClr>
              <a:buSzPct val="100000"/>
              <a:buFont typeface="Montserrat"/>
              <a:buNone/>
              <a:defRPr sz="2400" b="1" i="0" u="none" strike="noStrike" cap="none">
                <a:solidFill>
                  <a:srgbClr val="999999"/>
                </a:solidFill>
                <a:latin typeface="Montserrat"/>
                <a:ea typeface="Montserrat"/>
                <a:cs typeface="Montserrat"/>
                <a:sym typeface="Montserrat"/>
              </a:defRPr>
            </a:lvl1pPr>
            <a:lvl2pPr lvl="1">
              <a:spcBef>
                <a:spcPts val="0"/>
              </a:spcBef>
              <a:buClr>
                <a:srgbClr val="999999"/>
              </a:buClr>
              <a:buSzPct val="100000"/>
              <a:buFont typeface="Montserrat"/>
              <a:buNone/>
              <a:defRPr sz="2400" b="1">
                <a:solidFill>
                  <a:srgbClr val="999999"/>
                </a:solidFill>
                <a:latin typeface="Montserrat"/>
                <a:ea typeface="Montserrat"/>
                <a:cs typeface="Montserrat"/>
                <a:sym typeface="Montserrat"/>
              </a:defRPr>
            </a:lvl2pPr>
            <a:lvl3pPr lvl="2">
              <a:spcBef>
                <a:spcPts val="0"/>
              </a:spcBef>
              <a:buClr>
                <a:srgbClr val="999999"/>
              </a:buClr>
              <a:buSzPct val="100000"/>
              <a:buFont typeface="Montserrat"/>
              <a:buNone/>
              <a:defRPr sz="2400" b="1">
                <a:solidFill>
                  <a:srgbClr val="999999"/>
                </a:solidFill>
                <a:latin typeface="Montserrat"/>
                <a:ea typeface="Montserrat"/>
                <a:cs typeface="Montserrat"/>
                <a:sym typeface="Montserrat"/>
              </a:defRPr>
            </a:lvl3pPr>
            <a:lvl4pPr lvl="3">
              <a:spcBef>
                <a:spcPts val="0"/>
              </a:spcBef>
              <a:buClr>
                <a:srgbClr val="999999"/>
              </a:buClr>
              <a:buSzPct val="100000"/>
              <a:buFont typeface="Montserrat"/>
              <a:buNone/>
              <a:defRPr sz="2400" b="1">
                <a:solidFill>
                  <a:srgbClr val="999999"/>
                </a:solidFill>
                <a:latin typeface="Montserrat"/>
                <a:ea typeface="Montserrat"/>
                <a:cs typeface="Montserrat"/>
                <a:sym typeface="Montserrat"/>
              </a:defRPr>
            </a:lvl4pPr>
            <a:lvl5pPr lvl="4">
              <a:spcBef>
                <a:spcPts val="0"/>
              </a:spcBef>
              <a:buClr>
                <a:srgbClr val="999999"/>
              </a:buClr>
              <a:buSzPct val="100000"/>
              <a:buFont typeface="Montserrat"/>
              <a:buNone/>
              <a:defRPr sz="2400" b="1">
                <a:solidFill>
                  <a:srgbClr val="999999"/>
                </a:solidFill>
                <a:latin typeface="Montserrat"/>
                <a:ea typeface="Montserrat"/>
                <a:cs typeface="Montserrat"/>
                <a:sym typeface="Montserrat"/>
              </a:defRPr>
            </a:lvl5pPr>
            <a:lvl6pPr lvl="5">
              <a:spcBef>
                <a:spcPts val="0"/>
              </a:spcBef>
              <a:buClr>
                <a:srgbClr val="999999"/>
              </a:buClr>
              <a:buSzPct val="100000"/>
              <a:buFont typeface="Montserrat"/>
              <a:buNone/>
              <a:defRPr sz="2400" b="1">
                <a:solidFill>
                  <a:srgbClr val="999999"/>
                </a:solidFill>
                <a:latin typeface="Montserrat"/>
                <a:ea typeface="Montserrat"/>
                <a:cs typeface="Montserrat"/>
                <a:sym typeface="Montserrat"/>
              </a:defRPr>
            </a:lvl6pPr>
            <a:lvl7pPr lvl="6">
              <a:spcBef>
                <a:spcPts val="0"/>
              </a:spcBef>
              <a:buClr>
                <a:srgbClr val="999999"/>
              </a:buClr>
              <a:buSzPct val="100000"/>
              <a:buFont typeface="Montserrat"/>
              <a:buNone/>
              <a:defRPr sz="2400" b="1">
                <a:solidFill>
                  <a:srgbClr val="999999"/>
                </a:solidFill>
                <a:latin typeface="Montserrat"/>
                <a:ea typeface="Montserrat"/>
                <a:cs typeface="Montserrat"/>
                <a:sym typeface="Montserrat"/>
              </a:defRPr>
            </a:lvl7pPr>
            <a:lvl8pPr lvl="7">
              <a:spcBef>
                <a:spcPts val="0"/>
              </a:spcBef>
              <a:buClr>
                <a:srgbClr val="999999"/>
              </a:buClr>
              <a:buSzPct val="100000"/>
              <a:buFont typeface="Montserrat"/>
              <a:buNone/>
              <a:defRPr sz="2400" b="1">
                <a:solidFill>
                  <a:srgbClr val="999999"/>
                </a:solidFill>
                <a:latin typeface="Montserrat"/>
                <a:ea typeface="Montserrat"/>
                <a:cs typeface="Montserrat"/>
                <a:sym typeface="Montserrat"/>
              </a:defRPr>
            </a:lvl8pPr>
            <a:lvl9pPr lvl="8">
              <a:spcBef>
                <a:spcPts val="0"/>
              </a:spcBef>
              <a:buClr>
                <a:srgbClr val="999999"/>
              </a:buClr>
              <a:buSzPct val="100000"/>
              <a:buFont typeface="Montserrat"/>
              <a:buNone/>
              <a:defRPr sz="2400" b="1">
                <a:solidFill>
                  <a:srgbClr val="999999"/>
                </a:solidFill>
                <a:latin typeface="Montserrat"/>
                <a:ea typeface="Montserrat"/>
                <a:cs typeface="Montserrat"/>
                <a:sym typeface="Montserrat"/>
              </a:defRPr>
            </a:lvl9pPr>
          </a:lstStyle>
          <a:p>
            <a:r>
              <a:rPr lang="en-SG" dirty="0">
                <a:solidFill>
                  <a:schemeClr val="tx1"/>
                </a:solidFill>
              </a:rPr>
              <a:t>Feature Implementation – Abnormality Detection</a:t>
            </a:r>
          </a:p>
        </p:txBody>
      </p:sp>
    </p:spTree>
    <p:extLst>
      <p:ext uri="{BB962C8B-B14F-4D97-AF65-F5344CB8AC3E}">
        <p14:creationId xmlns:p14="http://schemas.microsoft.com/office/powerpoint/2010/main" val="3242137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nodeType="withEffect">
                                  <p:stCondLst>
                                    <p:cond delay="0"/>
                                  </p:stCondLst>
                                  <p:childTnLst>
                                    <p:set>
                                      <p:cBhvr>
                                        <p:cTn id="6" dur="indefinite"/>
                                        <p:tgtEl>
                                          <p:spTgt spid="15"/>
                                        </p:tgtEl>
                                        <p:attrNameLst>
                                          <p:attrName>style.opacity</p:attrName>
                                        </p:attrNameLst>
                                      </p:cBhvr>
                                      <p:to>
                                        <p:strVal val="0.25"/>
                                      </p:to>
                                    </p:set>
                                    <p:animEffect filter="image" prLst="opacity: 0.25">
                                      <p:cBhvr rctx="IE">
                                        <p:cTn id="7" dur="indefinite"/>
                                        <p:tgtEl>
                                          <p:spTgt spid="15"/>
                                        </p:tgtEl>
                                      </p:cBhvr>
                                    </p:animEffect>
                                  </p:childTnLst>
                                </p:cTn>
                              </p:par>
                              <p:par>
                                <p:cTn id="8" presetID="9" presetClass="emph" presetSubtype="0" grpId="0" nodeType="withEffect">
                                  <p:stCondLst>
                                    <p:cond delay="0"/>
                                  </p:stCondLst>
                                  <p:childTnLst>
                                    <p:set>
                                      <p:cBhvr>
                                        <p:cTn id="9" dur="indefinite"/>
                                        <p:tgtEl>
                                          <p:spTgt spid="16"/>
                                        </p:tgtEl>
                                        <p:attrNameLst>
                                          <p:attrName>style.opacity</p:attrName>
                                        </p:attrNameLst>
                                      </p:cBhvr>
                                      <p:to>
                                        <p:strVal val="0.25"/>
                                      </p:to>
                                    </p:set>
                                    <p:animEffect filter="image" prLst="opacity: 0.25">
                                      <p:cBhvr rctx="IE">
                                        <p:cTn id="10" dur="indefinite"/>
                                        <p:tgtEl>
                                          <p:spTgt spid="16"/>
                                        </p:tgtEl>
                                      </p:cBhvr>
                                    </p:animEffect>
                                  </p:childTnLst>
                                </p:cTn>
                              </p:par>
                              <p:par>
                                <p:cTn id="11" presetID="9" presetClass="emph" presetSubtype="0" nodeType="withEffect">
                                  <p:stCondLst>
                                    <p:cond delay="0"/>
                                  </p:stCondLst>
                                  <p:childTnLst>
                                    <p:set>
                                      <p:cBhvr>
                                        <p:cTn id="12" dur="indefinite"/>
                                        <p:tgtEl>
                                          <p:spTgt spid="17"/>
                                        </p:tgtEl>
                                        <p:attrNameLst>
                                          <p:attrName>style.opacity</p:attrName>
                                        </p:attrNameLst>
                                      </p:cBhvr>
                                      <p:to>
                                        <p:strVal val="0.25"/>
                                      </p:to>
                                    </p:set>
                                    <p:animEffect filter="image" prLst="opacity: 0.25">
                                      <p:cBhvr rctx="IE">
                                        <p:cTn id="13" dur="indefinite"/>
                                        <p:tgtEl>
                                          <p:spTgt spid="17"/>
                                        </p:tgtEl>
                                      </p:cBhvr>
                                    </p:animEffect>
                                  </p:childTnLst>
                                </p:cTn>
                              </p:par>
                              <p:par>
                                <p:cTn id="14" presetID="9" presetClass="emph" presetSubtype="0" grpId="0" nodeType="withEffect">
                                  <p:stCondLst>
                                    <p:cond delay="0"/>
                                  </p:stCondLst>
                                  <p:childTnLst>
                                    <p:set>
                                      <p:cBhvr>
                                        <p:cTn id="15" dur="indefinite"/>
                                        <p:tgtEl>
                                          <p:spTgt spid="18"/>
                                        </p:tgtEl>
                                        <p:attrNameLst>
                                          <p:attrName>style.opacity</p:attrName>
                                        </p:attrNameLst>
                                      </p:cBhvr>
                                      <p:to>
                                        <p:strVal val="0.25"/>
                                      </p:to>
                                    </p:set>
                                    <p:animEffect filter="image" prLst="opacity: 0.25">
                                      <p:cBhvr rctx="IE">
                                        <p:cTn id="16" dur="indefinite"/>
                                        <p:tgtEl>
                                          <p:spTgt spid="18"/>
                                        </p:tgtEl>
                                      </p:cBhvr>
                                    </p:animEffect>
                                  </p:childTnLst>
                                </p:cTn>
                              </p:par>
                              <p:par>
                                <p:cTn id="17" presetID="9" presetClass="emph" presetSubtype="0" grpId="0" nodeType="withEffect">
                                  <p:stCondLst>
                                    <p:cond delay="0"/>
                                  </p:stCondLst>
                                  <p:childTnLst>
                                    <p:set>
                                      <p:cBhvr>
                                        <p:cTn id="18" dur="indefinite"/>
                                        <p:tgtEl>
                                          <p:spTgt spid="22"/>
                                        </p:tgtEl>
                                        <p:attrNameLst>
                                          <p:attrName>style.opacity</p:attrName>
                                        </p:attrNameLst>
                                      </p:cBhvr>
                                      <p:to>
                                        <p:strVal val="0.25"/>
                                      </p:to>
                                    </p:set>
                                    <p:animEffect filter="image" prLst="opacity: 0.25">
                                      <p:cBhvr rctx="IE">
                                        <p:cTn id="19" dur="indefinite"/>
                                        <p:tgtEl>
                                          <p:spTgt spid="22"/>
                                        </p:tgtEl>
                                      </p:cBhvr>
                                    </p:animEffect>
                                  </p:childTnLst>
                                </p:cTn>
                              </p:par>
                              <p:par>
                                <p:cTn id="20" presetID="9" presetClass="emph" presetSubtype="0" nodeType="withEffect">
                                  <p:stCondLst>
                                    <p:cond delay="0"/>
                                  </p:stCondLst>
                                  <p:childTnLst>
                                    <p:set>
                                      <p:cBhvr>
                                        <p:cTn id="21" dur="indefinite"/>
                                        <p:tgtEl>
                                          <p:spTgt spid="23"/>
                                        </p:tgtEl>
                                        <p:attrNameLst>
                                          <p:attrName>style.opacity</p:attrName>
                                        </p:attrNameLst>
                                      </p:cBhvr>
                                      <p:to>
                                        <p:strVal val="0.25"/>
                                      </p:to>
                                    </p:set>
                                    <p:animEffect filter="image" prLst="opacity: 0.25">
                                      <p:cBhvr rctx="IE">
                                        <p:cTn id="22" dur="indefinite"/>
                                        <p:tgtEl>
                                          <p:spTgt spid="23"/>
                                        </p:tgtEl>
                                      </p:cBhvr>
                                    </p:animEffect>
                                  </p:childTnLst>
                                </p:cTn>
                              </p:par>
                              <p:par>
                                <p:cTn id="23" presetID="9" presetClass="emph" presetSubtype="0" grpId="0" nodeType="withEffect">
                                  <p:stCondLst>
                                    <p:cond delay="0"/>
                                  </p:stCondLst>
                                  <p:childTnLst>
                                    <p:set>
                                      <p:cBhvr>
                                        <p:cTn id="24" dur="indefinite"/>
                                        <p:tgtEl>
                                          <p:spTgt spid="24"/>
                                        </p:tgtEl>
                                        <p:attrNameLst>
                                          <p:attrName>style.opacity</p:attrName>
                                        </p:attrNameLst>
                                      </p:cBhvr>
                                      <p:to>
                                        <p:strVal val="0.25"/>
                                      </p:to>
                                    </p:set>
                                    <p:animEffect filter="image" prLst="opacity: 0.25">
                                      <p:cBhvr rctx="IE">
                                        <p:cTn id="25" dur="indefinite"/>
                                        <p:tgtEl>
                                          <p:spTgt spid="24"/>
                                        </p:tgtEl>
                                      </p:cBhvr>
                                    </p:animEffect>
                                  </p:childTnLst>
                                </p:cTn>
                              </p:par>
                              <p:par>
                                <p:cTn id="26" presetID="9" presetClass="emph" presetSubtype="0" nodeType="withEffect">
                                  <p:stCondLst>
                                    <p:cond delay="0"/>
                                  </p:stCondLst>
                                  <p:childTnLst>
                                    <p:set>
                                      <p:cBhvr>
                                        <p:cTn id="27" dur="indefinite"/>
                                        <p:tgtEl>
                                          <p:spTgt spid="21"/>
                                        </p:tgtEl>
                                        <p:attrNameLst>
                                          <p:attrName>style.opacity</p:attrName>
                                        </p:attrNameLst>
                                      </p:cBhvr>
                                      <p:to>
                                        <p:strVal val="0.25"/>
                                      </p:to>
                                    </p:set>
                                    <p:animEffect filter="image" prLst="opacity: 0.25">
                                      <p:cBhvr rctx="IE">
                                        <p:cTn id="28" dur="indefinite"/>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8" grpId="0"/>
      <p:bldP spid="22" grpId="0"/>
      <p:bldP spid="24"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
        <p:cNvGrpSpPr/>
        <p:nvPr/>
      </p:nvGrpSpPr>
      <p:grpSpPr>
        <a:xfrm>
          <a:off x="0" y="0"/>
          <a:ext cx="0" cy="0"/>
          <a:chOff x="0" y="0"/>
          <a:chExt cx="0" cy="0"/>
        </a:xfrm>
      </p:grpSpPr>
      <p:sp>
        <p:nvSpPr>
          <p:cNvPr id="15" name="Arrow: Circular 14"/>
          <p:cNvSpPr/>
          <p:nvPr/>
        </p:nvSpPr>
        <p:spPr>
          <a:xfrm>
            <a:off x="7764995" y="118834"/>
            <a:ext cx="1348083" cy="871660"/>
          </a:xfrm>
          <a:prstGeom prst="circularArrow">
            <a:avLst>
              <a:gd name="adj1" fmla="val 10980"/>
              <a:gd name="adj2" fmla="val 1142322"/>
              <a:gd name="adj3" fmla="val 4500000"/>
              <a:gd name="adj4" fmla="val 10800000"/>
              <a:gd name="adj5" fmla="val 12500"/>
            </a:avLst>
          </a:prstGeom>
        </p:spPr>
        <p:style>
          <a:lnRef idx="0">
            <a:schemeClr val="lt1">
              <a:hueOff val="0"/>
              <a:satOff val="0"/>
              <a:lumOff val="0"/>
              <a:alphaOff val="0"/>
            </a:schemeClr>
          </a:lnRef>
          <a:fillRef idx="3">
            <a:schemeClr val="accent2">
              <a:hueOff val="0"/>
              <a:satOff val="0"/>
              <a:lumOff val="0"/>
              <a:alphaOff val="0"/>
            </a:schemeClr>
          </a:fillRef>
          <a:effectRef idx="3">
            <a:schemeClr val="accent2">
              <a:hueOff val="0"/>
              <a:satOff val="0"/>
              <a:lumOff val="0"/>
              <a:alphaOff val="0"/>
            </a:schemeClr>
          </a:effectRef>
          <a:fontRef idx="minor">
            <a:schemeClr val="lt1"/>
          </a:fontRef>
        </p:style>
      </p:sp>
      <p:sp>
        <p:nvSpPr>
          <p:cNvPr id="16" name="Freeform: Shape 15"/>
          <p:cNvSpPr/>
          <p:nvPr/>
        </p:nvSpPr>
        <p:spPr>
          <a:xfrm>
            <a:off x="7741544" y="418885"/>
            <a:ext cx="1390079" cy="243097"/>
          </a:xfrm>
          <a:custGeom>
            <a:avLst/>
            <a:gdLst>
              <a:gd name="connsiteX0" fmla="*/ 0 w 797287"/>
              <a:gd name="connsiteY0" fmla="*/ 0 h 398465"/>
              <a:gd name="connsiteX1" fmla="*/ 797287 w 797287"/>
              <a:gd name="connsiteY1" fmla="*/ 0 h 398465"/>
              <a:gd name="connsiteX2" fmla="*/ 797287 w 797287"/>
              <a:gd name="connsiteY2" fmla="*/ 398465 h 398465"/>
              <a:gd name="connsiteX3" fmla="*/ 0 w 797287"/>
              <a:gd name="connsiteY3" fmla="*/ 398465 h 398465"/>
              <a:gd name="connsiteX4" fmla="*/ 0 w 797287"/>
              <a:gd name="connsiteY4" fmla="*/ 0 h 3984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287" h="398465">
                <a:moveTo>
                  <a:pt x="0" y="0"/>
                </a:moveTo>
                <a:lnTo>
                  <a:pt x="797287" y="0"/>
                </a:lnTo>
                <a:lnTo>
                  <a:pt x="797287" y="398465"/>
                </a:lnTo>
                <a:lnTo>
                  <a:pt x="0" y="39846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445" tIns="4445" rIns="4445" bIns="4445" numCol="1" spcCol="1270" anchor="ctr" anchorCtr="0">
            <a:noAutofit/>
          </a:bodyPr>
          <a:lstStyle/>
          <a:p>
            <a:pPr marL="0" lvl="0" indent="0" algn="ctr" defTabSz="311150">
              <a:lnSpc>
                <a:spcPct val="90000"/>
              </a:lnSpc>
              <a:spcBef>
                <a:spcPct val="0"/>
              </a:spcBef>
              <a:spcAft>
                <a:spcPct val="35000"/>
              </a:spcAft>
              <a:buNone/>
            </a:pPr>
            <a:r>
              <a:rPr lang="en-US" sz="800" b="1" kern="1200" dirty="0">
                <a:latin typeface="Montserrat" panose="020B0604020202020204" charset="0"/>
              </a:rPr>
              <a:t>INTRODUCTION</a:t>
            </a:r>
          </a:p>
        </p:txBody>
      </p:sp>
      <p:sp>
        <p:nvSpPr>
          <p:cNvPr id="17" name="Shape 16"/>
          <p:cNvSpPr/>
          <p:nvPr/>
        </p:nvSpPr>
        <p:spPr>
          <a:xfrm>
            <a:off x="7547726" y="619659"/>
            <a:ext cx="1348083" cy="871660"/>
          </a:xfrm>
          <a:prstGeom prst="leftCircularArrow">
            <a:avLst>
              <a:gd name="adj1" fmla="val 10980"/>
              <a:gd name="adj2" fmla="val 1142322"/>
              <a:gd name="adj3" fmla="val 6300000"/>
              <a:gd name="adj4" fmla="val 18900000"/>
              <a:gd name="adj5" fmla="val 12500"/>
            </a:avLst>
          </a:prstGeom>
        </p:spPr>
        <p:style>
          <a:lnRef idx="0">
            <a:schemeClr val="lt1">
              <a:hueOff val="0"/>
              <a:satOff val="0"/>
              <a:lumOff val="0"/>
              <a:alphaOff val="0"/>
            </a:schemeClr>
          </a:lnRef>
          <a:fillRef idx="3">
            <a:schemeClr val="accent3">
              <a:hueOff val="0"/>
              <a:satOff val="0"/>
              <a:lumOff val="0"/>
              <a:alphaOff val="0"/>
            </a:schemeClr>
          </a:fillRef>
          <a:effectRef idx="3">
            <a:schemeClr val="accent3">
              <a:hueOff val="0"/>
              <a:satOff val="0"/>
              <a:lumOff val="0"/>
              <a:alphaOff val="0"/>
            </a:schemeClr>
          </a:effectRef>
          <a:fontRef idx="minor">
            <a:schemeClr val="lt1"/>
          </a:fontRef>
        </p:style>
      </p:sp>
      <p:sp>
        <p:nvSpPr>
          <p:cNvPr id="18" name="Freeform: Shape 17"/>
          <p:cNvSpPr/>
          <p:nvPr/>
        </p:nvSpPr>
        <p:spPr>
          <a:xfrm>
            <a:off x="7547726" y="924557"/>
            <a:ext cx="1390079" cy="243097"/>
          </a:xfrm>
          <a:custGeom>
            <a:avLst/>
            <a:gdLst>
              <a:gd name="connsiteX0" fmla="*/ 0 w 797287"/>
              <a:gd name="connsiteY0" fmla="*/ 0 h 398465"/>
              <a:gd name="connsiteX1" fmla="*/ 797287 w 797287"/>
              <a:gd name="connsiteY1" fmla="*/ 0 h 398465"/>
              <a:gd name="connsiteX2" fmla="*/ 797287 w 797287"/>
              <a:gd name="connsiteY2" fmla="*/ 398465 h 398465"/>
              <a:gd name="connsiteX3" fmla="*/ 0 w 797287"/>
              <a:gd name="connsiteY3" fmla="*/ 398465 h 398465"/>
              <a:gd name="connsiteX4" fmla="*/ 0 w 797287"/>
              <a:gd name="connsiteY4" fmla="*/ 0 h 3984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287" h="398465">
                <a:moveTo>
                  <a:pt x="0" y="0"/>
                </a:moveTo>
                <a:lnTo>
                  <a:pt x="797287" y="0"/>
                </a:lnTo>
                <a:lnTo>
                  <a:pt x="797287" y="398465"/>
                </a:lnTo>
                <a:lnTo>
                  <a:pt x="0" y="39846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445" tIns="4445" rIns="4445" bIns="4445" numCol="1" spcCol="1270" anchor="ctr" anchorCtr="0">
            <a:noAutofit/>
          </a:bodyPr>
          <a:lstStyle/>
          <a:p>
            <a:pPr marL="0" lvl="0" indent="0" algn="ctr" defTabSz="311150">
              <a:lnSpc>
                <a:spcPct val="90000"/>
              </a:lnSpc>
              <a:spcBef>
                <a:spcPct val="0"/>
              </a:spcBef>
              <a:spcAft>
                <a:spcPct val="35000"/>
              </a:spcAft>
              <a:buNone/>
            </a:pPr>
            <a:r>
              <a:rPr lang="en-US" sz="800" b="1" kern="1200" dirty="0">
                <a:latin typeface="Montserrat" panose="020B0604020202020204" charset="0"/>
              </a:rPr>
              <a:t>REVIEW OF </a:t>
            </a:r>
          </a:p>
          <a:p>
            <a:pPr marL="0" lvl="0" indent="0" algn="ctr" defTabSz="311150">
              <a:lnSpc>
                <a:spcPct val="90000"/>
              </a:lnSpc>
              <a:spcBef>
                <a:spcPct val="0"/>
              </a:spcBef>
              <a:spcAft>
                <a:spcPct val="35000"/>
              </a:spcAft>
              <a:buNone/>
            </a:pPr>
            <a:r>
              <a:rPr lang="en-US" sz="800" b="1" kern="1200" dirty="0">
                <a:latin typeface="Montserrat" panose="020B0604020202020204" charset="0"/>
              </a:rPr>
              <a:t>EXISTING WORKS</a:t>
            </a:r>
          </a:p>
        </p:txBody>
      </p:sp>
      <p:sp>
        <p:nvSpPr>
          <p:cNvPr id="19" name="Arrow: Circular 18"/>
          <p:cNvSpPr/>
          <p:nvPr/>
        </p:nvSpPr>
        <p:spPr>
          <a:xfrm>
            <a:off x="7764995" y="1122734"/>
            <a:ext cx="1348083" cy="871660"/>
          </a:xfrm>
          <a:prstGeom prst="circularArrow">
            <a:avLst>
              <a:gd name="adj1" fmla="val 10980"/>
              <a:gd name="adj2" fmla="val 1142322"/>
              <a:gd name="adj3" fmla="val 4500000"/>
              <a:gd name="adj4" fmla="val 13500000"/>
              <a:gd name="adj5" fmla="val 12500"/>
            </a:avLst>
          </a:prstGeom>
        </p:spPr>
        <p:style>
          <a:lnRef idx="0">
            <a:schemeClr val="lt1">
              <a:hueOff val="0"/>
              <a:satOff val="0"/>
              <a:lumOff val="0"/>
              <a:alphaOff val="0"/>
            </a:schemeClr>
          </a:lnRef>
          <a:fillRef idx="3">
            <a:schemeClr val="accent4">
              <a:hueOff val="0"/>
              <a:satOff val="0"/>
              <a:lumOff val="0"/>
              <a:alphaOff val="0"/>
            </a:schemeClr>
          </a:fillRef>
          <a:effectRef idx="3">
            <a:schemeClr val="accent4">
              <a:hueOff val="0"/>
              <a:satOff val="0"/>
              <a:lumOff val="0"/>
              <a:alphaOff val="0"/>
            </a:schemeClr>
          </a:effectRef>
          <a:fontRef idx="minor">
            <a:schemeClr val="lt1"/>
          </a:fontRef>
        </p:style>
      </p:sp>
      <p:sp>
        <p:nvSpPr>
          <p:cNvPr id="20" name="Freeform: Shape 19"/>
          <p:cNvSpPr/>
          <p:nvPr/>
        </p:nvSpPr>
        <p:spPr>
          <a:xfrm>
            <a:off x="7820596" y="1421927"/>
            <a:ext cx="1390079" cy="243097"/>
          </a:xfrm>
          <a:custGeom>
            <a:avLst/>
            <a:gdLst>
              <a:gd name="connsiteX0" fmla="*/ 0 w 797287"/>
              <a:gd name="connsiteY0" fmla="*/ 0 h 398465"/>
              <a:gd name="connsiteX1" fmla="*/ 797287 w 797287"/>
              <a:gd name="connsiteY1" fmla="*/ 0 h 398465"/>
              <a:gd name="connsiteX2" fmla="*/ 797287 w 797287"/>
              <a:gd name="connsiteY2" fmla="*/ 398465 h 398465"/>
              <a:gd name="connsiteX3" fmla="*/ 0 w 797287"/>
              <a:gd name="connsiteY3" fmla="*/ 398465 h 398465"/>
              <a:gd name="connsiteX4" fmla="*/ 0 w 797287"/>
              <a:gd name="connsiteY4" fmla="*/ 0 h 3984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287" h="398465">
                <a:moveTo>
                  <a:pt x="0" y="0"/>
                </a:moveTo>
                <a:lnTo>
                  <a:pt x="797287" y="0"/>
                </a:lnTo>
                <a:lnTo>
                  <a:pt x="797287" y="398465"/>
                </a:lnTo>
                <a:lnTo>
                  <a:pt x="0" y="39846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445" tIns="4445" rIns="4445" bIns="4445" numCol="1" spcCol="1270" anchor="ctr" anchorCtr="0">
            <a:noAutofit/>
          </a:bodyPr>
          <a:lstStyle/>
          <a:p>
            <a:pPr marL="0" lvl="0" indent="0" algn="ctr" defTabSz="311150">
              <a:lnSpc>
                <a:spcPct val="90000"/>
              </a:lnSpc>
              <a:spcBef>
                <a:spcPct val="0"/>
              </a:spcBef>
              <a:spcAft>
                <a:spcPct val="35000"/>
              </a:spcAft>
              <a:buNone/>
            </a:pPr>
            <a:r>
              <a:rPr lang="en-US" sz="800" b="1" kern="1200" dirty="0">
                <a:latin typeface="Montserrat" panose="020B0604020202020204" charset="0"/>
              </a:rPr>
              <a:t>METHODOLOGY</a:t>
            </a:r>
          </a:p>
        </p:txBody>
      </p:sp>
      <p:sp>
        <p:nvSpPr>
          <p:cNvPr id="21" name="Shape 20"/>
          <p:cNvSpPr/>
          <p:nvPr/>
        </p:nvSpPr>
        <p:spPr>
          <a:xfrm>
            <a:off x="7547726" y="1624403"/>
            <a:ext cx="1348083" cy="871660"/>
          </a:xfrm>
          <a:prstGeom prst="leftCircularArrow">
            <a:avLst>
              <a:gd name="adj1" fmla="val 10980"/>
              <a:gd name="adj2" fmla="val 1142322"/>
              <a:gd name="adj3" fmla="val 6300000"/>
              <a:gd name="adj4" fmla="val 18900000"/>
              <a:gd name="adj5" fmla="val 12500"/>
            </a:avLst>
          </a:prstGeom>
        </p:spPr>
        <p:style>
          <a:lnRef idx="0">
            <a:schemeClr val="lt1">
              <a:hueOff val="0"/>
              <a:satOff val="0"/>
              <a:lumOff val="0"/>
              <a:alphaOff val="0"/>
            </a:schemeClr>
          </a:lnRef>
          <a:fillRef idx="3">
            <a:schemeClr val="accent5">
              <a:hueOff val="0"/>
              <a:satOff val="0"/>
              <a:lumOff val="0"/>
              <a:alphaOff val="0"/>
            </a:schemeClr>
          </a:fillRef>
          <a:effectRef idx="3">
            <a:schemeClr val="accent5">
              <a:hueOff val="0"/>
              <a:satOff val="0"/>
              <a:lumOff val="0"/>
              <a:alphaOff val="0"/>
            </a:schemeClr>
          </a:effectRef>
          <a:fontRef idx="minor">
            <a:schemeClr val="lt1"/>
          </a:fontRef>
        </p:style>
      </p:sp>
      <p:sp>
        <p:nvSpPr>
          <p:cNvPr id="22" name="Freeform: Shape 21"/>
          <p:cNvSpPr/>
          <p:nvPr/>
        </p:nvSpPr>
        <p:spPr>
          <a:xfrm>
            <a:off x="7464766" y="1938684"/>
            <a:ext cx="1390079" cy="243097"/>
          </a:xfrm>
          <a:custGeom>
            <a:avLst/>
            <a:gdLst>
              <a:gd name="connsiteX0" fmla="*/ 0 w 797287"/>
              <a:gd name="connsiteY0" fmla="*/ 0 h 398465"/>
              <a:gd name="connsiteX1" fmla="*/ 797287 w 797287"/>
              <a:gd name="connsiteY1" fmla="*/ 0 h 398465"/>
              <a:gd name="connsiteX2" fmla="*/ 797287 w 797287"/>
              <a:gd name="connsiteY2" fmla="*/ 398465 h 398465"/>
              <a:gd name="connsiteX3" fmla="*/ 0 w 797287"/>
              <a:gd name="connsiteY3" fmla="*/ 398465 h 398465"/>
              <a:gd name="connsiteX4" fmla="*/ 0 w 797287"/>
              <a:gd name="connsiteY4" fmla="*/ 0 h 3984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287" h="398465">
                <a:moveTo>
                  <a:pt x="0" y="0"/>
                </a:moveTo>
                <a:lnTo>
                  <a:pt x="797287" y="0"/>
                </a:lnTo>
                <a:lnTo>
                  <a:pt x="797287" y="398465"/>
                </a:lnTo>
                <a:lnTo>
                  <a:pt x="0" y="39846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445" tIns="4445" rIns="4445" bIns="4445" numCol="1" spcCol="1270" anchor="ctr" anchorCtr="0">
            <a:noAutofit/>
          </a:bodyPr>
          <a:lstStyle/>
          <a:p>
            <a:pPr marL="0" lvl="0" indent="0" algn="ctr" defTabSz="311150">
              <a:lnSpc>
                <a:spcPct val="90000"/>
              </a:lnSpc>
              <a:spcBef>
                <a:spcPct val="0"/>
              </a:spcBef>
              <a:spcAft>
                <a:spcPct val="35000"/>
              </a:spcAft>
              <a:buNone/>
            </a:pPr>
            <a:r>
              <a:rPr lang="en-US" sz="800" b="1" kern="1200" dirty="0">
                <a:latin typeface="Montserrat" panose="020B0604020202020204" charset="0"/>
              </a:rPr>
              <a:t>RESULTS AND </a:t>
            </a:r>
          </a:p>
          <a:p>
            <a:pPr marL="0" lvl="0" indent="0" algn="ctr" defTabSz="311150">
              <a:lnSpc>
                <a:spcPct val="90000"/>
              </a:lnSpc>
              <a:spcBef>
                <a:spcPct val="0"/>
              </a:spcBef>
              <a:spcAft>
                <a:spcPct val="35000"/>
              </a:spcAft>
              <a:buNone/>
            </a:pPr>
            <a:r>
              <a:rPr lang="en-US" sz="800" b="1" kern="1200" dirty="0">
                <a:latin typeface="Montserrat" panose="020B0604020202020204" charset="0"/>
              </a:rPr>
              <a:t>DISCUSSION</a:t>
            </a:r>
          </a:p>
        </p:txBody>
      </p:sp>
      <p:sp>
        <p:nvSpPr>
          <p:cNvPr id="23" name="Block Arc 22"/>
          <p:cNvSpPr/>
          <p:nvPr/>
        </p:nvSpPr>
        <p:spPr>
          <a:xfrm>
            <a:off x="7820596" y="2183189"/>
            <a:ext cx="1158173" cy="749267"/>
          </a:xfrm>
          <a:prstGeom prst="blockArc">
            <a:avLst>
              <a:gd name="adj1" fmla="val 13500000"/>
              <a:gd name="adj2" fmla="val 10800000"/>
              <a:gd name="adj3" fmla="val 12740"/>
            </a:avLst>
          </a:prstGeom>
        </p:spPr>
        <p:style>
          <a:lnRef idx="0">
            <a:schemeClr val="lt1">
              <a:hueOff val="0"/>
              <a:satOff val="0"/>
              <a:lumOff val="0"/>
              <a:alphaOff val="0"/>
            </a:schemeClr>
          </a:lnRef>
          <a:fillRef idx="3">
            <a:schemeClr val="accent6">
              <a:hueOff val="0"/>
              <a:satOff val="0"/>
              <a:lumOff val="0"/>
              <a:alphaOff val="0"/>
            </a:schemeClr>
          </a:fillRef>
          <a:effectRef idx="3">
            <a:schemeClr val="accent6">
              <a:hueOff val="0"/>
              <a:satOff val="0"/>
              <a:lumOff val="0"/>
              <a:alphaOff val="0"/>
            </a:schemeClr>
          </a:effectRef>
          <a:fontRef idx="minor">
            <a:schemeClr val="lt1"/>
          </a:fontRef>
        </p:style>
      </p:sp>
      <p:sp>
        <p:nvSpPr>
          <p:cNvPr id="24" name="Freeform: Shape 23"/>
          <p:cNvSpPr/>
          <p:nvPr/>
        </p:nvSpPr>
        <p:spPr>
          <a:xfrm>
            <a:off x="7722999" y="2462193"/>
            <a:ext cx="1390079" cy="243097"/>
          </a:xfrm>
          <a:custGeom>
            <a:avLst/>
            <a:gdLst>
              <a:gd name="connsiteX0" fmla="*/ 0 w 797287"/>
              <a:gd name="connsiteY0" fmla="*/ 0 h 398465"/>
              <a:gd name="connsiteX1" fmla="*/ 797287 w 797287"/>
              <a:gd name="connsiteY1" fmla="*/ 0 h 398465"/>
              <a:gd name="connsiteX2" fmla="*/ 797287 w 797287"/>
              <a:gd name="connsiteY2" fmla="*/ 398465 h 398465"/>
              <a:gd name="connsiteX3" fmla="*/ 0 w 797287"/>
              <a:gd name="connsiteY3" fmla="*/ 398465 h 398465"/>
              <a:gd name="connsiteX4" fmla="*/ 0 w 797287"/>
              <a:gd name="connsiteY4" fmla="*/ 0 h 3984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287" h="398465">
                <a:moveTo>
                  <a:pt x="0" y="0"/>
                </a:moveTo>
                <a:lnTo>
                  <a:pt x="797287" y="0"/>
                </a:lnTo>
                <a:lnTo>
                  <a:pt x="797287" y="398465"/>
                </a:lnTo>
                <a:lnTo>
                  <a:pt x="0" y="39846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445" tIns="4445" rIns="4445" bIns="4445" numCol="1" spcCol="1270" anchor="ctr" anchorCtr="0">
            <a:noAutofit/>
          </a:bodyPr>
          <a:lstStyle/>
          <a:p>
            <a:pPr marL="0" lvl="0" indent="0" algn="ctr" defTabSz="311150">
              <a:lnSpc>
                <a:spcPct val="90000"/>
              </a:lnSpc>
              <a:spcBef>
                <a:spcPct val="0"/>
              </a:spcBef>
              <a:spcAft>
                <a:spcPct val="35000"/>
              </a:spcAft>
              <a:buNone/>
            </a:pPr>
            <a:r>
              <a:rPr lang="en-US" sz="800" b="1" kern="1200" dirty="0">
                <a:latin typeface="Montserrat" panose="020B0604020202020204" charset="0"/>
              </a:rPr>
              <a:t>CONCLUSION</a:t>
            </a:r>
          </a:p>
        </p:txBody>
      </p:sp>
      <p:cxnSp>
        <p:nvCxnSpPr>
          <p:cNvPr id="808" name="Straight Connector 807"/>
          <p:cNvCxnSpPr>
            <a:cxnSpLocks/>
          </p:cNvCxnSpPr>
          <p:nvPr/>
        </p:nvCxnSpPr>
        <p:spPr>
          <a:xfrm>
            <a:off x="1853241" y="1237507"/>
            <a:ext cx="0" cy="3150774"/>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10" name="Straight Connector 809"/>
          <p:cNvCxnSpPr>
            <a:cxnSpLocks/>
          </p:cNvCxnSpPr>
          <p:nvPr/>
        </p:nvCxnSpPr>
        <p:spPr>
          <a:xfrm>
            <a:off x="4595683" y="1237507"/>
            <a:ext cx="0" cy="3112105"/>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11" name="Straight Connector 810"/>
          <p:cNvCxnSpPr/>
          <p:nvPr/>
        </p:nvCxnSpPr>
        <p:spPr>
          <a:xfrm>
            <a:off x="139309" y="1754264"/>
            <a:ext cx="6769290" cy="0"/>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12" name="Straight Connector 811"/>
          <p:cNvCxnSpPr/>
          <p:nvPr/>
        </p:nvCxnSpPr>
        <p:spPr>
          <a:xfrm>
            <a:off x="141584" y="2616349"/>
            <a:ext cx="6769290" cy="0"/>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1981979" y="1268233"/>
            <a:ext cx="2530744" cy="307777"/>
          </a:xfrm>
          <a:prstGeom prst="rect">
            <a:avLst/>
          </a:prstGeom>
        </p:spPr>
        <p:txBody>
          <a:bodyPr wrap="square">
            <a:spAutoFit/>
          </a:bodyPr>
          <a:lstStyle/>
          <a:p>
            <a:r>
              <a:rPr lang="en-SG" b="1" dirty="0">
                <a:solidFill>
                  <a:schemeClr val="tx1"/>
                </a:solidFill>
              </a:rPr>
              <a:t>Task allocation Algorithm 1</a:t>
            </a:r>
          </a:p>
        </p:txBody>
      </p:sp>
      <p:sp>
        <p:nvSpPr>
          <p:cNvPr id="13" name="Rectangle 12"/>
          <p:cNvSpPr/>
          <p:nvPr/>
        </p:nvSpPr>
        <p:spPr>
          <a:xfrm>
            <a:off x="4600497" y="1268038"/>
            <a:ext cx="2725708" cy="307777"/>
          </a:xfrm>
          <a:prstGeom prst="rect">
            <a:avLst/>
          </a:prstGeom>
        </p:spPr>
        <p:txBody>
          <a:bodyPr wrap="square">
            <a:spAutoFit/>
          </a:bodyPr>
          <a:lstStyle/>
          <a:p>
            <a:r>
              <a:rPr lang="en-SG" b="1" dirty="0">
                <a:solidFill>
                  <a:schemeClr val="tx1"/>
                </a:solidFill>
              </a:rPr>
              <a:t>Task allocation Algorithm 2</a:t>
            </a:r>
          </a:p>
        </p:txBody>
      </p:sp>
      <p:sp>
        <p:nvSpPr>
          <p:cNvPr id="14" name="Rectangle 13"/>
          <p:cNvSpPr/>
          <p:nvPr/>
        </p:nvSpPr>
        <p:spPr>
          <a:xfrm>
            <a:off x="499453" y="1925292"/>
            <a:ext cx="663964" cy="307777"/>
          </a:xfrm>
          <a:prstGeom prst="rect">
            <a:avLst/>
          </a:prstGeom>
        </p:spPr>
        <p:txBody>
          <a:bodyPr wrap="none">
            <a:spAutoFit/>
          </a:bodyPr>
          <a:lstStyle/>
          <a:p>
            <a:r>
              <a:rPr lang="en-SG" dirty="0">
                <a:solidFill>
                  <a:schemeClr val="tx1"/>
                </a:solidFill>
              </a:rPr>
              <a:t>Policy</a:t>
            </a:r>
          </a:p>
        </p:txBody>
      </p:sp>
      <p:sp>
        <p:nvSpPr>
          <p:cNvPr id="829" name="Rectangle 828"/>
          <p:cNvSpPr/>
          <p:nvPr/>
        </p:nvSpPr>
        <p:spPr>
          <a:xfrm>
            <a:off x="1950839" y="1909806"/>
            <a:ext cx="2644844" cy="523220"/>
          </a:xfrm>
          <a:prstGeom prst="rect">
            <a:avLst/>
          </a:prstGeom>
        </p:spPr>
        <p:txBody>
          <a:bodyPr wrap="square">
            <a:spAutoFit/>
          </a:bodyPr>
          <a:lstStyle/>
          <a:p>
            <a:r>
              <a:rPr lang="en-SG" dirty="0">
                <a:solidFill>
                  <a:schemeClr val="tx1"/>
                </a:solidFill>
              </a:rPr>
              <a:t>To provide better quality of service</a:t>
            </a:r>
          </a:p>
        </p:txBody>
      </p:sp>
      <p:sp>
        <p:nvSpPr>
          <p:cNvPr id="830" name="Rectangle 829"/>
          <p:cNvSpPr/>
          <p:nvPr/>
        </p:nvSpPr>
        <p:spPr>
          <a:xfrm>
            <a:off x="4642111" y="1925887"/>
            <a:ext cx="2725058" cy="523220"/>
          </a:xfrm>
          <a:prstGeom prst="rect">
            <a:avLst/>
          </a:prstGeom>
        </p:spPr>
        <p:txBody>
          <a:bodyPr wrap="square">
            <a:spAutoFit/>
          </a:bodyPr>
          <a:lstStyle/>
          <a:p>
            <a:pPr lvl="0">
              <a:defRPr/>
            </a:pPr>
            <a:r>
              <a:rPr lang="en-SG" dirty="0">
                <a:solidFill>
                  <a:schemeClr val="tx1"/>
                </a:solidFill>
              </a:rPr>
              <a:t>To provide efficient work allocation</a:t>
            </a:r>
          </a:p>
        </p:txBody>
      </p:sp>
      <p:sp>
        <p:nvSpPr>
          <p:cNvPr id="831" name="Rectangle 830"/>
          <p:cNvSpPr/>
          <p:nvPr/>
        </p:nvSpPr>
        <p:spPr>
          <a:xfrm>
            <a:off x="236596" y="2740003"/>
            <a:ext cx="1487908" cy="307777"/>
          </a:xfrm>
          <a:prstGeom prst="rect">
            <a:avLst/>
          </a:prstGeom>
        </p:spPr>
        <p:txBody>
          <a:bodyPr wrap="none">
            <a:spAutoFit/>
          </a:bodyPr>
          <a:lstStyle/>
          <a:p>
            <a:r>
              <a:rPr lang="en-SG" dirty="0">
                <a:solidFill>
                  <a:schemeClr val="tx1"/>
                </a:solidFill>
              </a:rPr>
              <a:t>Factors involved</a:t>
            </a:r>
          </a:p>
        </p:txBody>
      </p:sp>
      <p:sp>
        <p:nvSpPr>
          <p:cNvPr id="832" name="Rectangle 831"/>
          <p:cNvSpPr/>
          <p:nvPr/>
        </p:nvSpPr>
        <p:spPr>
          <a:xfrm>
            <a:off x="1950839" y="2647769"/>
            <a:ext cx="2516106" cy="1600438"/>
          </a:xfrm>
          <a:prstGeom prst="rect">
            <a:avLst/>
          </a:prstGeom>
        </p:spPr>
        <p:txBody>
          <a:bodyPr wrap="square">
            <a:spAutoFit/>
          </a:bodyPr>
          <a:lstStyle/>
          <a:p>
            <a:pPr marL="285750" indent="-285750">
              <a:buFont typeface="Arial" panose="020B0604020202020204" pitchFamily="34" charset="0"/>
              <a:buChar char="•"/>
            </a:pPr>
            <a:r>
              <a:rPr lang="en-SG" dirty="0">
                <a:solidFill>
                  <a:schemeClr val="tx1"/>
                </a:solidFill>
              </a:rPr>
              <a:t>Status of caregivers</a:t>
            </a:r>
          </a:p>
          <a:p>
            <a:pPr marL="285750" indent="-285750">
              <a:buFont typeface="Arial" panose="020B0604020202020204" pitchFamily="34" charset="0"/>
              <a:buChar char="•"/>
            </a:pPr>
            <a:r>
              <a:rPr lang="en-SG" dirty="0">
                <a:solidFill>
                  <a:schemeClr val="tx1"/>
                </a:solidFill>
              </a:rPr>
              <a:t>Distance between caregiver to abnormality location</a:t>
            </a:r>
          </a:p>
          <a:p>
            <a:pPr marL="285750" indent="-285750">
              <a:buFont typeface="Arial" panose="020B0604020202020204" pitchFamily="34" charset="0"/>
              <a:buChar char="•"/>
            </a:pPr>
            <a:r>
              <a:rPr lang="en-SG" dirty="0">
                <a:solidFill>
                  <a:schemeClr val="tx1"/>
                </a:solidFill>
              </a:rPr>
              <a:t>Remaining time on current task</a:t>
            </a:r>
          </a:p>
          <a:p>
            <a:pPr marL="285750" indent="-285750">
              <a:buFont typeface="Arial" panose="020B0604020202020204" pitchFamily="34" charset="0"/>
              <a:buChar char="•"/>
            </a:pPr>
            <a:r>
              <a:rPr lang="en-SG" dirty="0">
                <a:solidFill>
                  <a:schemeClr val="tx1"/>
                </a:solidFill>
              </a:rPr>
              <a:t>Expertise level</a:t>
            </a:r>
          </a:p>
        </p:txBody>
      </p:sp>
      <p:sp>
        <p:nvSpPr>
          <p:cNvPr id="833" name="Rectangle 832"/>
          <p:cNvSpPr/>
          <p:nvPr/>
        </p:nvSpPr>
        <p:spPr>
          <a:xfrm>
            <a:off x="4595683" y="2650433"/>
            <a:ext cx="2431311" cy="1384995"/>
          </a:xfrm>
          <a:prstGeom prst="rect">
            <a:avLst/>
          </a:prstGeom>
        </p:spPr>
        <p:txBody>
          <a:bodyPr wrap="square">
            <a:spAutoFit/>
          </a:bodyPr>
          <a:lstStyle/>
          <a:p>
            <a:pPr marL="285750" indent="-285750">
              <a:buFont typeface="Arial" panose="020B0604020202020204" pitchFamily="34" charset="0"/>
              <a:buChar char="•"/>
            </a:pPr>
            <a:r>
              <a:rPr lang="en-SG" dirty="0">
                <a:solidFill>
                  <a:schemeClr val="tx1"/>
                </a:solidFill>
              </a:rPr>
              <a:t>Status of caregivers</a:t>
            </a:r>
          </a:p>
          <a:p>
            <a:pPr marL="285750" indent="-285750">
              <a:buFont typeface="Arial" panose="020B0604020202020204" pitchFamily="34" charset="0"/>
              <a:buChar char="•"/>
            </a:pPr>
            <a:r>
              <a:rPr lang="en-SG" dirty="0">
                <a:solidFill>
                  <a:schemeClr val="tx1"/>
                </a:solidFill>
              </a:rPr>
              <a:t>Distance between caregiver to abnormality location</a:t>
            </a:r>
          </a:p>
          <a:p>
            <a:pPr marL="285750" indent="-285750">
              <a:buFont typeface="Arial" panose="020B0604020202020204" pitchFamily="34" charset="0"/>
              <a:buChar char="•"/>
            </a:pPr>
            <a:r>
              <a:rPr lang="en-SG" dirty="0">
                <a:solidFill>
                  <a:schemeClr val="tx1"/>
                </a:solidFill>
              </a:rPr>
              <a:t>Remaining time on current task</a:t>
            </a:r>
          </a:p>
        </p:txBody>
      </p:sp>
      <p:sp>
        <p:nvSpPr>
          <p:cNvPr id="25" name="Title 1"/>
          <p:cNvSpPr txBox="1">
            <a:spLocks/>
          </p:cNvSpPr>
          <p:nvPr/>
        </p:nvSpPr>
        <p:spPr>
          <a:xfrm>
            <a:off x="58057" y="292701"/>
            <a:ext cx="6877053" cy="485699"/>
          </a:xfrm>
          <a:prstGeom prst="rect">
            <a:avLst/>
          </a:prstGeom>
          <a:noFill/>
          <a:ln>
            <a:noFill/>
          </a:ln>
        </p:spPr>
        <p:txBody>
          <a:bodyPr lIns="91425" tIns="91425" rIns="91425" bIns="91425" anchor="b"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rgbClr val="999999"/>
              </a:buClr>
              <a:buSzPct val="100000"/>
              <a:buFont typeface="Montserrat"/>
              <a:buNone/>
              <a:defRPr sz="2400" b="1" i="0" u="none" strike="noStrike" cap="none">
                <a:solidFill>
                  <a:srgbClr val="999999"/>
                </a:solidFill>
                <a:latin typeface="Montserrat"/>
                <a:ea typeface="Montserrat"/>
                <a:cs typeface="Montserrat"/>
                <a:sym typeface="Montserrat"/>
              </a:defRPr>
            </a:lvl1pPr>
            <a:lvl2pPr lvl="1">
              <a:spcBef>
                <a:spcPts val="0"/>
              </a:spcBef>
              <a:buClr>
                <a:srgbClr val="999999"/>
              </a:buClr>
              <a:buSzPct val="100000"/>
              <a:buFont typeface="Montserrat"/>
              <a:buNone/>
              <a:defRPr sz="2400" b="1">
                <a:solidFill>
                  <a:srgbClr val="999999"/>
                </a:solidFill>
                <a:latin typeface="Montserrat"/>
                <a:ea typeface="Montserrat"/>
                <a:cs typeface="Montserrat"/>
                <a:sym typeface="Montserrat"/>
              </a:defRPr>
            </a:lvl2pPr>
            <a:lvl3pPr lvl="2">
              <a:spcBef>
                <a:spcPts val="0"/>
              </a:spcBef>
              <a:buClr>
                <a:srgbClr val="999999"/>
              </a:buClr>
              <a:buSzPct val="100000"/>
              <a:buFont typeface="Montserrat"/>
              <a:buNone/>
              <a:defRPr sz="2400" b="1">
                <a:solidFill>
                  <a:srgbClr val="999999"/>
                </a:solidFill>
                <a:latin typeface="Montserrat"/>
                <a:ea typeface="Montserrat"/>
                <a:cs typeface="Montserrat"/>
                <a:sym typeface="Montserrat"/>
              </a:defRPr>
            </a:lvl3pPr>
            <a:lvl4pPr lvl="3">
              <a:spcBef>
                <a:spcPts val="0"/>
              </a:spcBef>
              <a:buClr>
                <a:srgbClr val="999999"/>
              </a:buClr>
              <a:buSzPct val="100000"/>
              <a:buFont typeface="Montserrat"/>
              <a:buNone/>
              <a:defRPr sz="2400" b="1">
                <a:solidFill>
                  <a:srgbClr val="999999"/>
                </a:solidFill>
                <a:latin typeface="Montserrat"/>
                <a:ea typeface="Montserrat"/>
                <a:cs typeface="Montserrat"/>
                <a:sym typeface="Montserrat"/>
              </a:defRPr>
            </a:lvl4pPr>
            <a:lvl5pPr lvl="4">
              <a:spcBef>
                <a:spcPts val="0"/>
              </a:spcBef>
              <a:buClr>
                <a:srgbClr val="999999"/>
              </a:buClr>
              <a:buSzPct val="100000"/>
              <a:buFont typeface="Montserrat"/>
              <a:buNone/>
              <a:defRPr sz="2400" b="1">
                <a:solidFill>
                  <a:srgbClr val="999999"/>
                </a:solidFill>
                <a:latin typeface="Montserrat"/>
                <a:ea typeface="Montserrat"/>
                <a:cs typeface="Montserrat"/>
                <a:sym typeface="Montserrat"/>
              </a:defRPr>
            </a:lvl5pPr>
            <a:lvl6pPr lvl="5">
              <a:spcBef>
                <a:spcPts val="0"/>
              </a:spcBef>
              <a:buClr>
                <a:srgbClr val="999999"/>
              </a:buClr>
              <a:buSzPct val="100000"/>
              <a:buFont typeface="Montserrat"/>
              <a:buNone/>
              <a:defRPr sz="2400" b="1">
                <a:solidFill>
                  <a:srgbClr val="999999"/>
                </a:solidFill>
                <a:latin typeface="Montserrat"/>
                <a:ea typeface="Montserrat"/>
                <a:cs typeface="Montserrat"/>
                <a:sym typeface="Montserrat"/>
              </a:defRPr>
            </a:lvl6pPr>
            <a:lvl7pPr lvl="6">
              <a:spcBef>
                <a:spcPts val="0"/>
              </a:spcBef>
              <a:buClr>
                <a:srgbClr val="999999"/>
              </a:buClr>
              <a:buSzPct val="100000"/>
              <a:buFont typeface="Montserrat"/>
              <a:buNone/>
              <a:defRPr sz="2400" b="1">
                <a:solidFill>
                  <a:srgbClr val="999999"/>
                </a:solidFill>
                <a:latin typeface="Montserrat"/>
                <a:ea typeface="Montserrat"/>
                <a:cs typeface="Montserrat"/>
                <a:sym typeface="Montserrat"/>
              </a:defRPr>
            </a:lvl7pPr>
            <a:lvl8pPr lvl="7">
              <a:spcBef>
                <a:spcPts val="0"/>
              </a:spcBef>
              <a:buClr>
                <a:srgbClr val="999999"/>
              </a:buClr>
              <a:buSzPct val="100000"/>
              <a:buFont typeface="Montserrat"/>
              <a:buNone/>
              <a:defRPr sz="2400" b="1">
                <a:solidFill>
                  <a:srgbClr val="999999"/>
                </a:solidFill>
                <a:latin typeface="Montserrat"/>
                <a:ea typeface="Montserrat"/>
                <a:cs typeface="Montserrat"/>
                <a:sym typeface="Montserrat"/>
              </a:defRPr>
            </a:lvl8pPr>
            <a:lvl9pPr lvl="8">
              <a:spcBef>
                <a:spcPts val="0"/>
              </a:spcBef>
              <a:buClr>
                <a:srgbClr val="999999"/>
              </a:buClr>
              <a:buSzPct val="100000"/>
              <a:buFont typeface="Montserrat"/>
              <a:buNone/>
              <a:defRPr sz="2400" b="1">
                <a:solidFill>
                  <a:srgbClr val="999999"/>
                </a:solidFill>
                <a:latin typeface="Montserrat"/>
                <a:ea typeface="Montserrat"/>
                <a:cs typeface="Montserrat"/>
                <a:sym typeface="Montserrat"/>
              </a:defRPr>
            </a:lvl9pPr>
          </a:lstStyle>
          <a:p>
            <a:r>
              <a:rPr lang="en-SG" dirty="0">
                <a:solidFill>
                  <a:schemeClr val="tx1"/>
                </a:solidFill>
              </a:rPr>
              <a:t>Features Implementation – Task Allocation</a:t>
            </a:r>
          </a:p>
        </p:txBody>
      </p:sp>
    </p:spTree>
    <p:extLst>
      <p:ext uri="{BB962C8B-B14F-4D97-AF65-F5344CB8AC3E}">
        <p14:creationId xmlns:p14="http://schemas.microsoft.com/office/powerpoint/2010/main" val="876922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nodeType="withEffect">
                                  <p:stCondLst>
                                    <p:cond delay="0"/>
                                  </p:stCondLst>
                                  <p:childTnLst>
                                    <p:set>
                                      <p:cBhvr>
                                        <p:cTn id="6" dur="indefinite"/>
                                        <p:tgtEl>
                                          <p:spTgt spid="15"/>
                                        </p:tgtEl>
                                        <p:attrNameLst>
                                          <p:attrName>style.opacity</p:attrName>
                                        </p:attrNameLst>
                                      </p:cBhvr>
                                      <p:to>
                                        <p:strVal val="0.25"/>
                                      </p:to>
                                    </p:set>
                                    <p:animEffect filter="image" prLst="opacity: 0.25">
                                      <p:cBhvr rctx="IE">
                                        <p:cTn id="7" dur="indefinite"/>
                                        <p:tgtEl>
                                          <p:spTgt spid="15"/>
                                        </p:tgtEl>
                                      </p:cBhvr>
                                    </p:animEffect>
                                  </p:childTnLst>
                                </p:cTn>
                              </p:par>
                              <p:par>
                                <p:cTn id="8" presetID="9" presetClass="emph" presetSubtype="0" grpId="0" nodeType="withEffect">
                                  <p:stCondLst>
                                    <p:cond delay="0"/>
                                  </p:stCondLst>
                                  <p:childTnLst>
                                    <p:set>
                                      <p:cBhvr>
                                        <p:cTn id="9" dur="indefinite"/>
                                        <p:tgtEl>
                                          <p:spTgt spid="16"/>
                                        </p:tgtEl>
                                        <p:attrNameLst>
                                          <p:attrName>style.opacity</p:attrName>
                                        </p:attrNameLst>
                                      </p:cBhvr>
                                      <p:to>
                                        <p:strVal val="0.25"/>
                                      </p:to>
                                    </p:set>
                                    <p:animEffect filter="image" prLst="opacity: 0.25">
                                      <p:cBhvr rctx="IE">
                                        <p:cTn id="10" dur="indefinite"/>
                                        <p:tgtEl>
                                          <p:spTgt spid="16"/>
                                        </p:tgtEl>
                                      </p:cBhvr>
                                    </p:animEffect>
                                  </p:childTnLst>
                                </p:cTn>
                              </p:par>
                              <p:par>
                                <p:cTn id="11" presetID="9" presetClass="emph" presetSubtype="0" nodeType="withEffect">
                                  <p:stCondLst>
                                    <p:cond delay="0"/>
                                  </p:stCondLst>
                                  <p:childTnLst>
                                    <p:set>
                                      <p:cBhvr>
                                        <p:cTn id="12" dur="indefinite"/>
                                        <p:tgtEl>
                                          <p:spTgt spid="17"/>
                                        </p:tgtEl>
                                        <p:attrNameLst>
                                          <p:attrName>style.opacity</p:attrName>
                                        </p:attrNameLst>
                                      </p:cBhvr>
                                      <p:to>
                                        <p:strVal val="0.25"/>
                                      </p:to>
                                    </p:set>
                                    <p:animEffect filter="image" prLst="opacity: 0.25">
                                      <p:cBhvr rctx="IE">
                                        <p:cTn id="13" dur="indefinite"/>
                                        <p:tgtEl>
                                          <p:spTgt spid="17"/>
                                        </p:tgtEl>
                                      </p:cBhvr>
                                    </p:animEffect>
                                  </p:childTnLst>
                                </p:cTn>
                              </p:par>
                              <p:par>
                                <p:cTn id="14" presetID="9" presetClass="emph" presetSubtype="0" grpId="0" nodeType="withEffect">
                                  <p:stCondLst>
                                    <p:cond delay="0"/>
                                  </p:stCondLst>
                                  <p:childTnLst>
                                    <p:set>
                                      <p:cBhvr>
                                        <p:cTn id="15" dur="indefinite"/>
                                        <p:tgtEl>
                                          <p:spTgt spid="18"/>
                                        </p:tgtEl>
                                        <p:attrNameLst>
                                          <p:attrName>style.opacity</p:attrName>
                                        </p:attrNameLst>
                                      </p:cBhvr>
                                      <p:to>
                                        <p:strVal val="0.25"/>
                                      </p:to>
                                    </p:set>
                                    <p:animEffect filter="image" prLst="opacity: 0.25">
                                      <p:cBhvr rctx="IE">
                                        <p:cTn id="16" dur="indefinite"/>
                                        <p:tgtEl>
                                          <p:spTgt spid="18"/>
                                        </p:tgtEl>
                                      </p:cBhvr>
                                    </p:animEffect>
                                  </p:childTnLst>
                                </p:cTn>
                              </p:par>
                              <p:par>
                                <p:cTn id="17" presetID="9" presetClass="emph" presetSubtype="0" grpId="0" nodeType="withEffect">
                                  <p:stCondLst>
                                    <p:cond delay="0"/>
                                  </p:stCondLst>
                                  <p:childTnLst>
                                    <p:set>
                                      <p:cBhvr>
                                        <p:cTn id="18" dur="indefinite"/>
                                        <p:tgtEl>
                                          <p:spTgt spid="22"/>
                                        </p:tgtEl>
                                        <p:attrNameLst>
                                          <p:attrName>style.opacity</p:attrName>
                                        </p:attrNameLst>
                                      </p:cBhvr>
                                      <p:to>
                                        <p:strVal val="0.25"/>
                                      </p:to>
                                    </p:set>
                                    <p:animEffect filter="image" prLst="opacity: 0.25">
                                      <p:cBhvr rctx="IE">
                                        <p:cTn id="19" dur="indefinite"/>
                                        <p:tgtEl>
                                          <p:spTgt spid="22"/>
                                        </p:tgtEl>
                                      </p:cBhvr>
                                    </p:animEffect>
                                  </p:childTnLst>
                                </p:cTn>
                              </p:par>
                              <p:par>
                                <p:cTn id="20" presetID="9" presetClass="emph" presetSubtype="0" nodeType="withEffect">
                                  <p:stCondLst>
                                    <p:cond delay="0"/>
                                  </p:stCondLst>
                                  <p:childTnLst>
                                    <p:set>
                                      <p:cBhvr>
                                        <p:cTn id="21" dur="indefinite"/>
                                        <p:tgtEl>
                                          <p:spTgt spid="23"/>
                                        </p:tgtEl>
                                        <p:attrNameLst>
                                          <p:attrName>style.opacity</p:attrName>
                                        </p:attrNameLst>
                                      </p:cBhvr>
                                      <p:to>
                                        <p:strVal val="0.25"/>
                                      </p:to>
                                    </p:set>
                                    <p:animEffect filter="image" prLst="opacity: 0.25">
                                      <p:cBhvr rctx="IE">
                                        <p:cTn id="22" dur="indefinite"/>
                                        <p:tgtEl>
                                          <p:spTgt spid="23"/>
                                        </p:tgtEl>
                                      </p:cBhvr>
                                    </p:animEffect>
                                  </p:childTnLst>
                                </p:cTn>
                              </p:par>
                              <p:par>
                                <p:cTn id="23" presetID="9" presetClass="emph" presetSubtype="0" grpId="0" nodeType="withEffect">
                                  <p:stCondLst>
                                    <p:cond delay="0"/>
                                  </p:stCondLst>
                                  <p:childTnLst>
                                    <p:set>
                                      <p:cBhvr>
                                        <p:cTn id="24" dur="indefinite"/>
                                        <p:tgtEl>
                                          <p:spTgt spid="24"/>
                                        </p:tgtEl>
                                        <p:attrNameLst>
                                          <p:attrName>style.opacity</p:attrName>
                                        </p:attrNameLst>
                                      </p:cBhvr>
                                      <p:to>
                                        <p:strVal val="0.25"/>
                                      </p:to>
                                    </p:set>
                                    <p:animEffect filter="image" prLst="opacity: 0.25">
                                      <p:cBhvr rctx="IE">
                                        <p:cTn id="25" dur="indefinite"/>
                                        <p:tgtEl>
                                          <p:spTgt spid="24"/>
                                        </p:tgtEl>
                                      </p:cBhvr>
                                    </p:animEffect>
                                  </p:childTnLst>
                                </p:cTn>
                              </p:par>
                              <p:par>
                                <p:cTn id="26" presetID="9" presetClass="emph" presetSubtype="0" nodeType="withEffect">
                                  <p:stCondLst>
                                    <p:cond delay="0"/>
                                  </p:stCondLst>
                                  <p:childTnLst>
                                    <p:set>
                                      <p:cBhvr>
                                        <p:cTn id="27" dur="indefinite"/>
                                        <p:tgtEl>
                                          <p:spTgt spid="21"/>
                                        </p:tgtEl>
                                        <p:attrNameLst>
                                          <p:attrName>style.opacity</p:attrName>
                                        </p:attrNameLst>
                                      </p:cBhvr>
                                      <p:to>
                                        <p:strVal val="0.25"/>
                                      </p:to>
                                    </p:set>
                                    <p:animEffect filter="image" prLst="opacity: 0.25">
                                      <p:cBhvr rctx="IE">
                                        <p:cTn id="28" dur="indefinite"/>
                                        <p:tgtEl>
                                          <p:spTgt spid="21"/>
                                        </p:tgtEl>
                                      </p:cBhvr>
                                    </p:animEffect>
                                  </p:childTnLst>
                                </p:cTn>
                              </p:par>
                            </p:childTnLst>
                          </p:cTn>
                        </p:par>
                        <p:par>
                          <p:cTn id="29" fill="hold">
                            <p:stCondLst>
                              <p:cond delay="0"/>
                            </p:stCondLst>
                            <p:childTnLst>
                              <p:par>
                                <p:cTn id="30" presetID="22" presetClass="entr" presetSubtype="1" fill="hold" nodeType="afterEffect">
                                  <p:stCondLst>
                                    <p:cond delay="0"/>
                                  </p:stCondLst>
                                  <p:childTnLst>
                                    <p:set>
                                      <p:cBhvr>
                                        <p:cTn id="31" dur="1" fill="hold">
                                          <p:stCondLst>
                                            <p:cond delay="0"/>
                                          </p:stCondLst>
                                        </p:cTn>
                                        <p:tgtEl>
                                          <p:spTgt spid="808"/>
                                        </p:tgtEl>
                                        <p:attrNameLst>
                                          <p:attrName>style.visibility</p:attrName>
                                        </p:attrNameLst>
                                      </p:cBhvr>
                                      <p:to>
                                        <p:strVal val="visible"/>
                                      </p:to>
                                    </p:set>
                                    <p:animEffect transition="in" filter="wipe(up)">
                                      <p:cBhvr>
                                        <p:cTn id="32" dur="1500"/>
                                        <p:tgtEl>
                                          <p:spTgt spid="808"/>
                                        </p:tgtEl>
                                      </p:cBhvr>
                                    </p:animEffect>
                                  </p:childTnLst>
                                </p:cTn>
                              </p:par>
                              <p:par>
                                <p:cTn id="33" presetID="22" presetClass="entr" presetSubtype="1" fill="hold" nodeType="withEffect">
                                  <p:stCondLst>
                                    <p:cond delay="0"/>
                                  </p:stCondLst>
                                  <p:childTnLst>
                                    <p:set>
                                      <p:cBhvr>
                                        <p:cTn id="34" dur="1" fill="hold">
                                          <p:stCondLst>
                                            <p:cond delay="0"/>
                                          </p:stCondLst>
                                        </p:cTn>
                                        <p:tgtEl>
                                          <p:spTgt spid="810"/>
                                        </p:tgtEl>
                                        <p:attrNameLst>
                                          <p:attrName>style.visibility</p:attrName>
                                        </p:attrNameLst>
                                      </p:cBhvr>
                                      <p:to>
                                        <p:strVal val="visible"/>
                                      </p:to>
                                    </p:set>
                                    <p:animEffect transition="in" filter="wipe(up)">
                                      <p:cBhvr>
                                        <p:cTn id="35" dur="1500"/>
                                        <p:tgtEl>
                                          <p:spTgt spid="810"/>
                                        </p:tgtEl>
                                      </p:cBhvr>
                                    </p:animEffect>
                                  </p:childTnLst>
                                </p:cTn>
                              </p:par>
                              <p:par>
                                <p:cTn id="36" presetID="22" presetClass="entr" presetSubtype="8" fill="hold" nodeType="withEffect">
                                  <p:stCondLst>
                                    <p:cond delay="0"/>
                                  </p:stCondLst>
                                  <p:childTnLst>
                                    <p:set>
                                      <p:cBhvr>
                                        <p:cTn id="37" dur="1" fill="hold">
                                          <p:stCondLst>
                                            <p:cond delay="0"/>
                                          </p:stCondLst>
                                        </p:cTn>
                                        <p:tgtEl>
                                          <p:spTgt spid="811"/>
                                        </p:tgtEl>
                                        <p:attrNameLst>
                                          <p:attrName>style.visibility</p:attrName>
                                        </p:attrNameLst>
                                      </p:cBhvr>
                                      <p:to>
                                        <p:strVal val="visible"/>
                                      </p:to>
                                    </p:set>
                                    <p:animEffect transition="in" filter="wipe(left)">
                                      <p:cBhvr>
                                        <p:cTn id="38" dur="1500"/>
                                        <p:tgtEl>
                                          <p:spTgt spid="811"/>
                                        </p:tgtEl>
                                      </p:cBhvr>
                                    </p:animEffect>
                                  </p:childTnLst>
                                </p:cTn>
                              </p:par>
                              <p:par>
                                <p:cTn id="39" presetID="22" presetClass="entr" presetSubtype="8" fill="hold" nodeType="withEffect">
                                  <p:stCondLst>
                                    <p:cond delay="0"/>
                                  </p:stCondLst>
                                  <p:childTnLst>
                                    <p:set>
                                      <p:cBhvr>
                                        <p:cTn id="40" dur="1" fill="hold">
                                          <p:stCondLst>
                                            <p:cond delay="0"/>
                                          </p:stCondLst>
                                        </p:cTn>
                                        <p:tgtEl>
                                          <p:spTgt spid="812"/>
                                        </p:tgtEl>
                                        <p:attrNameLst>
                                          <p:attrName>style.visibility</p:attrName>
                                        </p:attrNameLst>
                                      </p:cBhvr>
                                      <p:to>
                                        <p:strVal val="visible"/>
                                      </p:to>
                                    </p:set>
                                    <p:animEffect transition="in" filter="wipe(left)">
                                      <p:cBhvr>
                                        <p:cTn id="41" dur="1500"/>
                                        <p:tgtEl>
                                          <p:spTgt spid="812"/>
                                        </p:tgtEl>
                                      </p:cBhvr>
                                    </p:animEffect>
                                  </p:childTnLst>
                                </p:cTn>
                              </p:par>
                            </p:childTnLst>
                          </p:cTn>
                        </p:par>
                        <p:par>
                          <p:cTn id="42" fill="hold">
                            <p:stCondLst>
                              <p:cond delay="1500"/>
                            </p:stCondLst>
                            <p:childTnLst>
                              <p:par>
                                <p:cTn id="43" presetID="10" presetClass="entr" presetSubtype="0" fill="hold" grpId="0" nodeType="afterEffect">
                                  <p:stCondLst>
                                    <p:cond delay="0"/>
                                  </p:stCondLst>
                                  <p:childTnLst>
                                    <p:set>
                                      <p:cBhvr>
                                        <p:cTn id="44" dur="1" fill="hold">
                                          <p:stCondLst>
                                            <p:cond delay="0"/>
                                          </p:stCondLst>
                                        </p:cTn>
                                        <p:tgtEl>
                                          <p:spTgt spid="8"/>
                                        </p:tgtEl>
                                        <p:attrNameLst>
                                          <p:attrName>style.visibility</p:attrName>
                                        </p:attrNameLst>
                                      </p:cBhvr>
                                      <p:to>
                                        <p:strVal val="visible"/>
                                      </p:to>
                                    </p:set>
                                    <p:animEffect transition="in" filter="fade">
                                      <p:cBhvr>
                                        <p:cTn id="45" dur="500"/>
                                        <p:tgtEl>
                                          <p:spTgt spid="8"/>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3"/>
                                        </p:tgtEl>
                                        <p:attrNameLst>
                                          <p:attrName>style.visibility</p:attrName>
                                        </p:attrNameLst>
                                      </p:cBhvr>
                                      <p:to>
                                        <p:strVal val="visible"/>
                                      </p:to>
                                    </p:set>
                                    <p:animEffect transition="in" filter="fade">
                                      <p:cBhvr>
                                        <p:cTn id="48" dur="500"/>
                                        <p:tgtEl>
                                          <p:spTgt spid="13"/>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14"/>
                                        </p:tgtEl>
                                        <p:attrNameLst>
                                          <p:attrName>style.visibility</p:attrName>
                                        </p:attrNameLst>
                                      </p:cBhvr>
                                      <p:to>
                                        <p:strVal val="visible"/>
                                      </p:to>
                                    </p:set>
                                    <p:animEffect transition="in" filter="fade">
                                      <p:cBhvr>
                                        <p:cTn id="53" dur="500"/>
                                        <p:tgtEl>
                                          <p:spTgt spid="14"/>
                                        </p:tgtEl>
                                      </p:cBhvr>
                                    </p:animEffect>
                                  </p:childTnLst>
                                </p:cTn>
                              </p:par>
                            </p:childTnLst>
                          </p:cTn>
                        </p:par>
                        <p:par>
                          <p:cTn id="54" fill="hold">
                            <p:stCondLst>
                              <p:cond delay="500"/>
                            </p:stCondLst>
                            <p:childTnLst>
                              <p:par>
                                <p:cTn id="55" presetID="10" presetClass="entr" presetSubtype="0" fill="hold" grpId="0" nodeType="afterEffect">
                                  <p:stCondLst>
                                    <p:cond delay="0"/>
                                  </p:stCondLst>
                                  <p:childTnLst>
                                    <p:set>
                                      <p:cBhvr>
                                        <p:cTn id="56" dur="1" fill="hold">
                                          <p:stCondLst>
                                            <p:cond delay="0"/>
                                          </p:stCondLst>
                                        </p:cTn>
                                        <p:tgtEl>
                                          <p:spTgt spid="829"/>
                                        </p:tgtEl>
                                        <p:attrNameLst>
                                          <p:attrName>style.visibility</p:attrName>
                                        </p:attrNameLst>
                                      </p:cBhvr>
                                      <p:to>
                                        <p:strVal val="visible"/>
                                      </p:to>
                                    </p:set>
                                    <p:animEffect transition="in" filter="fade">
                                      <p:cBhvr>
                                        <p:cTn id="57" dur="500"/>
                                        <p:tgtEl>
                                          <p:spTgt spid="829"/>
                                        </p:tgtEl>
                                      </p:cBhvr>
                                    </p:animEffect>
                                  </p:childTnLst>
                                </p:cTn>
                              </p:par>
                            </p:childTnLst>
                          </p:cTn>
                        </p:par>
                        <p:par>
                          <p:cTn id="58" fill="hold">
                            <p:stCondLst>
                              <p:cond delay="1000"/>
                            </p:stCondLst>
                            <p:childTnLst>
                              <p:par>
                                <p:cTn id="59" presetID="10" presetClass="entr" presetSubtype="0" fill="hold" grpId="0" nodeType="afterEffect">
                                  <p:stCondLst>
                                    <p:cond delay="0"/>
                                  </p:stCondLst>
                                  <p:childTnLst>
                                    <p:set>
                                      <p:cBhvr>
                                        <p:cTn id="60" dur="1" fill="hold">
                                          <p:stCondLst>
                                            <p:cond delay="0"/>
                                          </p:stCondLst>
                                        </p:cTn>
                                        <p:tgtEl>
                                          <p:spTgt spid="830"/>
                                        </p:tgtEl>
                                        <p:attrNameLst>
                                          <p:attrName>style.visibility</p:attrName>
                                        </p:attrNameLst>
                                      </p:cBhvr>
                                      <p:to>
                                        <p:strVal val="visible"/>
                                      </p:to>
                                    </p:set>
                                    <p:animEffect transition="in" filter="fade">
                                      <p:cBhvr>
                                        <p:cTn id="61" dur="500"/>
                                        <p:tgtEl>
                                          <p:spTgt spid="830"/>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831"/>
                                        </p:tgtEl>
                                        <p:attrNameLst>
                                          <p:attrName>style.visibility</p:attrName>
                                        </p:attrNameLst>
                                      </p:cBhvr>
                                      <p:to>
                                        <p:strVal val="visible"/>
                                      </p:to>
                                    </p:set>
                                    <p:animEffect transition="in" filter="fade">
                                      <p:cBhvr>
                                        <p:cTn id="66" dur="500"/>
                                        <p:tgtEl>
                                          <p:spTgt spid="831"/>
                                        </p:tgtEl>
                                      </p:cBhvr>
                                    </p:animEffect>
                                  </p:childTnLst>
                                </p:cTn>
                              </p:par>
                            </p:childTnLst>
                          </p:cTn>
                        </p:par>
                        <p:par>
                          <p:cTn id="67" fill="hold">
                            <p:stCondLst>
                              <p:cond delay="500"/>
                            </p:stCondLst>
                            <p:childTnLst>
                              <p:par>
                                <p:cTn id="68" presetID="10" presetClass="entr" presetSubtype="0" fill="hold" grpId="0" nodeType="afterEffect">
                                  <p:stCondLst>
                                    <p:cond delay="0"/>
                                  </p:stCondLst>
                                  <p:childTnLst>
                                    <p:set>
                                      <p:cBhvr>
                                        <p:cTn id="69" dur="1" fill="hold">
                                          <p:stCondLst>
                                            <p:cond delay="0"/>
                                          </p:stCondLst>
                                        </p:cTn>
                                        <p:tgtEl>
                                          <p:spTgt spid="832"/>
                                        </p:tgtEl>
                                        <p:attrNameLst>
                                          <p:attrName>style.visibility</p:attrName>
                                        </p:attrNameLst>
                                      </p:cBhvr>
                                      <p:to>
                                        <p:strVal val="visible"/>
                                      </p:to>
                                    </p:set>
                                    <p:animEffect transition="in" filter="fade">
                                      <p:cBhvr>
                                        <p:cTn id="70" dur="500"/>
                                        <p:tgtEl>
                                          <p:spTgt spid="832"/>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833"/>
                                        </p:tgtEl>
                                        <p:attrNameLst>
                                          <p:attrName>style.visibility</p:attrName>
                                        </p:attrNameLst>
                                      </p:cBhvr>
                                      <p:to>
                                        <p:strVal val="visible"/>
                                      </p:to>
                                    </p:set>
                                    <p:animEffect transition="in" filter="fade">
                                      <p:cBhvr>
                                        <p:cTn id="73" dur="500"/>
                                        <p:tgtEl>
                                          <p:spTgt spid="8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8" grpId="0"/>
      <p:bldP spid="22" grpId="0"/>
      <p:bldP spid="24" grpId="0"/>
      <p:bldP spid="8" grpId="0"/>
      <p:bldP spid="13" grpId="0"/>
      <p:bldP spid="14" grpId="0"/>
      <p:bldP spid="829" grpId="0"/>
      <p:bldP spid="830" grpId="0"/>
      <p:bldP spid="831" grpId="0"/>
      <p:bldP spid="832" grpId="0"/>
      <p:bldP spid="833"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
        <p:cNvGrpSpPr/>
        <p:nvPr/>
      </p:nvGrpSpPr>
      <p:grpSpPr>
        <a:xfrm>
          <a:off x="0" y="0"/>
          <a:ext cx="0" cy="0"/>
          <a:chOff x="0" y="0"/>
          <a:chExt cx="0" cy="0"/>
        </a:xfrm>
      </p:grpSpPr>
      <p:sp>
        <p:nvSpPr>
          <p:cNvPr id="4" name="Text Placeholder 3"/>
          <p:cNvSpPr>
            <a:spLocks noGrp="1"/>
          </p:cNvSpPr>
          <p:nvPr>
            <p:ph type="body" idx="1"/>
          </p:nvPr>
        </p:nvSpPr>
        <p:spPr>
          <a:xfrm>
            <a:off x="-109454" y="2701043"/>
            <a:ext cx="7556450" cy="1388981"/>
          </a:xfrm>
        </p:spPr>
        <p:txBody>
          <a:bodyPr/>
          <a:lstStyle/>
          <a:p>
            <a:pPr algn="ctr">
              <a:buNone/>
            </a:pPr>
            <a:r>
              <a:rPr lang="en-SG" sz="4000" b="1" dirty="0">
                <a:solidFill>
                  <a:schemeClr val="tx1"/>
                </a:solidFill>
              </a:rPr>
              <a:t>Score = S x (1/D) x (1/R) x </a:t>
            </a:r>
            <a:r>
              <a:rPr lang="en-SG" sz="4000" b="1" dirty="0">
                <a:solidFill>
                  <a:schemeClr val="bg1"/>
                </a:solidFill>
              </a:rPr>
              <a:t>E</a:t>
            </a:r>
          </a:p>
          <a:p>
            <a:pPr>
              <a:buNone/>
            </a:pPr>
            <a:endParaRPr lang="en-SG" sz="2400" dirty="0"/>
          </a:p>
          <a:p>
            <a:pPr>
              <a:buNone/>
            </a:pPr>
            <a:endParaRPr lang="en-SG" sz="1800" dirty="0"/>
          </a:p>
        </p:txBody>
      </p:sp>
      <p:sp>
        <p:nvSpPr>
          <p:cNvPr id="15" name="Arrow: Circular 14"/>
          <p:cNvSpPr/>
          <p:nvPr/>
        </p:nvSpPr>
        <p:spPr>
          <a:xfrm>
            <a:off x="7764995" y="118834"/>
            <a:ext cx="1348083" cy="871660"/>
          </a:xfrm>
          <a:prstGeom prst="circularArrow">
            <a:avLst>
              <a:gd name="adj1" fmla="val 10980"/>
              <a:gd name="adj2" fmla="val 1142322"/>
              <a:gd name="adj3" fmla="val 4500000"/>
              <a:gd name="adj4" fmla="val 10800000"/>
              <a:gd name="adj5" fmla="val 12500"/>
            </a:avLst>
          </a:prstGeom>
        </p:spPr>
        <p:style>
          <a:lnRef idx="0">
            <a:schemeClr val="lt1">
              <a:hueOff val="0"/>
              <a:satOff val="0"/>
              <a:lumOff val="0"/>
              <a:alphaOff val="0"/>
            </a:schemeClr>
          </a:lnRef>
          <a:fillRef idx="3">
            <a:schemeClr val="accent2">
              <a:hueOff val="0"/>
              <a:satOff val="0"/>
              <a:lumOff val="0"/>
              <a:alphaOff val="0"/>
            </a:schemeClr>
          </a:fillRef>
          <a:effectRef idx="3">
            <a:schemeClr val="accent2">
              <a:hueOff val="0"/>
              <a:satOff val="0"/>
              <a:lumOff val="0"/>
              <a:alphaOff val="0"/>
            </a:schemeClr>
          </a:effectRef>
          <a:fontRef idx="minor">
            <a:schemeClr val="lt1"/>
          </a:fontRef>
        </p:style>
      </p:sp>
      <p:sp>
        <p:nvSpPr>
          <p:cNvPr id="16" name="Freeform: Shape 15"/>
          <p:cNvSpPr/>
          <p:nvPr/>
        </p:nvSpPr>
        <p:spPr>
          <a:xfrm>
            <a:off x="7741544" y="418885"/>
            <a:ext cx="1390079" cy="243097"/>
          </a:xfrm>
          <a:custGeom>
            <a:avLst/>
            <a:gdLst>
              <a:gd name="connsiteX0" fmla="*/ 0 w 797287"/>
              <a:gd name="connsiteY0" fmla="*/ 0 h 398465"/>
              <a:gd name="connsiteX1" fmla="*/ 797287 w 797287"/>
              <a:gd name="connsiteY1" fmla="*/ 0 h 398465"/>
              <a:gd name="connsiteX2" fmla="*/ 797287 w 797287"/>
              <a:gd name="connsiteY2" fmla="*/ 398465 h 398465"/>
              <a:gd name="connsiteX3" fmla="*/ 0 w 797287"/>
              <a:gd name="connsiteY3" fmla="*/ 398465 h 398465"/>
              <a:gd name="connsiteX4" fmla="*/ 0 w 797287"/>
              <a:gd name="connsiteY4" fmla="*/ 0 h 3984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287" h="398465">
                <a:moveTo>
                  <a:pt x="0" y="0"/>
                </a:moveTo>
                <a:lnTo>
                  <a:pt x="797287" y="0"/>
                </a:lnTo>
                <a:lnTo>
                  <a:pt x="797287" y="398465"/>
                </a:lnTo>
                <a:lnTo>
                  <a:pt x="0" y="39846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445" tIns="4445" rIns="4445" bIns="4445" numCol="1" spcCol="1270" anchor="ctr" anchorCtr="0">
            <a:noAutofit/>
          </a:bodyPr>
          <a:lstStyle/>
          <a:p>
            <a:pPr marL="0" lvl="0" indent="0" algn="ctr" defTabSz="311150">
              <a:lnSpc>
                <a:spcPct val="90000"/>
              </a:lnSpc>
              <a:spcBef>
                <a:spcPct val="0"/>
              </a:spcBef>
              <a:spcAft>
                <a:spcPct val="35000"/>
              </a:spcAft>
              <a:buNone/>
            </a:pPr>
            <a:r>
              <a:rPr lang="en-US" sz="800" b="1" kern="1200" dirty="0">
                <a:latin typeface="Montserrat" panose="020B0604020202020204" charset="0"/>
              </a:rPr>
              <a:t>INTRODUCTION</a:t>
            </a:r>
          </a:p>
        </p:txBody>
      </p:sp>
      <p:sp>
        <p:nvSpPr>
          <p:cNvPr id="17" name="Shape 16"/>
          <p:cNvSpPr/>
          <p:nvPr/>
        </p:nvSpPr>
        <p:spPr>
          <a:xfrm>
            <a:off x="7547726" y="619659"/>
            <a:ext cx="1348083" cy="871660"/>
          </a:xfrm>
          <a:prstGeom prst="leftCircularArrow">
            <a:avLst>
              <a:gd name="adj1" fmla="val 10980"/>
              <a:gd name="adj2" fmla="val 1142322"/>
              <a:gd name="adj3" fmla="val 6300000"/>
              <a:gd name="adj4" fmla="val 18900000"/>
              <a:gd name="adj5" fmla="val 12500"/>
            </a:avLst>
          </a:prstGeom>
        </p:spPr>
        <p:style>
          <a:lnRef idx="0">
            <a:schemeClr val="lt1">
              <a:hueOff val="0"/>
              <a:satOff val="0"/>
              <a:lumOff val="0"/>
              <a:alphaOff val="0"/>
            </a:schemeClr>
          </a:lnRef>
          <a:fillRef idx="3">
            <a:schemeClr val="accent3">
              <a:hueOff val="0"/>
              <a:satOff val="0"/>
              <a:lumOff val="0"/>
              <a:alphaOff val="0"/>
            </a:schemeClr>
          </a:fillRef>
          <a:effectRef idx="3">
            <a:schemeClr val="accent3">
              <a:hueOff val="0"/>
              <a:satOff val="0"/>
              <a:lumOff val="0"/>
              <a:alphaOff val="0"/>
            </a:schemeClr>
          </a:effectRef>
          <a:fontRef idx="minor">
            <a:schemeClr val="lt1"/>
          </a:fontRef>
        </p:style>
      </p:sp>
      <p:sp>
        <p:nvSpPr>
          <p:cNvPr id="18" name="Freeform: Shape 17"/>
          <p:cNvSpPr/>
          <p:nvPr/>
        </p:nvSpPr>
        <p:spPr>
          <a:xfrm>
            <a:off x="7547726" y="924557"/>
            <a:ext cx="1390079" cy="243097"/>
          </a:xfrm>
          <a:custGeom>
            <a:avLst/>
            <a:gdLst>
              <a:gd name="connsiteX0" fmla="*/ 0 w 797287"/>
              <a:gd name="connsiteY0" fmla="*/ 0 h 398465"/>
              <a:gd name="connsiteX1" fmla="*/ 797287 w 797287"/>
              <a:gd name="connsiteY1" fmla="*/ 0 h 398465"/>
              <a:gd name="connsiteX2" fmla="*/ 797287 w 797287"/>
              <a:gd name="connsiteY2" fmla="*/ 398465 h 398465"/>
              <a:gd name="connsiteX3" fmla="*/ 0 w 797287"/>
              <a:gd name="connsiteY3" fmla="*/ 398465 h 398465"/>
              <a:gd name="connsiteX4" fmla="*/ 0 w 797287"/>
              <a:gd name="connsiteY4" fmla="*/ 0 h 3984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287" h="398465">
                <a:moveTo>
                  <a:pt x="0" y="0"/>
                </a:moveTo>
                <a:lnTo>
                  <a:pt x="797287" y="0"/>
                </a:lnTo>
                <a:lnTo>
                  <a:pt x="797287" y="398465"/>
                </a:lnTo>
                <a:lnTo>
                  <a:pt x="0" y="39846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445" tIns="4445" rIns="4445" bIns="4445" numCol="1" spcCol="1270" anchor="ctr" anchorCtr="0">
            <a:noAutofit/>
          </a:bodyPr>
          <a:lstStyle/>
          <a:p>
            <a:pPr marL="0" lvl="0" indent="0" algn="ctr" defTabSz="311150">
              <a:lnSpc>
                <a:spcPct val="90000"/>
              </a:lnSpc>
              <a:spcBef>
                <a:spcPct val="0"/>
              </a:spcBef>
              <a:spcAft>
                <a:spcPct val="35000"/>
              </a:spcAft>
              <a:buNone/>
            </a:pPr>
            <a:r>
              <a:rPr lang="en-US" sz="800" b="1" kern="1200" dirty="0">
                <a:latin typeface="Montserrat" panose="020B0604020202020204" charset="0"/>
              </a:rPr>
              <a:t>REVIEW OF </a:t>
            </a:r>
          </a:p>
          <a:p>
            <a:pPr marL="0" lvl="0" indent="0" algn="ctr" defTabSz="311150">
              <a:lnSpc>
                <a:spcPct val="90000"/>
              </a:lnSpc>
              <a:spcBef>
                <a:spcPct val="0"/>
              </a:spcBef>
              <a:spcAft>
                <a:spcPct val="35000"/>
              </a:spcAft>
              <a:buNone/>
            </a:pPr>
            <a:r>
              <a:rPr lang="en-US" sz="800" b="1" kern="1200" dirty="0">
                <a:latin typeface="Montserrat" panose="020B0604020202020204" charset="0"/>
              </a:rPr>
              <a:t>EXISTING WORKS</a:t>
            </a:r>
          </a:p>
        </p:txBody>
      </p:sp>
      <p:sp>
        <p:nvSpPr>
          <p:cNvPr id="19" name="Arrow: Circular 18"/>
          <p:cNvSpPr/>
          <p:nvPr/>
        </p:nvSpPr>
        <p:spPr>
          <a:xfrm>
            <a:off x="7764995" y="1122734"/>
            <a:ext cx="1348083" cy="871660"/>
          </a:xfrm>
          <a:prstGeom prst="circularArrow">
            <a:avLst>
              <a:gd name="adj1" fmla="val 10980"/>
              <a:gd name="adj2" fmla="val 1142322"/>
              <a:gd name="adj3" fmla="val 4500000"/>
              <a:gd name="adj4" fmla="val 13500000"/>
              <a:gd name="adj5" fmla="val 12500"/>
            </a:avLst>
          </a:prstGeom>
        </p:spPr>
        <p:style>
          <a:lnRef idx="0">
            <a:schemeClr val="lt1">
              <a:hueOff val="0"/>
              <a:satOff val="0"/>
              <a:lumOff val="0"/>
              <a:alphaOff val="0"/>
            </a:schemeClr>
          </a:lnRef>
          <a:fillRef idx="3">
            <a:schemeClr val="accent4">
              <a:hueOff val="0"/>
              <a:satOff val="0"/>
              <a:lumOff val="0"/>
              <a:alphaOff val="0"/>
            </a:schemeClr>
          </a:fillRef>
          <a:effectRef idx="3">
            <a:schemeClr val="accent4">
              <a:hueOff val="0"/>
              <a:satOff val="0"/>
              <a:lumOff val="0"/>
              <a:alphaOff val="0"/>
            </a:schemeClr>
          </a:effectRef>
          <a:fontRef idx="minor">
            <a:schemeClr val="lt1"/>
          </a:fontRef>
        </p:style>
      </p:sp>
      <p:sp>
        <p:nvSpPr>
          <p:cNvPr id="20" name="Freeform: Shape 19"/>
          <p:cNvSpPr/>
          <p:nvPr/>
        </p:nvSpPr>
        <p:spPr>
          <a:xfrm>
            <a:off x="7820596" y="1421927"/>
            <a:ext cx="1390079" cy="243097"/>
          </a:xfrm>
          <a:custGeom>
            <a:avLst/>
            <a:gdLst>
              <a:gd name="connsiteX0" fmla="*/ 0 w 797287"/>
              <a:gd name="connsiteY0" fmla="*/ 0 h 398465"/>
              <a:gd name="connsiteX1" fmla="*/ 797287 w 797287"/>
              <a:gd name="connsiteY1" fmla="*/ 0 h 398465"/>
              <a:gd name="connsiteX2" fmla="*/ 797287 w 797287"/>
              <a:gd name="connsiteY2" fmla="*/ 398465 h 398465"/>
              <a:gd name="connsiteX3" fmla="*/ 0 w 797287"/>
              <a:gd name="connsiteY3" fmla="*/ 398465 h 398465"/>
              <a:gd name="connsiteX4" fmla="*/ 0 w 797287"/>
              <a:gd name="connsiteY4" fmla="*/ 0 h 3984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287" h="398465">
                <a:moveTo>
                  <a:pt x="0" y="0"/>
                </a:moveTo>
                <a:lnTo>
                  <a:pt x="797287" y="0"/>
                </a:lnTo>
                <a:lnTo>
                  <a:pt x="797287" y="398465"/>
                </a:lnTo>
                <a:lnTo>
                  <a:pt x="0" y="39846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445" tIns="4445" rIns="4445" bIns="4445" numCol="1" spcCol="1270" anchor="ctr" anchorCtr="0">
            <a:noAutofit/>
          </a:bodyPr>
          <a:lstStyle/>
          <a:p>
            <a:pPr marL="0" lvl="0" indent="0" algn="ctr" defTabSz="311150">
              <a:lnSpc>
                <a:spcPct val="90000"/>
              </a:lnSpc>
              <a:spcBef>
                <a:spcPct val="0"/>
              </a:spcBef>
              <a:spcAft>
                <a:spcPct val="35000"/>
              </a:spcAft>
              <a:buNone/>
            </a:pPr>
            <a:r>
              <a:rPr lang="en-US" sz="800" b="1" kern="1200" dirty="0">
                <a:latin typeface="Montserrat" panose="020B0604020202020204" charset="0"/>
              </a:rPr>
              <a:t>METHODOLOGY</a:t>
            </a:r>
          </a:p>
        </p:txBody>
      </p:sp>
      <p:sp>
        <p:nvSpPr>
          <p:cNvPr id="21" name="Shape 20"/>
          <p:cNvSpPr/>
          <p:nvPr/>
        </p:nvSpPr>
        <p:spPr>
          <a:xfrm>
            <a:off x="7547726" y="1624403"/>
            <a:ext cx="1348083" cy="871660"/>
          </a:xfrm>
          <a:prstGeom prst="leftCircularArrow">
            <a:avLst>
              <a:gd name="adj1" fmla="val 10980"/>
              <a:gd name="adj2" fmla="val 1142322"/>
              <a:gd name="adj3" fmla="val 6300000"/>
              <a:gd name="adj4" fmla="val 18900000"/>
              <a:gd name="adj5" fmla="val 12500"/>
            </a:avLst>
          </a:prstGeom>
        </p:spPr>
        <p:style>
          <a:lnRef idx="0">
            <a:schemeClr val="lt1">
              <a:hueOff val="0"/>
              <a:satOff val="0"/>
              <a:lumOff val="0"/>
              <a:alphaOff val="0"/>
            </a:schemeClr>
          </a:lnRef>
          <a:fillRef idx="3">
            <a:schemeClr val="accent5">
              <a:hueOff val="0"/>
              <a:satOff val="0"/>
              <a:lumOff val="0"/>
              <a:alphaOff val="0"/>
            </a:schemeClr>
          </a:fillRef>
          <a:effectRef idx="3">
            <a:schemeClr val="accent5">
              <a:hueOff val="0"/>
              <a:satOff val="0"/>
              <a:lumOff val="0"/>
              <a:alphaOff val="0"/>
            </a:schemeClr>
          </a:effectRef>
          <a:fontRef idx="minor">
            <a:schemeClr val="lt1"/>
          </a:fontRef>
        </p:style>
      </p:sp>
      <p:sp>
        <p:nvSpPr>
          <p:cNvPr id="22" name="Freeform: Shape 21"/>
          <p:cNvSpPr/>
          <p:nvPr/>
        </p:nvSpPr>
        <p:spPr>
          <a:xfrm>
            <a:off x="7464766" y="1938684"/>
            <a:ext cx="1390079" cy="243097"/>
          </a:xfrm>
          <a:custGeom>
            <a:avLst/>
            <a:gdLst>
              <a:gd name="connsiteX0" fmla="*/ 0 w 797287"/>
              <a:gd name="connsiteY0" fmla="*/ 0 h 398465"/>
              <a:gd name="connsiteX1" fmla="*/ 797287 w 797287"/>
              <a:gd name="connsiteY1" fmla="*/ 0 h 398465"/>
              <a:gd name="connsiteX2" fmla="*/ 797287 w 797287"/>
              <a:gd name="connsiteY2" fmla="*/ 398465 h 398465"/>
              <a:gd name="connsiteX3" fmla="*/ 0 w 797287"/>
              <a:gd name="connsiteY3" fmla="*/ 398465 h 398465"/>
              <a:gd name="connsiteX4" fmla="*/ 0 w 797287"/>
              <a:gd name="connsiteY4" fmla="*/ 0 h 3984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287" h="398465">
                <a:moveTo>
                  <a:pt x="0" y="0"/>
                </a:moveTo>
                <a:lnTo>
                  <a:pt x="797287" y="0"/>
                </a:lnTo>
                <a:lnTo>
                  <a:pt x="797287" y="398465"/>
                </a:lnTo>
                <a:lnTo>
                  <a:pt x="0" y="39846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445" tIns="4445" rIns="4445" bIns="4445" numCol="1" spcCol="1270" anchor="ctr" anchorCtr="0">
            <a:noAutofit/>
          </a:bodyPr>
          <a:lstStyle/>
          <a:p>
            <a:pPr marL="0" lvl="0" indent="0" algn="ctr" defTabSz="311150">
              <a:lnSpc>
                <a:spcPct val="90000"/>
              </a:lnSpc>
              <a:spcBef>
                <a:spcPct val="0"/>
              </a:spcBef>
              <a:spcAft>
                <a:spcPct val="35000"/>
              </a:spcAft>
              <a:buNone/>
            </a:pPr>
            <a:r>
              <a:rPr lang="en-US" sz="800" b="1" kern="1200" dirty="0">
                <a:latin typeface="Montserrat" panose="020B0604020202020204" charset="0"/>
              </a:rPr>
              <a:t>RESULTS AND </a:t>
            </a:r>
          </a:p>
          <a:p>
            <a:pPr marL="0" lvl="0" indent="0" algn="ctr" defTabSz="311150">
              <a:lnSpc>
                <a:spcPct val="90000"/>
              </a:lnSpc>
              <a:spcBef>
                <a:spcPct val="0"/>
              </a:spcBef>
              <a:spcAft>
                <a:spcPct val="35000"/>
              </a:spcAft>
              <a:buNone/>
            </a:pPr>
            <a:r>
              <a:rPr lang="en-US" sz="800" b="1" kern="1200" dirty="0">
                <a:latin typeface="Montserrat" panose="020B0604020202020204" charset="0"/>
              </a:rPr>
              <a:t>DISCUSSION</a:t>
            </a:r>
          </a:p>
        </p:txBody>
      </p:sp>
      <p:sp>
        <p:nvSpPr>
          <p:cNvPr id="23" name="Block Arc 22"/>
          <p:cNvSpPr/>
          <p:nvPr/>
        </p:nvSpPr>
        <p:spPr>
          <a:xfrm>
            <a:off x="7820596" y="2183189"/>
            <a:ext cx="1158173" cy="749267"/>
          </a:xfrm>
          <a:prstGeom prst="blockArc">
            <a:avLst>
              <a:gd name="adj1" fmla="val 13500000"/>
              <a:gd name="adj2" fmla="val 10800000"/>
              <a:gd name="adj3" fmla="val 12740"/>
            </a:avLst>
          </a:prstGeom>
        </p:spPr>
        <p:style>
          <a:lnRef idx="0">
            <a:schemeClr val="lt1">
              <a:hueOff val="0"/>
              <a:satOff val="0"/>
              <a:lumOff val="0"/>
              <a:alphaOff val="0"/>
            </a:schemeClr>
          </a:lnRef>
          <a:fillRef idx="3">
            <a:schemeClr val="accent6">
              <a:hueOff val="0"/>
              <a:satOff val="0"/>
              <a:lumOff val="0"/>
              <a:alphaOff val="0"/>
            </a:schemeClr>
          </a:fillRef>
          <a:effectRef idx="3">
            <a:schemeClr val="accent6">
              <a:hueOff val="0"/>
              <a:satOff val="0"/>
              <a:lumOff val="0"/>
              <a:alphaOff val="0"/>
            </a:schemeClr>
          </a:effectRef>
          <a:fontRef idx="minor">
            <a:schemeClr val="lt1"/>
          </a:fontRef>
        </p:style>
      </p:sp>
      <p:sp>
        <p:nvSpPr>
          <p:cNvPr id="24" name="Freeform: Shape 23"/>
          <p:cNvSpPr/>
          <p:nvPr/>
        </p:nvSpPr>
        <p:spPr>
          <a:xfrm>
            <a:off x="7722999" y="2462193"/>
            <a:ext cx="1390079" cy="243097"/>
          </a:xfrm>
          <a:custGeom>
            <a:avLst/>
            <a:gdLst>
              <a:gd name="connsiteX0" fmla="*/ 0 w 797287"/>
              <a:gd name="connsiteY0" fmla="*/ 0 h 398465"/>
              <a:gd name="connsiteX1" fmla="*/ 797287 w 797287"/>
              <a:gd name="connsiteY1" fmla="*/ 0 h 398465"/>
              <a:gd name="connsiteX2" fmla="*/ 797287 w 797287"/>
              <a:gd name="connsiteY2" fmla="*/ 398465 h 398465"/>
              <a:gd name="connsiteX3" fmla="*/ 0 w 797287"/>
              <a:gd name="connsiteY3" fmla="*/ 398465 h 398465"/>
              <a:gd name="connsiteX4" fmla="*/ 0 w 797287"/>
              <a:gd name="connsiteY4" fmla="*/ 0 h 3984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287" h="398465">
                <a:moveTo>
                  <a:pt x="0" y="0"/>
                </a:moveTo>
                <a:lnTo>
                  <a:pt x="797287" y="0"/>
                </a:lnTo>
                <a:lnTo>
                  <a:pt x="797287" y="398465"/>
                </a:lnTo>
                <a:lnTo>
                  <a:pt x="0" y="39846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445" tIns="4445" rIns="4445" bIns="4445" numCol="1" spcCol="1270" anchor="ctr" anchorCtr="0">
            <a:noAutofit/>
          </a:bodyPr>
          <a:lstStyle/>
          <a:p>
            <a:pPr marL="0" lvl="0" indent="0" algn="ctr" defTabSz="311150">
              <a:lnSpc>
                <a:spcPct val="90000"/>
              </a:lnSpc>
              <a:spcBef>
                <a:spcPct val="0"/>
              </a:spcBef>
              <a:spcAft>
                <a:spcPct val="35000"/>
              </a:spcAft>
              <a:buNone/>
            </a:pPr>
            <a:r>
              <a:rPr lang="en-US" sz="800" b="1" kern="1200" dirty="0">
                <a:latin typeface="Montserrat" panose="020B0604020202020204" charset="0"/>
              </a:rPr>
              <a:t>CONCLUSION</a:t>
            </a:r>
          </a:p>
        </p:txBody>
      </p:sp>
      <p:sp>
        <p:nvSpPr>
          <p:cNvPr id="28" name="Speech Bubble: Rectangle with Corners Rounded 27"/>
          <p:cNvSpPr/>
          <p:nvPr/>
        </p:nvSpPr>
        <p:spPr>
          <a:xfrm>
            <a:off x="2592753" y="3655092"/>
            <a:ext cx="1682973" cy="849907"/>
          </a:xfrm>
          <a:prstGeom prst="wedgeRoundRectCallout">
            <a:avLst>
              <a:gd name="adj1" fmla="val 33416"/>
              <a:gd name="adj2" fmla="val -81015"/>
              <a:gd name="adj3" fmla="val 16667"/>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SG" sz="1800" dirty="0"/>
              <a:t>Distance of caregiver to abnormality</a:t>
            </a:r>
          </a:p>
        </p:txBody>
      </p:sp>
      <p:sp>
        <p:nvSpPr>
          <p:cNvPr id="30" name="Speech Bubble: Rectangle with Corners Rounded 29"/>
          <p:cNvSpPr/>
          <p:nvPr/>
        </p:nvSpPr>
        <p:spPr>
          <a:xfrm>
            <a:off x="1344631" y="1945934"/>
            <a:ext cx="1446770" cy="786177"/>
          </a:xfrm>
          <a:prstGeom prst="wedgeRoundRectCallout">
            <a:avLst>
              <a:gd name="adj1" fmla="val 30959"/>
              <a:gd name="adj2" fmla="val 7331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800" dirty="0"/>
              <a:t>Status of caregiver</a:t>
            </a:r>
          </a:p>
        </p:txBody>
      </p:sp>
      <p:sp>
        <p:nvSpPr>
          <p:cNvPr id="31" name="Speech Bubble: Rectangle with Corners Rounded 30"/>
          <p:cNvSpPr/>
          <p:nvPr/>
        </p:nvSpPr>
        <p:spPr>
          <a:xfrm>
            <a:off x="4356997" y="1899124"/>
            <a:ext cx="1648580" cy="799300"/>
          </a:xfrm>
          <a:prstGeom prst="wedgeRoundRectCallout">
            <a:avLst>
              <a:gd name="adj1" fmla="val 30959"/>
              <a:gd name="adj2" fmla="val 73312"/>
              <a:gd name="adj3" fmla="val 16667"/>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SG" sz="1800" dirty="0"/>
              <a:t>Remaining time on current task</a:t>
            </a:r>
          </a:p>
        </p:txBody>
      </p:sp>
      <p:sp>
        <p:nvSpPr>
          <p:cNvPr id="32" name="Speech Bubble: Rectangle with Corners Rounded 31"/>
          <p:cNvSpPr/>
          <p:nvPr/>
        </p:nvSpPr>
        <p:spPr>
          <a:xfrm>
            <a:off x="5615391" y="3655091"/>
            <a:ext cx="1446770" cy="849907"/>
          </a:xfrm>
          <a:prstGeom prst="wedgeRoundRectCallout">
            <a:avLst>
              <a:gd name="adj1" fmla="val 29729"/>
              <a:gd name="adj2" fmla="val -80478"/>
              <a:gd name="adj3" fmla="val 16667"/>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SG" sz="1600" dirty="0"/>
              <a:t>Expertise Level</a:t>
            </a:r>
          </a:p>
        </p:txBody>
      </p:sp>
      <p:sp>
        <p:nvSpPr>
          <p:cNvPr id="25" name="Rectangle 24"/>
          <p:cNvSpPr/>
          <p:nvPr/>
        </p:nvSpPr>
        <p:spPr>
          <a:xfrm>
            <a:off x="139738" y="1352949"/>
            <a:ext cx="2530744" cy="307777"/>
          </a:xfrm>
          <a:prstGeom prst="rect">
            <a:avLst/>
          </a:prstGeom>
        </p:spPr>
        <p:txBody>
          <a:bodyPr wrap="square">
            <a:spAutoFit/>
          </a:bodyPr>
          <a:lstStyle/>
          <a:p>
            <a:r>
              <a:rPr lang="en-SG" b="1" dirty="0"/>
              <a:t>Task allocation Algorithm 1</a:t>
            </a:r>
          </a:p>
        </p:txBody>
      </p:sp>
      <p:sp>
        <p:nvSpPr>
          <p:cNvPr id="26" name="Rectangle 25"/>
          <p:cNvSpPr/>
          <p:nvPr/>
        </p:nvSpPr>
        <p:spPr>
          <a:xfrm>
            <a:off x="139738" y="1362494"/>
            <a:ext cx="2725708" cy="307777"/>
          </a:xfrm>
          <a:prstGeom prst="rect">
            <a:avLst/>
          </a:prstGeom>
        </p:spPr>
        <p:txBody>
          <a:bodyPr wrap="square">
            <a:spAutoFit/>
          </a:bodyPr>
          <a:lstStyle/>
          <a:p>
            <a:r>
              <a:rPr lang="en-SG" b="1" dirty="0"/>
              <a:t>Task allocation Algorithm 2</a:t>
            </a:r>
          </a:p>
        </p:txBody>
      </p:sp>
      <p:sp>
        <p:nvSpPr>
          <p:cNvPr id="27" name="Text Placeholder 3"/>
          <p:cNvSpPr txBox="1">
            <a:spLocks/>
          </p:cNvSpPr>
          <p:nvPr/>
        </p:nvSpPr>
        <p:spPr>
          <a:xfrm>
            <a:off x="6338776" y="2701043"/>
            <a:ext cx="728963" cy="1388981"/>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rgbClr val="666666"/>
              </a:buClr>
              <a:buSzPct val="100000"/>
              <a:buFont typeface="Karla"/>
              <a:buChar char="▸"/>
              <a:defRPr sz="2000" b="0" i="0" u="none" strike="noStrike" cap="none">
                <a:solidFill>
                  <a:srgbClr val="666666"/>
                </a:solidFill>
                <a:latin typeface="Karla"/>
                <a:ea typeface="Karla"/>
                <a:cs typeface="Karla"/>
                <a:sym typeface="Karla"/>
              </a:defRPr>
            </a:lvl1pPr>
            <a:lvl2pPr marR="0" lvl="1" algn="l" rtl="0">
              <a:lnSpc>
                <a:spcPct val="100000"/>
              </a:lnSpc>
              <a:spcBef>
                <a:spcPts val="0"/>
              </a:spcBef>
              <a:spcAft>
                <a:spcPts val="0"/>
              </a:spcAft>
              <a:buClr>
                <a:srgbClr val="666666"/>
              </a:buClr>
              <a:buSzPct val="100000"/>
              <a:buFont typeface="Karla"/>
              <a:buChar char="▹"/>
              <a:defRPr sz="2000" b="0" i="0" u="none" strike="noStrike" cap="none">
                <a:solidFill>
                  <a:srgbClr val="666666"/>
                </a:solidFill>
                <a:latin typeface="Karla"/>
                <a:ea typeface="Karla"/>
                <a:cs typeface="Karla"/>
                <a:sym typeface="Karla"/>
              </a:defRPr>
            </a:lvl2pPr>
            <a:lvl3pPr marR="0" lvl="2" algn="l" rtl="0">
              <a:lnSpc>
                <a:spcPct val="100000"/>
              </a:lnSpc>
              <a:spcBef>
                <a:spcPts val="0"/>
              </a:spcBef>
              <a:spcAft>
                <a:spcPts val="0"/>
              </a:spcAft>
              <a:buClr>
                <a:srgbClr val="666666"/>
              </a:buClr>
              <a:buSzPct val="100000"/>
              <a:buFont typeface="Karla"/>
              <a:buChar char="▹"/>
              <a:defRPr sz="2000" b="0" i="0" u="none" strike="noStrike" cap="none">
                <a:solidFill>
                  <a:srgbClr val="666666"/>
                </a:solidFill>
                <a:latin typeface="Karla"/>
                <a:ea typeface="Karla"/>
                <a:cs typeface="Karla"/>
                <a:sym typeface="Karla"/>
              </a:defRPr>
            </a:lvl3pPr>
            <a:lvl4pPr marR="0" lvl="3" algn="l" rtl="0">
              <a:lnSpc>
                <a:spcPct val="100000"/>
              </a:lnSpc>
              <a:spcBef>
                <a:spcPts val="0"/>
              </a:spcBef>
              <a:spcAft>
                <a:spcPts val="0"/>
              </a:spcAft>
              <a:buClr>
                <a:srgbClr val="666666"/>
              </a:buClr>
              <a:buSzPct val="100000"/>
              <a:buFont typeface="Karla"/>
              <a:buNone/>
              <a:defRPr sz="2000" b="0" i="0" u="none" strike="noStrike" cap="none">
                <a:solidFill>
                  <a:srgbClr val="666666"/>
                </a:solidFill>
                <a:latin typeface="Karla"/>
                <a:ea typeface="Karla"/>
                <a:cs typeface="Karla"/>
                <a:sym typeface="Karla"/>
              </a:defRPr>
            </a:lvl4pPr>
            <a:lvl5pPr marR="0" lvl="4" algn="l" rtl="0">
              <a:lnSpc>
                <a:spcPct val="100000"/>
              </a:lnSpc>
              <a:spcBef>
                <a:spcPts val="0"/>
              </a:spcBef>
              <a:spcAft>
                <a:spcPts val="0"/>
              </a:spcAft>
              <a:buClr>
                <a:srgbClr val="666666"/>
              </a:buClr>
              <a:buSzPct val="100000"/>
              <a:buFont typeface="Karla"/>
              <a:buNone/>
              <a:defRPr sz="2000" b="0" i="0" u="none" strike="noStrike" cap="none">
                <a:solidFill>
                  <a:srgbClr val="666666"/>
                </a:solidFill>
                <a:latin typeface="Karla"/>
                <a:ea typeface="Karla"/>
                <a:cs typeface="Karla"/>
                <a:sym typeface="Karla"/>
              </a:defRPr>
            </a:lvl5pPr>
            <a:lvl6pPr marR="0" lvl="5" algn="l" rtl="0">
              <a:lnSpc>
                <a:spcPct val="100000"/>
              </a:lnSpc>
              <a:spcBef>
                <a:spcPts val="0"/>
              </a:spcBef>
              <a:spcAft>
                <a:spcPts val="0"/>
              </a:spcAft>
              <a:buClr>
                <a:srgbClr val="666666"/>
              </a:buClr>
              <a:buSzPct val="100000"/>
              <a:buFont typeface="Karla"/>
              <a:buNone/>
              <a:defRPr sz="2000" b="0" i="0" u="none" strike="noStrike" cap="none">
                <a:solidFill>
                  <a:srgbClr val="666666"/>
                </a:solidFill>
                <a:latin typeface="Karla"/>
                <a:ea typeface="Karla"/>
                <a:cs typeface="Karla"/>
                <a:sym typeface="Karla"/>
              </a:defRPr>
            </a:lvl6pPr>
            <a:lvl7pPr marR="0" lvl="6" algn="l" rtl="0">
              <a:lnSpc>
                <a:spcPct val="100000"/>
              </a:lnSpc>
              <a:spcBef>
                <a:spcPts val="0"/>
              </a:spcBef>
              <a:spcAft>
                <a:spcPts val="0"/>
              </a:spcAft>
              <a:buClr>
                <a:srgbClr val="666666"/>
              </a:buClr>
              <a:buSzPct val="100000"/>
              <a:buFont typeface="Karla"/>
              <a:buNone/>
              <a:defRPr sz="2000" b="0" i="0" u="none" strike="noStrike" cap="none">
                <a:solidFill>
                  <a:srgbClr val="666666"/>
                </a:solidFill>
                <a:latin typeface="Karla"/>
                <a:ea typeface="Karla"/>
                <a:cs typeface="Karla"/>
                <a:sym typeface="Karla"/>
              </a:defRPr>
            </a:lvl7pPr>
            <a:lvl8pPr marR="0" lvl="7" algn="l" rtl="0">
              <a:lnSpc>
                <a:spcPct val="100000"/>
              </a:lnSpc>
              <a:spcBef>
                <a:spcPts val="0"/>
              </a:spcBef>
              <a:spcAft>
                <a:spcPts val="0"/>
              </a:spcAft>
              <a:buClr>
                <a:srgbClr val="666666"/>
              </a:buClr>
              <a:buSzPct val="100000"/>
              <a:buFont typeface="Karla"/>
              <a:buNone/>
              <a:defRPr sz="2000" b="0" i="0" u="none" strike="noStrike" cap="none">
                <a:solidFill>
                  <a:srgbClr val="666666"/>
                </a:solidFill>
                <a:latin typeface="Karla"/>
                <a:ea typeface="Karla"/>
                <a:cs typeface="Karla"/>
                <a:sym typeface="Karla"/>
              </a:defRPr>
            </a:lvl8pPr>
            <a:lvl9pPr marR="0" lvl="8" algn="l" rtl="0">
              <a:lnSpc>
                <a:spcPct val="100000"/>
              </a:lnSpc>
              <a:spcBef>
                <a:spcPts val="0"/>
              </a:spcBef>
              <a:spcAft>
                <a:spcPts val="0"/>
              </a:spcAft>
              <a:buClr>
                <a:srgbClr val="666666"/>
              </a:buClr>
              <a:buSzPct val="100000"/>
              <a:buFont typeface="Karla"/>
              <a:buNone/>
              <a:defRPr sz="2000" b="0" i="0" u="none" strike="noStrike" cap="none">
                <a:solidFill>
                  <a:srgbClr val="666666"/>
                </a:solidFill>
                <a:latin typeface="Karla"/>
                <a:ea typeface="Karla"/>
                <a:cs typeface="Karla"/>
                <a:sym typeface="Karla"/>
              </a:defRPr>
            </a:lvl9pPr>
          </a:lstStyle>
          <a:p>
            <a:pPr algn="ctr">
              <a:buFont typeface="Karla"/>
              <a:buNone/>
            </a:pPr>
            <a:r>
              <a:rPr lang="en-SG" sz="4000" b="1" dirty="0">
                <a:solidFill>
                  <a:schemeClr val="tx1"/>
                </a:solidFill>
              </a:rPr>
              <a:t>E</a:t>
            </a:r>
          </a:p>
          <a:p>
            <a:pPr>
              <a:buFont typeface="Karla"/>
              <a:buNone/>
            </a:pPr>
            <a:endParaRPr lang="en-SG" sz="2400" dirty="0"/>
          </a:p>
          <a:p>
            <a:pPr>
              <a:buFont typeface="Karla"/>
              <a:buNone/>
            </a:pPr>
            <a:endParaRPr lang="en-SG" sz="1800" dirty="0"/>
          </a:p>
        </p:txBody>
      </p:sp>
      <p:sp>
        <p:nvSpPr>
          <p:cNvPr id="29" name="Title 1"/>
          <p:cNvSpPr txBox="1">
            <a:spLocks/>
          </p:cNvSpPr>
          <p:nvPr/>
        </p:nvSpPr>
        <p:spPr>
          <a:xfrm>
            <a:off x="249453" y="674050"/>
            <a:ext cx="6685657" cy="485699"/>
          </a:xfrm>
          <a:prstGeom prst="rect">
            <a:avLst/>
          </a:prstGeom>
          <a:noFill/>
          <a:ln>
            <a:noFill/>
          </a:ln>
        </p:spPr>
        <p:txBody>
          <a:bodyPr lIns="91425" tIns="91425" rIns="91425" bIns="91425" anchor="b"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rgbClr val="999999"/>
              </a:buClr>
              <a:buSzPct val="100000"/>
              <a:buFont typeface="Montserrat"/>
              <a:buNone/>
              <a:defRPr sz="2400" b="1" i="0" u="none" strike="noStrike" cap="none">
                <a:solidFill>
                  <a:srgbClr val="999999"/>
                </a:solidFill>
                <a:latin typeface="Montserrat"/>
                <a:ea typeface="Montserrat"/>
                <a:cs typeface="Montserrat"/>
                <a:sym typeface="Montserrat"/>
              </a:defRPr>
            </a:lvl1pPr>
            <a:lvl2pPr lvl="1">
              <a:spcBef>
                <a:spcPts val="0"/>
              </a:spcBef>
              <a:buClr>
                <a:srgbClr val="999999"/>
              </a:buClr>
              <a:buSzPct val="100000"/>
              <a:buFont typeface="Montserrat"/>
              <a:buNone/>
              <a:defRPr sz="2400" b="1">
                <a:solidFill>
                  <a:srgbClr val="999999"/>
                </a:solidFill>
                <a:latin typeface="Montserrat"/>
                <a:ea typeface="Montserrat"/>
                <a:cs typeface="Montserrat"/>
                <a:sym typeface="Montserrat"/>
              </a:defRPr>
            </a:lvl2pPr>
            <a:lvl3pPr lvl="2">
              <a:spcBef>
                <a:spcPts val="0"/>
              </a:spcBef>
              <a:buClr>
                <a:srgbClr val="999999"/>
              </a:buClr>
              <a:buSzPct val="100000"/>
              <a:buFont typeface="Montserrat"/>
              <a:buNone/>
              <a:defRPr sz="2400" b="1">
                <a:solidFill>
                  <a:srgbClr val="999999"/>
                </a:solidFill>
                <a:latin typeface="Montserrat"/>
                <a:ea typeface="Montserrat"/>
                <a:cs typeface="Montserrat"/>
                <a:sym typeface="Montserrat"/>
              </a:defRPr>
            </a:lvl3pPr>
            <a:lvl4pPr lvl="3">
              <a:spcBef>
                <a:spcPts val="0"/>
              </a:spcBef>
              <a:buClr>
                <a:srgbClr val="999999"/>
              </a:buClr>
              <a:buSzPct val="100000"/>
              <a:buFont typeface="Montserrat"/>
              <a:buNone/>
              <a:defRPr sz="2400" b="1">
                <a:solidFill>
                  <a:srgbClr val="999999"/>
                </a:solidFill>
                <a:latin typeface="Montserrat"/>
                <a:ea typeface="Montserrat"/>
                <a:cs typeface="Montserrat"/>
                <a:sym typeface="Montserrat"/>
              </a:defRPr>
            </a:lvl4pPr>
            <a:lvl5pPr lvl="4">
              <a:spcBef>
                <a:spcPts val="0"/>
              </a:spcBef>
              <a:buClr>
                <a:srgbClr val="999999"/>
              </a:buClr>
              <a:buSzPct val="100000"/>
              <a:buFont typeface="Montserrat"/>
              <a:buNone/>
              <a:defRPr sz="2400" b="1">
                <a:solidFill>
                  <a:srgbClr val="999999"/>
                </a:solidFill>
                <a:latin typeface="Montserrat"/>
                <a:ea typeface="Montserrat"/>
                <a:cs typeface="Montserrat"/>
                <a:sym typeface="Montserrat"/>
              </a:defRPr>
            </a:lvl5pPr>
            <a:lvl6pPr lvl="5">
              <a:spcBef>
                <a:spcPts val="0"/>
              </a:spcBef>
              <a:buClr>
                <a:srgbClr val="999999"/>
              </a:buClr>
              <a:buSzPct val="100000"/>
              <a:buFont typeface="Montserrat"/>
              <a:buNone/>
              <a:defRPr sz="2400" b="1">
                <a:solidFill>
                  <a:srgbClr val="999999"/>
                </a:solidFill>
                <a:latin typeface="Montserrat"/>
                <a:ea typeface="Montserrat"/>
                <a:cs typeface="Montserrat"/>
                <a:sym typeface="Montserrat"/>
              </a:defRPr>
            </a:lvl6pPr>
            <a:lvl7pPr lvl="6">
              <a:spcBef>
                <a:spcPts val="0"/>
              </a:spcBef>
              <a:buClr>
                <a:srgbClr val="999999"/>
              </a:buClr>
              <a:buSzPct val="100000"/>
              <a:buFont typeface="Montserrat"/>
              <a:buNone/>
              <a:defRPr sz="2400" b="1">
                <a:solidFill>
                  <a:srgbClr val="999999"/>
                </a:solidFill>
                <a:latin typeface="Montserrat"/>
                <a:ea typeface="Montserrat"/>
                <a:cs typeface="Montserrat"/>
                <a:sym typeface="Montserrat"/>
              </a:defRPr>
            </a:lvl7pPr>
            <a:lvl8pPr lvl="7">
              <a:spcBef>
                <a:spcPts val="0"/>
              </a:spcBef>
              <a:buClr>
                <a:srgbClr val="999999"/>
              </a:buClr>
              <a:buSzPct val="100000"/>
              <a:buFont typeface="Montserrat"/>
              <a:buNone/>
              <a:defRPr sz="2400" b="1">
                <a:solidFill>
                  <a:srgbClr val="999999"/>
                </a:solidFill>
                <a:latin typeface="Montserrat"/>
                <a:ea typeface="Montserrat"/>
                <a:cs typeface="Montserrat"/>
                <a:sym typeface="Montserrat"/>
              </a:defRPr>
            </a:lvl8pPr>
            <a:lvl9pPr lvl="8">
              <a:spcBef>
                <a:spcPts val="0"/>
              </a:spcBef>
              <a:buClr>
                <a:srgbClr val="999999"/>
              </a:buClr>
              <a:buSzPct val="100000"/>
              <a:buFont typeface="Montserrat"/>
              <a:buNone/>
              <a:defRPr sz="2400" b="1">
                <a:solidFill>
                  <a:srgbClr val="999999"/>
                </a:solidFill>
                <a:latin typeface="Montserrat"/>
                <a:ea typeface="Montserrat"/>
                <a:cs typeface="Montserrat"/>
                <a:sym typeface="Montserrat"/>
              </a:defRPr>
            </a:lvl9pPr>
          </a:lstStyle>
          <a:p>
            <a:r>
              <a:rPr lang="en-SG" dirty="0">
                <a:solidFill>
                  <a:schemeClr val="tx1"/>
                </a:solidFill>
              </a:rPr>
              <a:t>Features Implementation – Explanation of Score Calculation </a:t>
            </a:r>
          </a:p>
        </p:txBody>
      </p:sp>
    </p:spTree>
    <p:extLst>
      <p:ext uri="{BB962C8B-B14F-4D97-AF65-F5344CB8AC3E}">
        <p14:creationId xmlns:p14="http://schemas.microsoft.com/office/powerpoint/2010/main" val="123150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nodeType="withEffect">
                                  <p:stCondLst>
                                    <p:cond delay="0"/>
                                  </p:stCondLst>
                                  <p:childTnLst>
                                    <p:set>
                                      <p:cBhvr>
                                        <p:cTn id="6" dur="indefinite"/>
                                        <p:tgtEl>
                                          <p:spTgt spid="15"/>
                                        </p:tgtEl>
                                        <p:attrNameLst>
                                          <p:attrName>style.opacity</p:attrName>
                                        </p:attrNameLst>
                                      </p:cBhvr>
                                      <p:to>
                                        <p:strVal val="0.25"/>
                                      </p:to>
                                    </p:set>
                                    <p:animEffect filter="image" prLst="opacity: 0.25">
                                      <p:cBhvr rctx="IE">
                                        <p:cTn id="7" dur="indefinite"/>
                                        <p:tgtEl>
                                          <p:spTgt spid="15"/>
                                        </p:tgtEl>
                                      </p:cBhvr>
                                    </p:animEffect>
                                  </p:childTnLst>
                                </p:cTn>
                              </p:par>
                              <p:par>
                                <p:cTn id="8" presetID="9" presetClass="emph" presetSubtype="0" grpId="0" nodeType="withEffect">
                                  <p:stCondLst>
                                    <p:cond delay="0"/>
                                  </p:stCondLst>
                                  <p:childTnLst>
                                    <p:set>
                                      <p:cBhvr>
                                        <p:cTn id="9" dur="indefinite"/>
                                        <p:tgtEl>
                                          <p:spTgt spid="16"/>
                                        </p:tgtEl>
                                        <p:attrNameLst>
                                          <p:attrName>style.opacity</p:attrName>
                                        </p:attrNameLst>
                                      </p:cBhvr>
                                      <p:to>
                                        <p:strVal val="0.25"/>
                                      </p:to>
                                    </p:set>
                                    <p:animEffect filter="image" prLst="opacity: 0.25">
                                      <p:cBhvr rctx="IE">
                                        <p:cTn id="10" dur="indefinite"/>
                                        <p:tgtEl>
                                          <p:spTgt spid="16"/>
                                        </p:tgtEl>
                                      </p:cBhvr>
                                    </p:animEffect>
                                  </p:childTnLst>
                                </p:cTn>
                              </p:par>
                              <p:par>
                                <p:cTn id="11" presetID="9" presetClass="emph" presetSubtype="0" nodeType="withEffect">
                                  <p:stCondLst>
                                    <p:cond delay="0"/>
                                  </p:stCondLst>
                                  <p:childTnLst>
                                    <p:set>
                                      <p:cBhvr>
                                        <p:cTn id="12" dur="indefinite"/>
                                        <p:tgtEl>
                                          <p:spTgt spid="17"/>
                                        </p:tgtEl>
                                        <p:attrNameLst>
                                          <p:attrName>style.opacity</p:attrName>
                                        </p:attrNameLst>
                                      </p:cBhvr>
                                      <p:to>
                                        <p:strVal val="0.25"/>
                                      </p:to>
                                    </p:set>
                                    <p:animEffect filter="image" prLst="opacity: 0.25">
                                      <p:cBhvr rctx="IE">
                                        <p:cTn id="13" dur="indefinite"/>
                                        <p:tgtEl>
                                          <p:spTgt spid="17"/>
                                        </p:tgtEl>
                                      </p:cBhvr>
                                    </p:animEffect>
                                  </p:childTnLst>
                                </p:cTn>
                              </p:par>
                              <p:par>
                                <p:cTn id="14" presetID="9" presetClass="emph" presetSubtype="0" grpId="0" nodeType="withEffect">
                                  <p:stCondLst>
                                    <p:cond delay="0"/>
                                  </p:stCondLst>
                                  <p:childTnLst>
                                    <p:set>
                                      <p:cBhvr>
                                        <p:cTn id="15" dur="indefinite"/>
                                        <p:tgtEl>
                                          <p:spTgt spid="18"/>
                                        </p:tgtEl>
                                        <p:attrNameLst>
                                          <p:attrName>style.opacity</p:attrName>
                                        </p:attrNameLst>
                                      </p:cBhvr>
                                      <p:to>
                                        <p:strVal val="0.25"/>
                                      </p:to>
                                    </p:set>
                                    <p:animEffect filter="image" prLst="opacity: 0.25">
                                      <p:cBhvr rctx="IE">
                                        <p:cTn id="16" dur="indefinite"/>
                                        <p:tgtEl>
                                          <p:spTgt spid="18"/>
                                        </p:tgtEl>
                                      </p:cBhvr>
                                    </p:animEffect>
                                  </p:childTnLst>
                                </p:cTn>
                              </p:par>
                              <p:par>
                                <p:cTn id="17" presetID="9" presetClass="emph" presetSubtype="0" grpId="0" nodeType="withEffect">
                                  <p:stCondLst>
                                    <p:cond delay="0"/>
                                  </p:stCondLst>
                                  <p:childTnLst>
                                    <p:set>
                                      <p:cBhvr>
                                        <p:cTn id="18" dur="indefinite"/>
                                        <p:tgtEl>
                                          <p:spTgt spid="22"/>
                                        </p:tgtEl>
                                        <p:attrNameLst>
                                          <p:attrName>style.opacity</p:attrName>
                                        </p:attrNameLst>
                                      </p:cBhvr>
                                      <p:to>
                                        <p:strVal val="0.25"/>
                                      </p:to>
                                    </p:set>
                                    <p:animEffect filter="image" prLst="opacity: 0.25">
                                      <p:cBhvr rctx="IE">
                                        <p:cTn id="19" dur="indefinite"/>
                                        <p:tgtEl>
                                          <p:spTgt spid="22"/>
                                        </p:tgtEl>
                                      </p:cBhvr>
                                    </p:animEffect>
                                  </p:childTnLst>
                                </p:cTn>
                              </p:par>
                              <p:par>
                                <p:cTn id="20" presetID="9" presetClass="emph" presetSubtype="0" nodeType="withEffect">
                                  <p:stCondLst>
                                    <p:cond delay="0"/>
                                  </p:stCondLst>
                                  <p:childTnLst>
                                    <p:set>
                                      <p:cBhvr>
                                        <p:cTn id="21" dur="indefinite"/>
                                        <p:tgtEl>
                                          <p:spTgt spid="23"/>
                                        </p:tgtEl>
                                        <p:attrNameLst>
                                          <p:attrName>style.opacity</p:attrName>
                                        </p:attrNameLst>
                                      </p:cBhvr>
                                      <p:to>
                                        <p:strVal val="0.25"/>
                                      </p:to>
                                    </p:set>
                                    <p:animEffect filter="image" prLst="opacity: 0.25">
                                      <p:cBhvr rctx="IE">
                                        <p:cTn id="22" dur="indefinite"/>
                                        <p:tgtEl>
                                          <p:spTgt spid="23"/>
                                        </p:tgtEl>
                                      </p:cBhvr>
                                    </p:animEffect>
                                  </p:childTnLst>
                                </p:cTn>
                              </p:par>
                              <p:par>
                                <p:cTn id="23" presetID="9" presetClass="emph" presetSubtype="0" grpId="0" nodeType="withEffect">
                                  <p:stCondLst>
                                    <p:cond delay="0"/>
                                  </p:stCondLst>
                                  <p:childTnLst>
                                    <p:set>
                                      <p:cBhvr>
                                        <p:cTn id="24" dur="indefinite"/>
                                        <p:tgtEl>
                                          <p:spTgt spid="24"/>
                                        </p:tgtEl>
                                        <p:attrNameLst>
                                          <p:attrName>style.opacity</p:attrName>
                                        </p:attrNameLst>
                                      </p:cBhvr>
                                      <p:to>
                                        <p:strVal val="0.25"/>
                                      </p:to>
                                    </p:set>
                                    <p:animEffect filter="image" prLst="opacity: 0.25">
                                      <p:cBhvr rctx="IE">
                                        <p:cTn id="25" dur="indefinite"/>
                                        <p:tgtEl>
                                          <p:spTgt spid="24"/>
                                        </p:tgtEl>
                                      </p:cBhvr>
                                    </p:animEffect>
                                  </p:childTnLst>
                                </p:cTn>
                              </p:par>
                              <p:par>
                                <p:cTn id="26" presetID="9" presetClass="emph" presetSubtype="0" nodeType="withEffect">
                                  <p:stCondLst>
                                    <p:cond delay="0"/>
                                  </p:stCondLst>
                                  <p:childTnLst>
                                    <p:set>
                                      <p:cBhvr>
                                        <p:cTn id="27" dur="indefinite"/>
                                        <p:tgtEl>
                                          <p:spTgt spid="21"/>
                                        </p:tgtEl>
                                        <p:attrNameLst>
                                          <p:attrName>style.opacity</p:attrName>
                                        </p:attrNameLst>
                                      </p:cBhvr>
                                      <p:to>
                                        <p:strVal val="0.25"/>
                                      </p:to>
                                    </p:set>
                                    <p:animEffect filter="image" prLst="opacity: 0.25">
                                      <p:cBhvr rctx="IE">
                                        <p:cTn id="28" dur="indefinite"/>
                                        <p:tgtEl>
                                          <p:spTgt spid="21"/>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25"/>
                                        </p:tgtEl>
                                        <p:attrNameLst>
                                          <p:attrName>style.visibility</p:attrName>
                                        </p:attrNameLst>
                                      </p:cBhvr>
                                      <p:to>
                                        <p:strVal val="visible"/>
                                      </p:to>
                                    </p:set>
                                    <p:animEffect transition="in" filter="fade">
                                      <p:cBhvr>
                                        <p:cTn id="33" dur="500"/>
                                        <p:tgtEl>
                                          <p:spTgt spid="25"/>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4">
                                            <p:txEl>
                                              <p:pRg st="0" end="0"/>
                                            </p:txEl>
                                          </p:spTgt>
                                        </p:tgtEl>
                                        <p:attrNameLst>
                                          <p:attrName>style.visibility</p:attrName>
                                        </p:attrNameLst>
                                      </p:cBhvr>
                                      <p:to>
                                        <p:strVal val="visible"/>
                                      </p:to>
                                    </p:set>
                                    <p:animEffect transition="in" filter="fade">
                                      <p:cBhvr>
                                        <p:cTn id="38" dur="500"/>
                                        <p:tgtEl>
                                          <p:spTgt spid="4">
                                            <p:txEl>
                                              <p:pRg st="0" end="0"/>
                                            </p:txEl>
                                          </p:spTgt>
                                        </p:tgtEl>
                                      </p:cBhvr>
                                    </p:animEffect>
                                  </p:childTnLst>
                                </p:cTn>
                              </p:par>
                              <p:par>
                                <p:cTn id="39" presetID="10" presetClass="entr" presetSubtype="0" fill="hold" grpId="4" nodeType="withEffect">
                                  <p:stCondLst>
                                    <p:cond delay="0"/>
                                  </p:stCondLst>
                                  <p:childTnLst>
                                    <p:set>
                                      <p:cBhvr>
                                        <p:cTn id="40" dur="1" fill="hold">
                                          <p:stCondLst>
                                            <p:cond delay="0"/>
                                          </p:stCondLst>
                                        </p:cTn>
                                        <p:tgtEl>
                                          <p:spTgt spid="27">
                                            <p:txEl>
                                              <p:pRg st="0" end="0"/>
                                            </p:txEl>
                                          </p:spTgt>
                                        </p:tgtEl>
                                        <p:attrNameLst>
                                          <p:attrName>style.visibility</p:attrName>
                                        </p:attrNameLst>
                                      </p:cBhvr>
                                      <p:to>
                                        <p:strVal val="visible"/>
                                      </p:to>
                                    </p:set>
                                    <p:animEffect transition="in" filter="fade">
                                      <p:cBhvr>
                                        <p:cTn id="41" dur="500"/>
                                        <p:tgtEl>
                                          <p:spTgt spid="27">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4" fill="hold" grpId="0" nodeType="clickEffect">
                                  <p:stCondLst>
                                    <p:cond delay="0"/>
                                  </p:stCondLst>
                                  <p:childTnLst>
                                    <p:set>
                                      <p:cBhvr>
                                        <p:cTn id="45" dur="1" fill="hold">
                                          <p:stCondLst>
                                            <p:cond delay="0"/>
                                          </p:stCondLst>
                                        </p:cTn>
                                        <p:tgtEl>
                                          <p:spTgt spid="30"/>
                                        </p:tgtEl>
                                        <p:attrNameLst>
                                          <p:attrName>style.visibility</p:attrName>
                                        </p:attrNameLst>
                                      </p:cBhvr>
                                      <p:to>
                                        <p:strVal val="visible"/>
                                      </p:to>
                                    </p:set>
                                    <p:animEffect transition="in" filter="wipe(down)">
                                      <p:cBhvr>
                                        <p:cTn id="46" dur="500"/>
                                        <p:tgtEl>
                                          <p:spTgt spid="30"/>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1" fill="hold" grpId="0" nodeType="clickEffect">
                                  <p:stCondLst>
                                    <p:cond delay="0"/>
                                  </p:stCondLst>
                                  <p:childTnLst>
                                    <p:set>
                                      <p:cBhvr>
                                        <p:cTn id="50" dur="1" fill="hold">
                                          <p:stCondLst>
                                            <p:cond delay="0"/>
                                          </p:stCondLst>
                                        </p:cTn>
                                        <p:tgtEl>
                                          <p:spTgt spid="28"/>
                                        </p:tgtEl>
                                        <p:attrNameLst>
                                          <p:attrName>style.visibility</p:attrName>
                                        </p:attrNameLst>
                                      </p:cBhvr>
                                      <p:to>
                                        <p:strVal val="visible"/>
                                      </p:to>
                                    </p:set>
                                    <p:animEffect transition="in" filter="wipe(up)">
                                      <p:cBhvr>
                                        <p:cTn id="51" dur="500"/>
                                        <p:tgtEl>
                                          <p:spTgt spid="28"/>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4" fill="hold" grpId="0" nodeType="clickEffect">
                                  <p:stCondLst>
                                    <p:cond delay="0"/>
                                  </p:stCondLst>
                                  <p:childTnLst>
                                    <p:set>
                                      <p:cBhvr>
                                        <p:cTn id="55" dur="1" fill="hold">
                                          <p:stCondLst>
                                            <p:cond delay="0"/>
                                          </p:stCondLst>
                                        </p:cTn>
                                        <p:tgtEl>
                                          <p:spTgt spid="31"/>
                                        </p:tgtEl>
                                        <p:attrNameLst>
                                          <p:attrName>style.visibility</p:attrName>
                                        </p:attrNameLst>
                                      </p:cBhvr>
                                      <p:to>
                                        <p:strVal val="visible"/>
                                      </p:to>
                                    </p:set>
                                    <p:animEffect transition="in" filter="wipe(down)">
                                      <p:cBhvr>
                                        <p:cTn id="56" dur="500"/>
                                        <p:tgtEl>
                                          <p:spTgt spid="31"/>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1" fill="hold" grpId="0" nodeType="clickEffect">
                                  <p:stCondLst>
                                    <p:cond delay="0"/>
                                  </p:stCondLst>
                                  <p:childTnLst>
                                    <p:set>
                                      <p:cBhvr>
                                        <p:cTn id="60" dur="1" fill="hold">
                                          <p:stCondLst>
                                            <p:cond delay="0"/>
                                          </p:stCondLst>
                                        </p:cTn>
                                        <p:tgtEl>
                                          <p:spTgt spid="32"/>
                                        </p:tgtEl>
                                        <p:attrNameLst>
                                          <p:attrName>style.visibility</p:attrName>
                                        </p:attrNameLst>
                                      </p:cBhvr>
                                      <p:to>
                                        <p:strVal val="visible"/>
                                      </p:to>
                                    </p:set>
                                    <p:animEffect transition="in" filter="wipe(up)">
                                      <p:cBhvr>
                                        <p:cTn id="61" dur="500"/>
                                        <p:tgtEl>
                                          <p:spTgt spid="32"/>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26"/>
                                        </p:tgtEl>
                                        <p:attrNameLst>
                                          <p:attrName>style.visibility</p:attrName>
                                        </p:attrNameLst>
                                      </p:cBhvr>
                                      <p:to>
                                        <p:strVal val="visible"/>
                                      </p:to>
                                    </p:set>
                                    <p:animEffect transition="in" filter="fade">
                                      <p:cBhvr>
                                        <p:cTn id="66" dur="500"/>
                                        <p:tgtEl>
                                          <p:spTgt spid="26"/>
                                        </p:tgtEl>
                                      </p:cBhvr>
                                    </p:animEffect>
                                  </p:childTnLst>
                                </p:cTn>
                              </p:par>
                              <p:par>
                                <p:cTn id="67" presetID="10" presetClass="exit" presetSubtype="0" fill="hold" grpId="1" nodeType="withEffect">
                                  <p:stCondLst>
                                    <p:cond delay="0"/>
                                  </p:stCondLst>
                                  <p:childTnLst>
                                    <p:animEffect transition="out" filter="fade">
                                      <p:cBhvr>
                                        <p:cTn id="68" dur="500"/>
                                        <p:tgtEl>
                                          <p:spTgt spid="25"/>
                                        </p:tgtEl>
                                      </p:cBhvr>
                                    </p:animEffect>
                                    <p:set>
                                      <p:cBhvr>
                                        <p:cTn id="69" dur="1" fill="hold">
                                          <p:stCondLst>
                                            <p:cond delay="499"/>
                                          </p:stCondLst>
                                        </p:cTn>
                                        <p:tgtEl>
                                          <p:spTgt spid="25"/>
                                        </p:tgtEl>
                                        <p:attrNameLst>
                                          <p:attrName>style.visibility</p:attrName>
                                        </p:attrNameLst>
                                      </p:cBhvr>
                                      <p:to>
                                        <p:strVal val="hidden"/>
                                      </p:to>
                                    </p:set>
                                  </p:childTnLst>
                                </p:cTn>
                              </p:par>
                            </p:childTnLst>
                          </p:cTn>
                        </p:par>
                      </p:childTnLst>
                    </p:cTn>
                  </p:par>
                  <p:par>
                    <p:cTn id="70" fill="hold">
                      <p:stCondLst>
                        <p:cond delay="indefinite"/>
                      </p:stCondLst>
                      <p:childTnLst>
                        <p:par>
                          <p:cTn id="71" fill="hold">
                            <p:stCondLst>
                              <p:cond delay="0"/>
                            </p:stCondLst>
                            <p:childTnLst>
                              <p:par>
                                <p:cTn id="72" presetID="9" presetClass="emph" presetSubtype="0" grpId="1" nodeType="clickEffect">
                                  <p:stCondLst>
                                    <p:cond delay="0"/>
                                  </p:stCondLst>
                                  <p:childTnLst>
                                    <p:set>
                                      <p:cBhvr>
                                        <p:cTn id="73" dur="indefinite"/>
                                        <p:tgtEl>
                                          <p:spTgt spid="32"/>
                                        </p:tgtEl>
                                        <p:attrNameLst>
                                          <p:attrName>style.opacity</p:attrName>
                                        </p:attrNameLst>
                                      </p:cBhvr>
                                      <p:to>
                                        <p:strVal val="0.5"/>
                                      </p:to>
                                    </p:set>
                                    <p:animEffect filter="image" prLst="opacity: 0.5">
                                      <p:cBhvr rctx="IE">
                                        <p:cTn id="74" dur="indefinite"/>
                                        <p:tgtEl>
                                          <p:spTgt spid="32"/>
                                        </p:tgtEl>
                                      </p:cBhvr>
                                    </p:animEffect>
                                  </p:childTnLst>
                                </p:cTn>
                              </p:par>
                              <p:par>
                                <p:cTn id="75" presetID="9" presetClass="emph" presetSubtype="0" grpId="5" nodeType="withEffect">
                                  <p:stCondLst>
                                    <p:cond delay="0"/>
                                  </p:stCondLst>
                                  <p:childTnLst>
                                    <p:set>
                                      <p:cBhvr>
                                        <p:cTn id="76" dur="indefinite"/>
                                        <p:tgtEl>
                                          <p:spTgt spid="27">
                                            <p:txEl>
                                              <p:pRg st="0" end="0"/>
                                            </p:txEl>
                                          </p:spTgt>
                                        </p:tgtEl>
                                        <p:attrNameLst>
                                          <p:attrName>style.opacity</p:attrName>
                                        </p:attrNameLst>
                                      </p:cBhvr>
                                      <p:to>
                                        <p:strVal val="0.25"/>
                                      </p:to>
                                    </p:set>
                                    <p:animEffect filter="image" prLst="opacity: 0.25">
                                      <p:cBhvr rctx="IE">
                                        <p:cTn id="77" dur="indefinite"/>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16" grpId="0"/>
      <p:bldP spid="18" grpId="0"/>
      <p:bldP spid="22" grpId="0"/>
      <p:bldP spid="24" grpId="0"/>
      <p:bldP spid="28" grpId="0" animBg="1"/>
      <p:bldP spid="30" grpId="0" animBg="1"/>
      <p:bldP spid="31" grpId="0" animBg="1"/>
      <p:bldP spid="32" grpId="0" animBg="1"/>
      <p:bldP spid="32" grpId="1" animBg="1"/>
      <p:bldP spid="25" grpId="0"/>
      <p:bldP spid="25" grpId="1"/>
      <p:bldP spid="26" grpId="0"/>
      <p:bldP spid="27" grpId="4" build="allAtOnce"/>
      <p:bldP spid="27" grpId="5" build="allAtOnce"/>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lstStyle/>
          <a:p>
            <a:pPr marL="342900" indent="-342900">
              <a:buFont typeface="Wingdings" panose="05000000000000000000" pitchFamily="2" charset="2"/>
              <a:buChar char="v"/>
            </a:pPr>
            <a:r>
              <a:rPr lang="en-SG" dirty="0">
                <a:solidFill>
                  <a:schemeClr val="tx1"/>
                </a:solidFill>
              </a:rPr>
              <a:t>Provides the visualization of the back end simulator </a:t>
            </a:r>
          </a:p>
          <a:p>
            <a:pPr marL="342900" indent="-342900">
              <a:buFont typeface="Wingdings" panose="05000000000000000000" pitchFamily="2" charset="2"/>
              <a:buChar char="v"/>
            </a:pPr>
            <a:r>
              <a:rPr lang="en-SG" dirty="0">
                <a:solidFill>
                  <a:schemeClr val="tx1"/>
                </a:solidFill>
              </a:rPr>
              <a:t>Customize simulation settings</a:t>
            </a:r>
          </a:p>
          <a:p>
            <a:pPr marL="342900" indent="-342900">
              <a:buFont typeface="Wingdings" panose="05000000000000000000" pitchFamily="2" charset="2"/>
              <a:buChar char="v"/>
            </a:pPr>
            <a:r>
              <a:rPr lang="en-SG" dirty="0">
                <a:solidFill>
                  <a:schemeClr val="tx1"/>
                </a:solidFill>
              </a:rPr>
              <a:t>Generates simulation results</a:t>
            </a:r>
          </a:p>
        </p:txBody>
      </p:sp>
      <p:sp>
        <p:nvSpPr>
          <p:cNvPr id="15" name="Arrow: Circular 14"/>
          <p:cNvSpPr/>
          <p:nvPr/>
        </p:nvSpPr>
        <p:spPr>
          <a:xfrm>
            <a:off x="7764995" y="118834"/>
            <a:ext cx="1348083" cy="871660"/>
          </a:xfrm>
          <a:prstGeom prst="circularArrow">
            <a:avLst>
              <a:gd name="adj1" fmla="val 10980"/>
              <a:gd name="adj2" fmla="val 1142322"/>
              <a:gd name="adj3" fmla="val 4500000"/>
              <a:gd name="adj4" fmla="val 10800000"/>
              <a:gd name="adj5" fmla="val 12500"/>
            </a:avLst>
          </a:prstGeom>
        </p:spPr>
        <p:style>
          <a:lnRef idx="0">
            <a:schemeClr val="lt1">
              <a:hueOff val="0"/>
              <a:satOff val="0"/>
              <a:lumOff val="0"/>
              <a:alphaOff val="0"/>
            </a:schemeClr>
          </a:lnRef>
          <a:fillRef idx="3">
            <a:schemeClr val="accent2">
              <a:hueOff val="0"/>
              <a:satOff val="0"/>
              <a:lumOff val="0"/>
              <a:alphaOff val="0"/>
            </a:schemeClr>
          </a:fillRef>
          <a:effectRef idx="3">
            <a:schemeClr val="accent2">
              <a:hueOff val="0"/>
              <a:satOff val="0"/>
              <a:lumOff val="0"/>
              <a:alphaOff val="0"/>
            </a:schemeClr>
          </a:effectRef>
          <a:fontRef idx="minor">
            <a:schemeClr val="lt1"/>
          </a:fontRef>
        </p:style>
      </p:sp>
      <p:sp>
        <p:nvSpPr>
          <p:cNvPr id="16" name="Freeform: Shape 15"/>
          <p:cNvSpPr/>
          <p:nvPr/>
        </p:nvSpPr>
        <p:spPr>
          <a:xfrm>
            <a:off x="7741544" y="418885"/>
            <a:ext cx="1390079" cy="243097"/>
          </a:xfrm>
          <a:custGeom>
            <a:avLst/>
            <a:gdLst>
              <a:gd name="connsiteX0" fmla="*/ 0 w 797287"/>
              <a:gd name="connsiteY0" fmla="*/ 0 h 398465"/>
              <a:gd name="connsiteX1" fmla="*/ 797287 w 797287"/>
              <a:gd name="connsiteY1" fmla="*/ 0 h 398465"/>
              <a:gd name="connsiteX2" fmla="*/ 797287 w 797287"/>
              <a:gd name="connsiteY2" fmla="*/ 398465 h 398465"/>
              <a:gd name="connsiteX3" fmla="*/ 0 w 797287"/>
              <a:gd name="connsiteY3" fmla="*/ 398465 h 398465"/>
              <a:gd name="connsiteX4" fmla="*/ 0 w 797287"/>
              <a:gd name="connsiteY4" fmla="*/ 0 h 3984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287" h="398465">
                <a:moveTo>
                  <a:pt x="0" y="0"/>
                </a:moveTo>
                <a:lnTo>
                  <a:pt x="797287" y="0"/>
                </a:lnTo>
                <a:lnTo>
                  <a:pt x="797287" y="398465"/>
                </a:lnTo>
                <a:lnTo>
                  <a:pt x="0" y="39846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445" tIns="4445" rIns="4445" bIns="4445" numCol="1" spcCol="1270" anchor="ctr" anchorCtr="0">
            <a:noAutofit/>
          </a:bodyPr>
          <a:lstStyle/>
          <a:p>
            <a:pPr marL="0" lvl="0" indent="0" algn="ctr" defTabSz="311150">
              <a:lnSpc>
                <a:spcPct val="90000"/>
              </a:lnSpc>
              <a:spcBef>
                <a:spcPct val="0"/>
              </a:spcBef>
              <a:spcAft>
                <a:spcPct val="35000"/>
              </a:spcAft>
              <a:buNone/>
            </a:pPr>
            <a:r>
              <a:rPr lang="en-US" sz="800" b="1" kern="1200" dirty="0">
                <a:latin typeface="Montserrat" panose="020B0604020202020204" charset="0"/>
              </a:rPr>
              <a:t>INTRODUCTION</a:t>
            </a:r>
          </a:p>
        </p:txBody>
      </p:sp>
      <p:sp>
        <p:nvSpPr>
          <p:cNvPr id="17" name="Shape 16"/>
          <p:cNvSpPr/>
          <p:nvPr/>
        </p:nvSpPr>
        <p:spPr>
          <a:xfrm>
            <a:off x="7547726" y="619659"/>
            <a:ext cx="1348083" cy="871660"/>
          </a:xfrm>
          <a:prstGeom prst="leftCircularArrow">
            <a:avLst>
              <a:gd name="adj1" fmla="val 10980"/>
              <a:gd name="adj2" fmla="val 1142322"/>
              <a:gd name="adj3" fmla="val 6300000"/>
              <a:gd name="adj4" fmla="val 18900000"/>
              <a:gd name="adj5" fmla="val 12500"/>
            </a:avLst>
          </a:prstGeom>
        </p:spPr>
        <p:style>
          <a:lnRef idx="0">
            <a:schemeClr val="lt1">
              <a:hueOff val="0"/>
              <a:satOff val="0"/>
              <a:lumOff val="0"/>
              <a:alphaOff val="0"/>
            </a:schemeClr>
          </a:lnRef>
          <a:fillRef idx="3">
            <a:schemeClr val="accent3">
              <a:hueOff val="0"/>
              <a:satOff val="0"/>
              <a:lumOff val="0"/>
              <a:alphaOff val="0"/>
            </a:schemeClr>
          </a:fillRef>
          <a:effectRef idx="3">
            <a:schemeClr val="accent3">
              <a:hueOff val="0"/>
              <a:satOff val="0"/>
              <a:lumOff val="0"/>
              <a:alphaOff val="0"/>
            </a:schemeClr>
          </a:effectRef>
          <a:fontRef idx="minor">
            <a:schemeClr val="lt1"/>
          </a:fontRef>
        </p:style>
      </p:sp>
      <p:sp>
        <p:nvSpPr>
          <p:cNvPr id="18" name="Freeform: Shape 17"/>
          <p:cNvSpPr/>
          <p:nvPr/>
        </p:nvSpPr>
        <p:spPr>
          <a:xfrm>
            <a:off x="7547726" y="924557"/>
            <a:ext cx="1390079" cy="243097"/>
          </a:xfrm>
          <a:custGeom>
            <a:avLst/>
            <a:gdLst>
              <a:gd name="connsiteX0" fmla="*/ 0 w 797287"/>
              <a:gd name="connsiteY0" fmla="*/ 0 h 398465"/>
              <a:gd name="connsiteX1" fmla="*/ 797287 w 797287"/>
              <a:gd name="connsiteY1" fmla="*/ 0 h 398465"/>
              <a:gd name="connsiteX2" fmla="*/ 797287 w 797287"/>
              <a:gd name="connsiteY2" fmla="*/ 398465 h 398465"/>
              <a:gd name="connsiteX3" fmla="*/ 0 w 797287"/>
              <a:gd name="connsiteY3" fmla="*/ 398465 h 398465"/>
              <a:gd name="connsiteX4" fmla="*/ 0 w 797287"/>
              <a:gd name="connsiteY4" fmla="*/ 0 h 3984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287" h="398465">
                <a:moveTo>
                  <a:pt x="0" y="0"/>
                </a:moveTo>
                <a:lnTo>
                  <a:pt x="797287" y="0"/>
                </a:lnTo>
                <a:lnTo>
                  <a:pt x="797287" y="398465"/>
                </a:lnTo>
                <a:lnTo>
                  <a:pt x="0" y="39846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445" tIns="4445" rIns="4445" bIns="4445" numCol="1" spcCol="1270" anchor="ctr" anchorCtr="0">
            <a:noAutofit/>
          </a:bodyPr>
          <a:lstStyle/>
          <a:p>
            <a:pPr marL="0" lvl="0" indent="0" algn="ctr" defTabSz="311150">
              <a:lnSpc>
                <a:spcPct val="90000"/>
              </a:lnSpc>
              <a:spcBef>
                <a:spcPct val="0"/>
              </a:spcBef>
              <a:spcAft>
                <a:spcPct val="35000"/>
              </a:spcAft>
              <a:buNone/>
            </a:pPr>
            <a:r>
              <a:rPr lang="en-US" sz="800" b="1" kern="1200" dirty="0">
                <a:latin typeface="Montserrat" panose="020B0604020202020204" charset="0"/>
              </a:rPr>
              <a:t>REVIEW OF </a:t>
            </a:r>
          </a:p>
          <a:p>
            <a:pPr marL="0" lvl="0" indent="0" algn="ctr" defTabSz="311150">
              <a:lnSpc>
                <a:spcPct val="90000"/>
              </a:lnSpc>
              <a:spcBef>
                <a:spcPct val="0"/>
              </a:spcBef>
              <a:spcAft>
                <a:spcPct val="35000"/>
              </a:spcAft>
              <a:buNone/>
            </a:pPr>
            <a:r>
              <a:rPr lang="en-US" sz="800" b="1" kern="1200" dirty="0">
                <a:latin typeface="Montserrat" panose="020B0604020202020204" charset="0"/>
              </a:rPr>
              <a:t>EXISTING WORKS</a:t>
            </a:r>
          </a:p>
        </p:txBody>
      </p:sp>
      <p:sp>
        <p:nvSpPr>
          <p:cNvPr id="19" name="Arrow: Circular 18"/>
          <p:cNvSpPr/>
          <p:nvPr/>
        </p:nvSpPr>
        <p:spPr>
          <a:xfrm>
            <a:off x="7764995" y="1122734"/>
            <a:ext cx="1348083" cy="871660"/>
          </a:xfrm>
          <a:prstGeom prst="circularArrow">
            <a:avLst>
              <a:gd name="adj1" fmla="val 10980"/>
              <a:gd name="adj2" fmla="val 1142322"/>
              <a:gd name="adj3" fmla="val 4500000"/>
              <a:gd name="adj4" fmla="val 13500000"/>
              <a:gd name="adj5" fmla="val 12500"/>
            </a:avLst>
          </a:prstGeom>
        </p:spPr>
        <p:style>
          <a:lnRef idx="0">
            <a:schemeClr val="lt1">
              <a:hueOff val="0"/>
              <a:satOff val="0"/>
              <a:lumOff val="0"/>
              <a:alphaOff val="0"/>
            </a:schemeClr>
          </a:lnRef>
          <a:fillRef idx="3">
            <a:schemeClr val="accent4">
              <a:hueOff val="0"/>
              <a:satOff val="0"/>
              <a:lumOff val="0"/>
              <a:alphaOff val="0"/>
            </a:schemeClr>
          </a:fillRef>
          <a:effectRef idx="3">
            <a:schemeClr val="accent4">
              <a:hueOff val="0"/>
              <a:satOff val="0"/>
              <a:lumOff val="0"/>
              <a:alphaOff val="0"/>
            </a:schemeClr>
          </a:effectRef>
          <a:fontRef idx="minor">
            <a:schemeClr val="lt1"/>
          </a:fontRef>
        </p:style>
      </p:sp>
      <p:sp>
        <p:nvSpPr>
          <p:cNvPr id="20" name="Freeform: Shape 19"/>
          <p:cNvSpPr/>
          <p:nvPr/>
        </p:nvSpPr>
        <p:spPr>
          <a:xfrm>
            <a:off x="7820596" y="1421927"/>
            <a:ext cx="1390079" cy="243097"/>
          </a:xfrm>
          <a:custGeom>
            <a:avLst/>
            <a:gdLst>
              <a:gd name="connsiteX0" fmla="*/ 0 w 797287"/>
              <a:gd name="connsiteY0" fmla="*/ 0 h 398465"/>
              <a:gd name="connsiteX1" fmla="*/ 797287 w 797287"/>
              <a:gd name="connsiteY1" fmla="*/ 0 h 398465"/>
              <a:gd name="connsiteX2" fmla="*/ 797287 w 797287"/>
              <a:gd name="connsiteY2" fmla="*/ 398465 h 398465"/>
              <a:gd name="connsiteX3" fmla="*/ 0 w 797287"/>
              <a:gd name="connsiteY3" fmla="*/ 398465 h 398465"/>
              <a:gd name="connsiteX4" fmla="*/ 0 w 797287"/>
              <a:gd name="connsiteY4" fmla="*/ 0 h 3984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287" h="398465">
                <a:moveTo>
                  <a:pt x="0" y="0"/>
                </a:moveTo>
                <a:lnTo>
                  <a:pt x="797287" y="0"/>
                </a:lnTo>
                <a:lnTo>
                  <a:pt x="797287" y="398465"/>
                </a:lnTo>
                <a:lnTo>
                  <a:pt x="0" y="39846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445" tIns="4445" rIns="4445" bIns="4445" numCol="1" spcCol="1270" anchor="ctr" anchorCtr="0">
            <a:noAutofit/>
          </a:bodyPr>
          <a:lstStyle/>
          <a:p>
            <a:pPr marL="0" lvl="0" indent="0" algn="ctr" defTabSz="311150">
              <a:lnSpc>
                <a:spcPct val="90000"/>
              </a:lnSpc>
              <a:spcBef>
                <a:spcPct val="0"/>
              </a:spcBef>
              <a:spcAft>
                <a:spcPct val="35000"/>
              </a:spcAft>
              <a:buNone/>
            </a:pPr>
            <a:r>
              <a:rPr lang="en-US" sz="800" b="1" kern="1200" dirty="0">
                <a:latin typeface="Montserrat" panose="020B0604020202020204" charset="0"/>
              </a:rPr>
              <a:t>METHODOLOGY</a:t>
            </a:r>
          </a:p>
        </p:txBody>
      </p:sp>
      <p:sp>
        <p:nvSpPr>
          <p:cNvPr id="21" name="Shape 20"/>
          <p:cNvSpPr/>
          <p:nvPr/>
        </p:nvSpPr>
        <p:spPr>
          <a:xfrm>
            <a:off x="7547726" y="1624403"/>
            <a:ext cx="1348083" cy="871660"/>
          </a:xfrm>
          <a:prstGeom prst="leftCircularArrow">
            <a:avLst>
              <a:gd name="adj1" fmla="val 10980"/>
              <a:gd name="adj2" fmla="val 1142322"/>
              <a:gd name="adj3" fmla="val 6300000"/>
              <a:gd name="adj4" fmla="val 18900000"/>
              <a:gd name="adj5" fmla="val 12500"/>
            </a:avLst>
          </a:prstGeom>
        </p:spPr>
        <p:style>
          <a:lnRef idx="0">
            <a:schemeClr val="lt1">
              <a:hueOff val="0"/>
              <a:satOff val="0"/>
              <a:lumOff val="0"/>
              <a:alphaOff val="0"/>
            </a:schemeClr>
          </a:lnRef>
          <a:fillRef idx="3">
            <a:schemeClr val="accent5">
              <a:hueOff val="0"/>
              <a:satOff val="0"/>
              <a:lumOff val="0"/>
              <a:alphaOff val="0"/>
            </a:schemeClr>
          </a:fillRef>
          <a:effectRef idx="3">
            <a:schemeClr val="accent5">
              <a:hueOff val="0"/>
              <a:satOff val="0"/>
              <a:lumOff val="0"/>
              <a:alphaOff val="0"/>
            </a:schemeClr>
          </a:effectRef>
          <a:fontRef idx="minor">
            <a:schemeClr val="lt1"/>
          </a:fontRef>
        </p:style>
      </p:sp>
      <p:sp>
        <p:nvSpPr>
          <p:cNvPr id="22" name="Freeform: Shape 21"/>
          <p:cNvSpPr/>
          <p:nvPr/>
        </p:nvSpPr>
        <p:spPr>
          <a:xfrm>
            <a:off x="7464766" y="1938684"/>
            <a:ext cx="1390079" cy="243097"/>
          </a:xfrm>
          <a:custGeom>
            <a:avLst/>
            <a:gdLst>
              <a:gd name="connsiteX0" fmla="*/ 0 w 797287"/>
              <a:gd name="connsiteY0" fmla="*/ 0 h 398465"/>
              <a:gd name="connsiteX1" fmla="*/ 797287 w 797287"/>
              <a:gd name="connsiteY1" fmla="*/ 0 h 398465"/>
              <a:gd name="connsiteX2" fmla="*/ 797287 w 797287"/>
              <a:gd name="connsiteY2" fmla="*/ 398465 h 398465"/>
              <a:gd name="connsiteX3" fmla="*/ 0 w 797287"/>
              <a:gd name="connsiteY3" fmla="*/ 398465 h 398465"/>
              <a:gd name="connsiteX4" fmla="*/ 0 w 797287"/>
              <a:gd name="connsiteY4" fmla="*/ 0 h 3984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287" h="398465">
                <a:moveTo>
                  <a:pt x="0" y="0"/>
                </a:moveTo>
                <a:lnTo>
                  <a:pt x="797287" y="0"/>
                </a:lnTo>
                <a:lnTo>
                  <a:pt x="797287" y="398465"/>
                </a:lnTo>
                <a:lnTo>
                  <a:pt x="0" y="39846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445" tIns="4445" rIns="4445" bIns="4445" numCol="1" spcCol="1270" anchor="ctr" anchorCtr="0">
            <a:noAutofit/>
          </a:bodyPr>
          <a:lstStyle/>
          <a:p>
            <a:pPr marL="0" lvl="0" indent="0" algn="ctr" defTabSz="311150">
              <a:lnSpc>
                <a:spcPct val="90000"/>
              </a:lnSpc>
              <a:spcBef>
                <a:spcPct val="0"/>
              </a:spcBef>
              <a:spcAft>
                <a:spcPct val="35000"/>
              </a:spcAft>
              <a:buNone/>
            </a:pPr>
            <a:r>
              <a:rPr lang="en-US" sz="800" b="1" kern="1200" dirty="0">
                <a:latin typeface="Montserrat" panose="020B0604020202020204" charset="0"/>
              </a:rPr>
              <a:t>RESULTS AND </a:t>
            </a:r>
          </a:p>
          <a:p>
            <a:pPr marL="0" lvl="0" indent="0" algn="ctr" defTabSz="311150">
              <a:lnSpc>
                <a:spcPct val="90000"/>
              </a:lnSpc>
              <a:spcBef>
                <a:spcPct val="0"/>
              </a:spcBef>
              <a:spcAft>
                <a:spcPct val="35000"/>
              </a:spcAft>
              <a:buNone/>
            </a:pPr>
            <a:r>
              <a:rPr lang="en-US" sz="800" b="1" kern="1200" dirty="0">
                <a:latin typeface="Montserrat" panose="020B0604020202020204" charset="0"/>
              </a:rPr>
              <a:t>DISCUSSION</a:t>
            </a:r>
          </a:p>
        </p:txBody>
      </p:sp>
      <p:sp>
        <p:nvSpPr>
          <p:cNvPr id="23" name="Block Arc 22"/>
          <p:cNvSpPr/>
          <p:nvPr/>
        </p:nvSpPr>
        <p:spPr>
          <a:xfrm>
            <a:off x="7820596" y="2183189"/>
            <a:ext cx="1158173" cy="749267"/>
          </a:xfrm>
          <a:prstGeom prst="blockArc">
            <a:avLst>
              <a:gd name="adj1" fmla="val 13500000"/>
              <a:gd name="adj2" fmla="val 10800000"/>
              <a:gd name="adj3" fmla="val 12740"/>
            </a:avLst>
          </a:prstGeom>
        </p:spPr>
        <p:style>
          <a:lnRef idx="0">
            <a:schemeClr val="lt1">
              <a:hueOff val="0"/>
              <a:satOff val="0"/>
              <a:lumOff val="0"/>
              <a:alphaOff val="0"/>
            </a:schemeClr>
          </a:lnRef>
          <a:fillRef idx="3">
            <a:schemeClr val="accent6">
              <a:hueOff val="0"/>
              <a:satOff val="0"/>
              <a:lumOff val="0"/>
              <a:alphaOff val="0"/>
            </a:schemeClr>
          </a:fillRef>
          <a:effectRef idx="3">
            <a:schemeClr val="accent6">
              <a:hueOff val="0"/>
              <a:satOff val="0"/>
              <a:lumOff val="0"/>
              <a:alphaOff val="0"/>
            </a:schemeClr>
          </a:effectRef>
          <a:fontRef idx="minor">
            <a:schemeClr val="lt1"/>
          </a:fontRef>
        </p:style>
      </p:sp>
      <p:sp>
        <p:nvSpPr>
          <p:cNvPr id="24" name="Freeform: Shape 23"/>
          <p:cNvSpPr/>
          <p:nvPr/>
        </p:nvSpPr>
        <p:spPr>
          <a:xfrm>
            <a:off x="7722999" y="2462193"/>
            <a:ext cx="1390079" cy="243097"/>
          </a:xfrm>
          <a:custGeom>
            <a:avLst/>
            <a:gdLst>
              <a:gd name="connsiteX0" fmla="*/ 0 w 797287"/>
              <a:gd name="connsiteY0" fmla="*/ 0 h 398465"/>
              <a:gd name="connsiteX1" fmla="*/ 797287 w 797287"/>
              <a:gd name="connsiteY1" fmla="*/ 0 h 398465"/>
              <a:gd name="connsiteX2" fmla="*/ 797287 w 797287"/>
              <a:gd name="connsiteY2" fmla="*/ 398465 h 398465"/>
              <a:gd name="connsiteX3" fmla="*/ 0 w 797287"/>
              <a:gd name="connsiteY3" fmla="*/ 398465 h 398465"/>
              <a:gd name="connsiteX4" fmla="*/ 0 w 797287"/>
              <a:gd name="connsiteY4" fmla="*/ 0 h 3984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287" h="398465">
                <a:moveTo>
                  <a:pt x="0" y="0"/>
                </a:moveTo>
                <a:lnTo>
                  <a:pt x="797287" y="0"/>
                </a:lnTo>
                <a:lnTo>
                  <a:pt x="797287" y="398465"/>
                </a:lnTo>
                <a:lnTo>
                  <a:pt x="0" y="39846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445" tIns="4445" rIns="4445" bIns="4445" numCol="1" spcCol="1270" anchor="ctr" anchorCtr="0">
            <a:noAutofit/>
          </a:bodyPr>
          <a:lstStyle/>
          <a:p>
            <a:pPr marL="0" lvl="0" indent="0" algn="ctr" defTabSz="311150">
              <a:lnSpc>
                <a:spcPct val="90000"/>
              </a:lnSpc>
              <a:spcBef>
                <a:spcPct val="0"/>
              </a:spcBef>
              <a:spcAft>
                <a:spcPct val="35000"/>
              </a:spcAft>
              <a:buNone/>
            </a:pPr>
            <a:r>
              <a:rPr lang="en-US" sz="800" b="1" kern="1200" dirty="0">
                <a:latin typeface="Montserrat" panose="020B0604020202020204" charset="0"/>
              </a:rPr>
              <a:t>CONCLUSION</a:t>
            </a:r>
          </a:p>
        </p:txBody>
      </p:sp>
      <p:sp>
        <p:nvSpPr>
          <p:cNvPr id="14" name="Title 1"/>
          <p:cNvSpPr txBox="1">
            <a:spLocks/>
          </p:cNvSpPr>
          <p:nvPr/>
        </p:nvSpPr>
        <p:spPr>
          <a:xfrm>
            <a:off x="249453" y="292701"/>
            <a:ext cx="6685657" cy="485699"/>
          </a:xfrm>
          <a:prstGeom prst="rect">
            <a:avLst/>
          </a:prstGeom>
          <a:noFill/>
          <a:ln>
            <a:noFill/>
          </a:ln>
        </p:spPr>
        <p:txBody>
          <a:bodyPr lIns="91425" tIns="91425" rIns="91425" bIns="91425" anchor="b"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rgbClr val="999999"/>
              </a:buClr>
              <a:buSzPct val="100000"/>
              <a:buFont typeface="Montserrat"/>
              <a:buNone/>
              <a:defRPr sz="2400" b="1" i="0" u="none" strike="noStrike" cap="none">
                <a:solidFill>
                  <a:srgbClr val="999999"/>
                </a:solidFill>
                <a:latin typeface="Montserrat"/>
                <a:ea typeface="Montserrat"/>
                <a:cs typeface="Montserrat"/>
                <a:sym typeface="Montserrat"/>
              </a:defRPr>
            </a:lvl1pPr>
            <a:lvl2pPr lvl="1">
              <a:spcBef>
                <a:spcPts val="0"/>
              </a:spcBef>
              <a:buClr>
                <a:srgbClr val="999999"/>
              </a:buClr>
              <a:buSzPct val="100000"/>
              <a:buFont typeface="Montserrat"/>
              <a:buNone/>
              <a:defRPr sz="2400" b="1">
                <a:solidFill>
                  <a:srgbClr val="999999"/>
                </a:solidFill>
                <a:latin typeface="Montserrat"/>
                <a:ea typeface="Montserrat"/>
                <a:cs typeface="Montserrat"/>
                <a:sym typeface="Montserrat"/>
              </a:defRPr>
            </a:lvl2pPr>
            <a:lvl3pPr lvl="2">
              <a:spcBef>
                <a:spcPts val="0"/>
              </a:spcBef>
              <a:buClr>
                <a:srgbClr val="999999"/>
              </a:buClr>
              <a:buSzPct val="100000"/>
              <a:buFont typeface="Montserrat"/>
              <a:buNone/>
              <a:defRPr sz="2400" b="1">
                <a:solidFill>
                  <a:srgbClr val="999999"/>
                </a:solidFill>
                <a:latin typeface="Montserrat"/>
                <a:ea typeface="Montserrat"/>
                <a:cs typeface="Montserrat"/>
                <a:sym typeface="Montserrat"/>
              </a:defRPr>
            </a:lvl3pPr>
            <a:lvl4pPr lvl="3">
              <a:spcBef>
                <a:spcPts val="0"/>
              </a:spcBef>
              <a:buClr>
                <a:srgbClr val="999999"/>
              </a:buClr>
              <a:buSzPct val="100000"/>
              <a:buFont typeface="Montserrat"/>
              <a:buNone/>
              <a:defRPr sz="2400" b="1">
                <a:solidFill>
                  <a:srgbClr val="999999"/>
                </a:solidFill>
                <a:latin typeface="Montserrat"/>
                <a:ea typeface="Montserrat"/>
                <a:cs typeface="Montserrat"/>
                <a:sym typeface="Montserrat"/>
              </a:defRPr>
            </a:lvl4pPr>
            <a:lvl5pPr lvl="4">
              <a:spcBef>
                <a:spcPts val="0"/>
              </a:spcBef>
              <a:buClr>
                <a:srgbClr val="999999"/>
              </a:buClr>
              <a:buSzPct val="100000"/>
              <a:buFont typeface="Montserrat"/>
              <a:buNone/>
              <a:defRPr sz="2400" b="1">
                <a:solidFill>
                  <a:srgbClr val="999999"/>
                </a:solidFill>
                <a:latin typeface="Montserrat"/>
                <a:ea typeface="Montserrat"/>
                <a:cs typeface="Montserrat"/>
                <a:sym typeface="Montserrat"/>
              </a:defRPr>
            </a:lvl5pPr>
            <a:lvl6pPr lvl="5">
              <a:spcBef>
                <a:spcPts val="0"/>
              </a:spcBef>
              <a:buClr>
                <a:srgbClr val="999999"/>
              </a:buClr>
              <a:buSzPct val="100000"/>
              <a:buFont typeface="Montserrat"/>
              <a:buNone/>
              <a:defRPr sz="2400" b="1">
                <a:solidFill>
                  <a:srgbClr val="999999"/>
                </a:solidFill>
                <a:latin typeface="Montserrat"/>
                <a:ea typeface="Montserrat"/>
                <a:cs typeface="Montserrat"/>
                <a:sym typeface="Montserrat"/>
              </a:defRPr>
            </a:lvl6pPr>
            <a:lvl7pPr lvl="6">
              <a:spcBef>
                <a:spcPts val="0"/>
              </a:spcBef>
              <a:buClr>
                <a:srgbClr val="999999"/>
              </a:buClr>
              <a:buSzPct val="100000"/>
              <a:buFont typeface="Montserrat"/>
              <a:buNone/>
              <a:defRPr sz="2400" b="1">
                <a:solidFill>
                  <a:srgbClr val="999999"/>
                </a:solidFill>
                <a:latin typeface="Montserrat"/>
                <a:ea typeface="Montserrat"/>
                <a:cs typeface="Montserrat"/>
                <a:sym typeface="Montserrat"/>
              </a:defRPr>
            </a:lvl7pPr>
            <a:lvl8pPr lvl="7">
              <a:spcBef>
                <a:spcPts val="0"/>
              </a:spcBef>
              <a:buClr>
                <a:srgbClr val="999999"/>
              </a:buClr>
              <a:buSzPct val="100000"/>
              <a:buFont typeface="Montserrat"/>
              <a:buNone/>
              <a:defRPr sz="2400" b="1">
                <a:solidFill>
                  <a:srgbClr val="999999"/>
                </a:solidFill>
                <a:latin typeface="Montserrat"/>
                <a:ea typeface="Montserrat"/>
                <a:cs typeface="Montserrat"/>
                <a:sym typeface="Montserrat"/>
              </a:defRPr>
            </a:lvl8pPr>
            <a:lvl9pPr lvl="8">
              <a:spcBef>
                <a:spcPts val="0"/>
              </a:spcBef>
              <a:buClr>
                <a:srgbClr val="999999"/>
              </a:buClr>
              <a:buSzPct val="100000"/>
              <a:buFont typeface="Montserrat"/>
              <a:buNone/>
              <a:defRPr sz="2400" b="1">
                <a:solidFill>
                  <a:srgbClr val="999999"/>
                </a:solidFill>
                <a:latin typeface="Montserrat"/>
                <a:ea typeface="Montserrat"/>
                <a:cs typeface="Montserrat"/>
                <a:sym typeface="Montserrat"/>
              </a:defRPr>
            </a:lvl9pPr>
          </a:lstStyle>
          <a:p>
            <a:r>
              <a:rPr lang="en-SG" dirty="0">
                <a:solidFill>
                  <a:schemeClr val="tx1"/>
                </a:solidFill>
              </a:rPr>
              <a:t>Front-end Simulator</a:t>
            </a:r>
          </a:p>
        </p:txBody>
      </p:sp>
    </p:spTree>
    <p:extLst>
      <p:ext uri="{BB962C8B-B14F-4D97-AF65-F5344CB8AC3E}">
        <p14:creationId xmlns:p14="http://schemas.microsoft.com/office/powerpoint/2010/main" val="482791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nodeType="withEffect">
                                  <p:stCondLst>
                                    <p:cond delay="0"/>
                                  </p:stCondLst>
                                  <p:childTnLst>
                                    <p:set>
                                      <p:cBhvr>
                                        <p:cTn id="6" dur="indefinite"/>
                                        <p:tgtEl>
                                          <p:spTgt spid="15"/>
                                        </p:tgtEl>
                                        <p:attrNameLst>
                                          <p:attrName>style.opacity</p:attrName>
                                        </p:attrNameLst>
                                      </p:cBhvr>
                                      <p:to>
                                        <p:strVal val="0.25"/>
                                      </p:to>
                                    </p:set>
                                    <p:animEffect filter="image" prLst="opacity: 0.25">
                                      <p:cBhvr rctx="IE">
                                        <p:cTn id="7" dur="indefinite"/>
                                        <p:tgtEl>
                                          <p:spTgt spid="15"/>
                                        </p:tgtEl>
                                      </p:cBhvr>
                                    </p:animEffect>
                                  </p:childTnLst>
                                </p:cTn>
                              </p:par>
                              <p:par>
                                <p:cTn id="8" presetID="9" presetClass="emph" presetSubtype="0" grpId="0" nodeType="withEffect">
                                  <p:stCondLst>
                                    <p:cond delay="0"/>
                                  </p:stCondLst>
                                  <p:childTnLst>
                                    <p:set>
                                      <p:cBhvr>
                                        <p:cTn id="9" dur="indefinite"/>
                                        <p:tgtEl>
                                          <p:spTgt spid="16"/>
                                        </p:tgtEl>
                                        <p:attrNameLst>
                                          <p:attrName>style.opacity</p:attrName>
                                        </p:attrNameLst>
                                      </p:cBhvr>
                                      <p:to>
                                        <p:strVal val="0.25"/>
                                      </p:to>
                                    </p:set>
                                    <p:animEffect filter="image" prLst="opacity: 0.25">
                                      <p:cBhvr rctx="IE">
                                        <p:cTn id="10" dur="indefinite"/>
                                        <p:tgtEl>
                                          <p:spTgt spid="16"/>
                                        </p:tgtEl>
                                      </p:cBhvr>
                                    </p:animEffect>
                                  </p:childTnLst>
                                </p:cTn>
                              </p:par>
                              <p:par>
                                <p:cTn id="11" presetID="9" presetClass="emph" presetSubtype="0" nodeType="withEffect">
                                  <p:stCondLst>
                                    <p:cond delay="0"/>
                                  </p:stCondLst>
                                  <p:childTnLst>
                                    <p:set>
                                      <p:cBhvr>
                                        <p:cTn id="12" dur="indefinite"/>
                                        <p:tgtEl>
                                          <p:spTgt spid="17"/>
                                        </p:tgtEl>
                                        <p:attrNameLst>
                                          <p:attrName>style.opacity</p:attrName>
                                        </p:attrNameLst>
                                      </p:cBhvr>
                                      <p:to>
                                        <p:strVal val="0.25"/>
                                      </p:to>
                                    </p:set>
                                    <p:animEffect filter="image" prLst="opacity: 0.25">
                                      <p:cBhvr rctx="IE">
                                        <p:cTn id="13" dur="indefinite"/>
                                        <p:tgtEl>
                                          <p:spTgt spid="17"/>
                                        </p:tgtEl>
                                      </p:cBhvr>
                                    </p:animEffect>
                                  </p:childTnLst>
                                </p:cTn>
                              </p:par>
                              <p:par>
                                <p:cTn id="14" presetID="9" presetClass="emph" presetSubtype="0" grpId="0" nodeType="withEffect">
                                  <p:stCondLst>
                                    <p:cond delay="0"/>
                                  </p:stCondLst>
                                  <p:childTnLst>
                                    <p:set>
                                      <p:cBhvr>
                                        <p:cTn id="15" dur="indefinite"/>
                                        <p:tgtEl>
                                          <p:spTgt spid="18"/>
                                        </p:tgtEl>
                                        <p:attrNameLst>
                                          <p:attrName>style.opacity</p:attrName>
                                        </p:attrNameLst>
                                      </p:cBhvr>
                                      <p:to>
                                        <p:strVal val="0.25"/>
                                      </p:to>
                                    </p:set>
                                    <p:animEffect filter="image" prLst="opacity: 0.25">
                                      <p:cBhvr rctx="IE">
                                        <p:cTn id="16" dur="indefinite"/>
                                        <p:tgtEl>
                                          <p:spTgt spid="18"/>
                                        </p:tgtEl>
                                      </p:cBhvr>
                                    </p:animEffect>
                                  </p:childTnLst>
                                </p:cTn>
                              </p:par>
                              <p:par>
                                <p:cTn id="17" presetID="9" presetClass="emph" presetSubtype="0" grpId="0" nodeType="withEffect">
                                  <p:stCondLst>
                                    <p:cond delay="0"/>
                                  </p:stCondLst>
                                  <p:childTnLst>
                                    <p:set>
                                      <p:cBhvr>
                                        <p:cTn id="18" dur="indefinite"/>
                                        <p:tgtEl>
                                          <p:spTgt spid="22"/>
                                        </p:tgtEl>
                                        <p:attrNameLst>
                                          <p:attrName>style.opacity</p:attrName>
                                        </p:attrNameLst>
                                      </p:cBhvr>
                                      <p:to>
                                        <p:strVal val="0.25"/>
                                      </p:to>
                                    </p:set>
                                    <p:animEffect filter="image" prLst="opacity: 0.25">
                                      <p:cBhvr rctx="IE">
                                        <p:cTn id="19" dur="indefinite"/>
                                        <p:tgtEl>
                                          <p:spTgt spid="22"/>
                                        </p:tgtEl>
                                      </p:cBhvr>
                                    </p:animEffect>
                                  </p:childTnLst>
                                </p:cTn>
                              </p:par>
                              <p:par>
                                <p:cTn id="20" presetID="9" presetClass="emph" presetSubtype="0" nodeType="withEffect">
                                  <p:stCondLst>
                                    <p:cond delay="0"/>
                                  </p:stCondLst>
                                  <p:childTnLst>
                                    <p:set>
                                      <p:cBhvr>
                                        <p:cTn id="21" dur="indefinite"/>
                                        <p:tgtEl>
                                          <p:spTgt spid="23"/>
                                        </p:tgtEl>
                                        <p:attrNameLst>
                                          <p:attrName>style.opacity</p:attrName>
                                        </p:attrNameLst>
                                      </p:cBhvr>
                                      <p:to>
                                        <p:strVal val="0.25"/>
                                      </p:to>
                                    </p:set>
                                    <p:animEffect filter="image" prLst="opacity: 0.25">
                                      <p:cBhvr rctx="IE">
                                        <p:cTn id="22" dur="indefinite"/>
                                        <p:tgtEl>
                                          <p:spTgt spid="23"/>
                                        </p:tgtEl>
                                      </p:cBhvr>
                                    </p:animEffect>
                                  </p:childTnLst>
                                </p:cTn>
                              </p:par>
                              <p:par>
                                <p:cTn id="23" presetID="9" presetClass="emph" presetSubtype="0" grpId="0" nodeType="withEffect">
                                  <p:stCondLst>
                                    <p:cond delay="0"/>
                                  </p:stCondLst>
                                  <p:childTnLst>
                                    <p:set>
                                      <p:cBhvr>
                                        <p:cTn id="24" dur="indefinite"/>
                                        <p:tgtEl>
                                          <p:spTgt spid="24"/>
                                        </p:tgtEl>
                                        <p:attrNameLst>
                                          <p:attrName>style.opacity</p:attrName>
                                        </p:attrNameLst>
                                      </p:cBhvr>
                                      <p:to>
                                        <p:strVal val="0.25"/>
                                      </p:to>
                                    </p:set>
                                    <p:animEffect filter="image" prLst="opacity: 0.25">
                                      <p:cBhvr rctx="IE">
                                        <p:cTn id="25" dur="indefinite"/>
                                        <p:tgtEl>
                                          <p:spTgt spid="24"/>
                                        </p:tgtEl>
                                      </p:cBhvr>
                                    </p:animEffect>
                                  </p:childTnLst>
                                </p:cTn>
                              </p:par>
                              <p:par>
                                <p:cTn id="26" presetID="9" presetClass="emph" presetSubtype="0" nodeType="withEffect">
                                  <p:stCondLst>
                                    <p:cond delay="0"/>
                                  </p:stCondLst>
                                  <p:childTnLst>
                                    <p:set>
                                      <p:cBhvr>
                                        <p:cTn id="27" dur="indefinite"/>
                                        <p:tgtEl>
                                          <p:spTgt spid="21"/>
                                        </p:tgtEl>
                                        <p:attrNameLst>
                                          <p:attrName>style.opacity</p:attrName>
                                        </p:attrNameLst>
                                      </p:cBhvr>
                                      <p:to>
                                        <p:strVal val="0.25"/>
                                      </p:to>
                                    </p:set>
                                    <p:animEffect filter="image" prLst="opacity: 0.25">
                                      <p:cBhvr rctx="IE">
                                        <p:cTn id="28" dur="indefinite"/>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8" grpId="0"/>
      <p:bldP spid="22" grpId="0"/>
      <p:bldP spid="24"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
        <p:cNvGrpSpPr/>
        <p:nvPr/>
      </p:nvGrpSpPr>
      <p:grpSpPr>
        <a:xfrm>
          <a:off x="0" y="0"/>
          <a:ext cx="0" cy="0"/>
          <a:chOff x="0" y="0"/>
          <a:chExt cx="0" cy="0"/>
        </a:xfrm>
      </p:grpSpPr>
      <p:sp>
        <p:nvSpPr>
          <p:cNvPr id="18" name="Arrow: Circular 17"/>
          <p:cNvSpPr/>
          <p:nvPr/>
        </p:nvSpPr>
        <p:spPr>
          <a:xfrm>
            <a:off x="7764995" y="118834"/>
            <a:ext cx="1348083" cy="871660"/>
          </a:xfrm>
          <a:prstGeom prst="circularArrow">
            <a:avLst>
              <a:gd name="adj1" fmla="val 10980"/>
              <a:gd name="adj2" fmla="val 1142322"/>
              <a:gd name="adj3" fmla="val 4500000"/>
              <a:gd name="adj4" fmla="val 10800000"/>
              <a:gd name="adj5" fmla="val 12500"/>
            </a:avLst>
          </a:prstGeom>
        </p:spPr>
        <p:style>
          <a:lnRef idx="0">
            <a:schemeClr val="lt1">
              <a:hueOff val="0"/>
              <a:satOff val="0"/>
              <a:lumOff val="0"/>
              <a:alphaOff val="0"/>
            </a:schemeClr>
          </a:lnRef>
          <a:fillRef idx="3">
            <a:schemeClr val="accent2">
              <a:hueOff val="0"/>
              <a:satOff val="0"/>
              <a:lumOff val="0"/>
              <a:alphaOff val="0"/>
            </a:schemeClr>
          </a:fillRef>
          <a:effectRef idx="3">
            <a:schemeClr val="accent2">
              <a:hueOff val="0"/>
              <a:satOff val="0"/>
              <a:lumOff val="0"/>
              <a:alphaOff val="0"/>
            </a:schemeClr>
          </a:effectRef>
          <a:fontRef idx="minor">
            <a:schemeClr val="lt1"/>
          </a:fontRef>
        </p:style>
      </p:sp>
      <p:sp>
        <p:nvSpPr>
          <p:cNvPr id="19" name="Freeform: Shape 18"/>
          <p:cNvSpPr/>
          <p:nvPr/>
        </p:nvSpPr>
        <p:spPr>
          <a:xfrm>
            <a:off x="7741544" y="418885"/>
            <a:ext cx="1390079" cy="243097"/>
          </a:xfrm>
          <a:custGeom>
            <a:avLst/>
            <a:gdLst>
              <a:gd name="connsiteX0" fmla="*/ 0 w 797287"/>
              <a:gd name="connsiteY0" fmla="*/ 0 h 398465"/>
              <a:gd name="connsiteX1" fmla="*/ 797287 w 797287"/>
              <a:gd name="connsiteY1" fmla="*/ 0 h 398465"/>
              <a:gd name="connsiteX2" fmla="*/ 797287 w 797287"/>
              <a:gd name="connsiteY2" fmla="*/ 398465 h 398465"/>
              <a:gd name="connsiteX3" fmla="*/ 0 w 797287"/>
              <a:gd name="connsiteY3" fmla="*/ 398465 h 398465"/>
              <a:gd name="connsiteX4" fmla="*/ 0 w 797287"/>
              <a:gd name="connsiteY4" fmla="*/ 0 h 3984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287" h="398465">
                <a:moveTo>
                  <a:pt x="0" y="0"/>
                </a:moveTo>
                <a:lnTo>
                  <a:pt x="797287" y="0"/>
                </a:lnTo>
                <a:lnTo>
                  <a:pt x="797287" y="398465"/>
                </a:lnTo>
                <a:lnTo>
                  <a:pt x="0" y="39846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445" tIns="4445" rIns="4445" bIns="4445" numCol="1" spcCol="1270" anchor="ctr" anchorCtr="0">
            <a:noAutofit/>
          </a:bodyPr>
          <a:lstStyle/>
          <a:p>
            <a:pPr marL="0" lvl="0" indent="0" algn="ctr" defTabSz="311150">
              <a:lnSpc>
                <a:spcPct val="90000"/>
              </a:lnSpc>
              <a:spcBef>
                <a:spcPct val="0"/>
              </a:spcBef>
              <a:spcAft>
                <a:spcPct val="35000"/>
              </a:spcAft>
              <a:buNone/>
            </a:pPr>
            <a:r>
              <a:rPr lang="en-US" sz="800" b="1" kern="1200" dirty="0">
                <a:latin typeface="Montserrat" panose="020B0604020202020204" charset="0"/>
              </a:rPr>
              <a:t>INTRODUCTION</a:t>
            </a:r>
          </a:p>
        </p:txBody>
      </p:sp>
      <p:sp>
        <p:nvSpPr>
          <p:cNvPr id="20" name="Shape 19"/>
          <p:cNvSpPr/>
          <p:nvPr/>
        </p:nvSpPr>
        <p:spPr>
          <a:xfrm>
            <a:off x="7547726" y="619659"/>
            <a:ext cx="1348083" cy="871660"/>
          </a:xfrm>
          <a:prstGeom prst="leftCircularArrow">
            <a:avLst>
              <a:gd name="adj1" fmla="val 10980"/>
              <a:gd name="adj2" fmla="val 1142322"/>
              <a:gd name="adj3" fmla="val 6300000"/>
              <a:gd name="adj4" fmla="val 18900000"/>
              <a:gd name="adj5" fmla="val 12500"/>
            </a:avLst>
          </a:prstGeom>
        </p:spPr>
        <p:style>
          <a:lnRef idx="0">
            <a:schemeClr val="lt1">
              <a:hueOff val="0"/>
              <a:satOff val="0"/>
              <a:lumOff val="0"/>
              <a:alphaOff val="0"/>
            </a:schemeClr>
          </a:lnRef>
          <a:fillRef idx="3">
            <a:schemeClr val="accent3">
              <a:hueOff val="0"/>
              <a:satOff val="0"/>
              <a:lumOff val="0"/>
              <a:alphaOff val="0"/>
            </a:schemeClr>
          </a:fillRef>
          <a:effectRef idx="3">
            <a:schemeClr val="accent3">
              <a:hueOff val="0"/>
              <a:satOff val="0"/>
              <a:lumOff val="0"/>
              <a:alphaOff val="0"/>
            </a:schemeClr>
          </a:effectRef>
          <a:fontRef idx="minor">
            <a:schemeClr val="lt1"/>
          </a:fontRef>
        </p:style>
      </p:sp>
      <p:sp>
        <p:nvSpPr>
          <p:cNvPr id="21" name="Freeform: Shape 20"/>
          <p:cNvSpPr/>
          <p:nvPr/>
        </p:nvSpPr>
        <p:spPr>
          <a:xfrm>
            <a:off x="7547726" y="924557"/>
            <a:ext cx="1390079" cy="243097"/>
          </a:xfrm>
          <a:custGeom>
            <a:avLst/>
            <a:gdLst>
              <a:gd name="connsiteX0" fmla="*/ 0 w 797287"/>
              <a:gd name="connsiteY0" fmla="*/ 0 h 398465"/>
              <a:gd name="connsiteX1" fmla="*/ 797287 w 797287"/>
              <a:gd name="connsiteY1" fmla="*/ 0 h 398465"/>
              <a:gd name="connsiteX2" fmla="*/ 797287 w 797287"/>
              <a:gd name="connsiteY2" fmla="*/ 398465 h 398465"/>
              <a:gd name="connsiteX3" fmla="*/ 0 w 797287"/>
              <a:gd name="connsiteY3" fmla="*/ 398465 h 398465"/>
              <a:gd name="connsiteX4" fmla="*/ 0 w 797287"/>
              <a:gd name="connsiteY4" fmla="*/ 0 h 3984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287" h="398465">
                <a:moveTo>
                  <a:pt x="0" y="0"/>
                </a:moveTo>
                <a:lnTo>
                  <a:pt x="797287" y="0"/>
                </a:lnTo>
                <a:lnTo>
                  <a:pt x="797287" y="398465"/>
                </a:lnTo>
                <a:lnTo>
                  <a:pt x="0" y="39846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445" tIns="4445" rIns="4445" bIns="4445" numCol="1" spcCol="1270" anchor="ctr" anchorCtr="0">
            <a:noAutofit/>
          </a:bodyPr>
          <a:lstStyle/>
          <a:p>
            <a:pPr marL="0" lvl="0" indent="0" algn="ctr" defTabSz="311150">
              <a:lnSpc>
                <a:spcPct val="90000"/>
              </a:lnSpc>
              <a:spcBef>
                <a:spcPct val="0"/>
              </a:spcBef>
              <a:spcAft>
                <a:spcPct val="35000"/>
              </a:spcAft>
              <a:buNone/>
            </a:pPr>
            <a:r>
              <a:rPr lang="en-US" sz="800" b="1" kern="1200" dirty="0">
                <a:latin typeface="Montserrat" panose="020B0604020202020204" charset="0"/>
              </a:rPr>
              <a:t>REVIEW OF </a:t>
            </a:r>
          </a:p>
          <a:p>
            <a:pPr marL="0" lvl="0" indent="0" algn="ctr" defTabSz="311150">
              <a:lnSpc>
                <a:spcPct val="90000"/>
              </a:lnSpc>
              <a:spcBef>
                <a:spcPct val="0"/>
              </a:spcBef>
              <a:spcAft>
                <a:spcPct val="35000"/>
              </a:spcAft>
              <a:buNone/>
            </a:pPr>
            <a:r>
              <a:rPr lang="en-US" sz="800" b="1" kern="1200" dirty="0">
                <a:latin typeface="Montserrat" panose="020B0604020202020204" charset="0"/>
              </a:rPr>
              <a:t>EXISTING WORKS</a:t>
            </a:r>
          </a:p>
        </p:txBody>
      </p:sp>
      <p:sp>
        <p:nvSpPr>
          <p:cNvPr id="22" name="Arrow: Circular 21"/>
          <p:cNvSpPr/>
          <p:nvPr/>
        </p:nvSpPr>
        <p:spPr>
          <a:xfrm>
            <a:off x="7764995" y="1122734"/>
            <a:ext cx="1348083" cy="871660"/>
          </a:xfrm>
          <a:prstGeom prst="circularArrow">
            <a:avLst>
              <a:gd name="adj1" fmla="val 10980"/>
              <a:gd name="adj2" fmla="val 1142322"/>
              <a:gd name="adj3" fmla="val 4500000"/>
              <a:gd name="adj4" fmla="val 13500000"/>
              <a:gd name="adj5" fmla="val 12500"/>
            </a:avLst>
          </a:prstGeom>
        </p:spPr>
        <p:style>
          <a:lnRef idx="0">
            <a:schemeClr val="lt1">
              <a:hueOff val="0"/>
              <a:satOff val="0"/>
              <a:lumOff val="0"/>
              <a:alphaOff val="0"/>
            </a:schemeClr>
          </a:lnRef>
          <a:fillRef idx="3">
            <a:schemeClr val="accent4">
              <a:hueOff val="0"/>
              <a:satOff val="0"/>
              <a:lumOff val="0"/>
              <a:alphaOff val="0"/>
            </a:schemeClr>
          </a:fillRef>
          <a:effectRef idx="3">
            <a:schemeClr val="accent4">
              <a:hueOff val="0"/>
              <a:satOff val="0"/>
              <a:lumOff val="0"/>
              <a:alphaOff val="0"/>
            </a:schemeClr>
          </a:effectRef>
          <a:fontRef idx="minor">
            <a:schemeClr val="lt1"/>
          </a:fontRef>
        </p:style>
      </p:sp>
      <p:sp>
        <p:nvSpPr>
          <p:cNvPr id="23" name="Freeform: Shape 22"/>
          <p:cNvSpPr/>
          <p:nvPr/>
        </p:nvSpPr>
        <p:spPr>
          <a:xfrm>
            <a:off x="7820596" y="1421927"/>
            <a:ext cx="1390079" cy="243097"/>
          </a:xfrm>
          <a:custGeom>
            <a:avLst/>
            <a:gdLst>
              <a:gd name="connsiteX0" fmla="*/ 0 w 797287"/>
              <a:gd name="connsiteY0" fmla="*/ 0 h 398465"/>
              <a:gd name="connsiteX1" fmla="*/ 797287 w 797287"/>
              <a:gd name="connsiteY1" fmla="*/ 0 h 398465"/>
              <a:gd name="connsiteX2" fmla="*/ 797287 w 797287"/>
              <a:gd name="connsiteY2" fmla="*/ 398465 h 398465"/>
              <a:gd name="connsiteX3" fmla="*/ 0 w 797287"/>
              <a:gd name="connsiteY3" fmla="*/ 398465 h 398465"/>
              <a:gd name="connsiteX4" fmla="*/ 0 w 797287"/>
              <a:gd name="connsiteY4" fmla="*/ 0 h 3984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287" h="398465">
                <a:moveTo>
                  <a:pt x="0" y="0"/>
                </a:moveTo>
                <a:lnTo>
                  <a:pt x="797287" y="0"/>
                </a:lnTo>
                <a:lnTo>
                  <a:pt x="797287" y="398465"/>
                </a:lnTo>
                <a:lnTo>
                  <a:pt x="0" y="39846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445" tIns="4445" rIns="4445" bIns="4445" numCol="1" spcCol="1270" anchor="ctr" anchorCtr="0">
            <a:noAutofit/>
          </a:bodyPr>
          <a:lstStyle/>
          <a:p>
            <a:pPr marL="0" lvl="0" indent="0" algn="ctr" defTabSz="311150">
              <a:lnSpc>
                <a:spcPct val="90000"/>
              </a:lnSpc>
              <a:spcBef>
                <a:spcPct val="0"/>
              </a:spcBef>
              <a:spcAft>
                <a:spcPct val="35000"/>
              </a:spcAft>
              <a:buNone/>
            </a:pPr>
            <a:r>
              <a:rPr lang="en-US" sz="800" b="1" kern="1200" dirty="0">
                <a:latin typeface="Montserrat" panose="020B0604020202020204" charset="0"/>
              </a:rPr>
              <a:t>METHODOLOGY</a:t>
            </a:r>
          </a:p>
        </p:txBody>
      </p:sp>
      <p:sp>
        <p:nvSpPr>
          <p:cNvPr id="24" name="Shape 23"/>
          <p:cNvSpPr/>
          <p:nvPr/>
        </p:nvSpPr>
        <p:spPr>
          <a:xfrm>
            <a:off x="7547726" y="1624403"/>
            <a:ext cx="1348083" cy="871660"/>
          </a:xfrm>
          <a:prstGeom prst="leftCircularArrow">
            <a:avLst>
              <a:gd name="adj1" fmla="val 10980"/>
              <a:gd name="adj2" fmla="val 1142322"/>
              <a:gd name="adj3" fmla="val 6300000"/>
              <a:gd name="adj4" fmla="val 18900000"/>
              <a:gd name="adj5" fmla="val 12500"/>
            </a:avLst>
          </a:prstGeom>
        </p:spPr>
        <p:style>
          <a:lnRef idx="0">
            <a:schemeClr val="lt1">
              <a:hueOff val="0"/>
              <a:satOff val="0"/>
              <a:lumOff val="0"/>
              <a:alphaOff val="0"/>
            </a:schemeClr>
          </a:lnRef>
          <a:fillRef idx="3">
            <a:schemeClr val="accent5">
              <a:hueOff val="0"/>
              <a:satOff val="0"/>
              <a:lumOff val="0"/>
              <a:alphaOff val="0"/>
            </a:schemeClr>
          </a:fillRef>
          <a:effectRef idx="3">
            <a:schemeClr val="accent5">
              <a:hueOff val="0"/>
              <a:satOff val="0"/>
              <a:lumOff val="0"/>
              <a:alphaOff val="0"/>
            </a:schemeClr>
          </a:effectRef>
          <a:fontRef idx="minor">
            <a:schemeClr val="lt1"/>
          </a:fontRef>
        </p:style>
      </p:sp>
      <p:sp>
        <p:nvSpPr>
          <p:cNvPr id="25" name="Freeform: Shape 24"/>
          <p:cNvSpPr/>
          <p:nvPr/>
        </p:nvSpPr>
        <p:spPr>
          <a:xfrm>
            <a:off x="7464766" y="1938684"/>
            <a:ext cx="1390079" cy="243097"/>
          </a:xfrm>
          <a:custGeom>
            <a:avLst/>
            <a:gdLst>
              <a:gd name="connsiteX0" fmla="*/ 0 w 797287"/>
              <a:gd name="connsiteY0" fmla="*/ 0 h 398465"/>
              <a:gd name="connsiteX1" fmla="*/ 797287 w 797287"/>
              <a:gd name="connsiteY1" fmla="*/ 0 h 398465"/>
              <a:gd name="connsiteX2" fmla="*/ 797287 w 797287"/>
              <a:gd name="connsiteY2" fmla="*/ 398465 h 398465"/>
              <a:gd name="connsiteX3" fmla="*/ 0 w 797287"/>
              <a:gd name="connsiteY3" fmla="*/ 398465 h 398465"/>
              <a:gd name="connsiteX4" fmla="*/ 0 w 797287"/>
              <a:gd name="connsiteY4" fmla="*/ 0 h 3984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287" h="398465">
                <a:moveTo>
                  <a:pt x="0" y="0"/>
                </a:moveTo>
                <a:lnTo>
                  <a:pt x="797287" y="0"/>
                </a:lnTo>
                <a:lnTo>
                  <a:pt x="797287" y="398465"/>
                </a:lnTo>
                <a:lnTo>
                  <a:pt x="0" y="39846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445" tIns="4445" rIns="4445" bIns="4445" numCol="1" spcCol="1270" anchor="ctr" anchorCtr="0">
            <a:noAutofit/>
          </a:bodyPr>
          <a:lstStyle/>
          <a:p>
            <a:pPr marL="0" lvl="0" indent="0" algn="ctr" defTabSz="311150">
              <a:lnSpc>
                <a:spcPct val="90000"/>
              </a:lnSpc>
              <a:spcBef>
                <a:spcPct val="0"/>
              </a:spcBef>
              <a:spcAft>
                <a:spcPct val="35000"/>
              </a:spcAft>
              <a:buNone/>
            </a:pPr>
            <a:r>
              <a:rPr lang="en-US" sz="800" b="1" kern="1200" dirty="0">
                <a:latin typeface="Montserrat" panose="020B0604020202020204" charset="0"/>
              </a:rPr>
              <a:t>RESULTS AND </a:t>
            </a:r>
          </a:p>
          <a:p>
            <a:pPr marL="0" lvl="0" indent="0" algn="ctr" defTabSz="311150">
              <a:lnSpc>
                <a:spcPct val="90000"/>
              </a:lnSpc>
              <a:spcBef>
                <a:spcPct val="0"/>
              </a:spcBef>
              <a:spcAft>
                <a:spcPct val="35000"/>
              </a:spcAft>
              <a:buNone/>
            </a:pPr>
            <a:r>
              <a:rPr lang="en-US" sz="800" b="1" kern="1200" dirty="0">
                <a:latin typeface="Montserrat" panose="020B0604020202020204" charset="0"/>
              </a:rPr>
              <a:t>DISCUSSION</a:t>
            </a:r>
          </a:p>
        </p:txBody>
      </p:sp>
      <p:sp>
        <p:nvSpPr>
          <p:cNvPr id="26" name="Block Arc 25"/>
          <p:cNvSpPr/>
          <p:nvPr/>
        </p:nvSpPr>
        <p:spPr>
          <a:xfrm>
            <a:off x="7820596" y="2183189"/>
            <a:ext cx="1158173" cy="749267"/>
          </a:xfrm>
          <a:prstGeom prst="blockArc">
            <a:avLst>
              <a:gd name="adj1" fmla="val 13500000"/>
              <a:gd name="adj2" fmla="val 10800000"/>
              <a:gd name="adj3" fmla="val 12740"/>
            </a:avLst>
          </a:prstGeom>
        </p:spPr>
        <p:style>
          <a:lnRef idx="0">
            <a:schemeClr val="lt1">
              <a:hueOff val="0"/>
              <a:satOff val="0"/>
              <a:lumOff val="0"/>
              <a:alphaOff val="0"/>
            </a:schemeClr>
          </a:lnRef>
          <a:fillRef idx="3">
            <a:schemeClr val="accent6">
              <a:hueOff val="0"/>
              <a:satOff val="0"/>
              <a:lumOff val="0"/>
              <a:alphaOff val="0"/>
            </a:schemeClr>
          </a:fillRef>
          <a:effectRef idx="3">
            <a:schemeClr val="accent6">
              <a:hueOff val="0"/>
              <a:satOff val="0"/>
              <a:lumOff val="0"/>
              <a:alphaOff val="0"/>
            </a:schemeClr>
          </a:effectRef>
          <a:fontRef idx="minor">
            <a:schemeClr val="lt1"/>
          </a:fontRef>
        </p:style>
      </p:sp>
      <p:sp>
        <p:nvSpPr>
          <p:cNvPr id="27" name="Freeform: Shape 26"/>
          <p:cNvSpPr/>
          <p:nvPr/>
        </p:nvSpPr>
        <p:spPr>
          <a:xfrm>
            <a:off x="7722999" y="2462193"/>
            <a:ext cx="1390079" cy="243097"/>
          </a:xfrm>
          <a:custGeom>
            <a:avLst/>
            <a:gdLst>
              <a:gd name="connsiteX0" fmla="*/ 0 w 797287"/>
              <a:gd name="connsiteY0" fmla="*/ 0 h 398465"/>
              <a:gd name="connsiteX1" fmla="*/ 797287 w 797287"/>
              <a:gd name="connsiteY1" fmla="*/ 0 h 398465"/>
              <a:gd name="connsiteX2" fmla="*/ 797287 w 797287"/>
              <a:gd name="connsiteY2" fmla="*/ 398465 h 398465"/>
              <a:gd name="connsiteX3" fmla="*/ 0 w 797287"/>
              <a:gd name="connsiteY3" fmla="*/ 398465 h 398465"/>
              <a:gd name="connsiteX4" fmla="*/ 0 w 797287"/>
              <a:gd name="connsiteY4" fmla="*/ 0 h 3984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287" h="398465">
                <a:moveTo>
                  <a:pt x="0" y="0"/>
                </a:moveTo>
                <a:lnTo>
                  <a:pt x="797287" y="0"/>
                </a:lnTo>
                <a:lnTo>
                  <a:pt x="797287" y="398465"/>
                </a:lnTo>
                <a:lnTo>
                  <a:pt x="0" y="39846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445" tIns="4445" rIns="4445" bIns="4445" numCol="1" spcCol="1270" anchor="ctr" anchorCtr="0">
            <a:noAutofit/>
          </a:bodyPr>
          <a:lstStyle/>
          <a:p>
            <a:pPr marL="0" lvl="0" indent="0" algn="ctr" defTabSz="311150">
              <a:lnSpc>
                <a:spcPct val="90000"/>
              </a:lnSpc>
              <a:spcBef>
                <a:spcPct val="0"/>
              </a:spcBef>
              <a:spcAft>
                <a:spcPct val="35000"/>
              </a:spcAft>
              <a:buNone/>
            </a:pPr>
            <a:r>
              <a:rPr lang="en-US" sz="800" b="1" kern="1200" dirty="0">
                <a:latin typeface="Montserrat" panose="020B0604020202020204" charset="0"/>
              </a:rPr>
              <a:t>CONCLUSION</a:t>
            </a:r>
          </a:p>
        </p:txBody>
      </p:sp>
      <p:pic>
        <p:nvPicPr>
          <p:cNvPr id="1026" name="Picture 2" descr="Image result for javafx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33124" y="855236"/>
            <a:ext cx="2255762" cy="941171"/>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3"/>
          <p:cNvGrpSpPr/>
          <p:nvPr/>
        </p:nvGrpSpPr>
        <p:grpSpPr>
          <a:xfrm>
            <a:off x="309709" y="1249526"/>
            <a:ext cx="5978747" cy="3558082"/>
            <a:chOff x="309709" y="1249526"/>
            <a:chExt cx="5978747" cy="3558082"/>
          </a:xfrm>
        </p:grpSpPr>
        <p:cxnSp>
          <p:nvCxnSpPr>
            <p:cNvPr id="17" name="Straight Connector 16"/>
            <p:cNvCxnSpPr>
              <a:cxnSpLocks/>
            </p:cNvCxnSpPr>
            <p:nvPr/>
          </p:nvCxnSpPr>
          <p:spPr>
            <a:xfrm flipH="1">
              <a:off x="2017144" y="3992504"/>
              <a:ext cx="8687" cy="232179"/>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8" name="Straight Connector 27"/>
            <p:cNvCxnSpPr>
              <a:cxnSpLocks/>
            </p:cNvCxnSpPr>
            <p:nvPr/>
          </p:nvCxnSpPr>
          <p:spPr>
            <a:xfrm>
              <a:off x="2952130" y="1617956"/>
              <a:ext cx="1" cy="1278512"/>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29" name="Freeform: Shape 28"/>
            <p:cNvSpPr/>
            <p:nvPr/>
          </p:nvSpPr>
          <p:spPr>
            <a:xfrm>
              <a:off x="4461618" y="3411387"/>
              <a:ext cx="1217892" cy="273457"/>
            </a:xfrm>
            <a:custGeom>
              <a:avLst/>
              <a:gdLst/>
              <a:ahLst/>
              <a:cxnLst/>
              <a:rect l="0" t="0" r="0" b="0"/>
              <a:pathLst>
                <a:path>
                  <a:moveTo>
                    <a:pt x="0" y="0"/>
                  </a:moveTo>
                  <a:lnTo>
                    <a:pt x="0" y="201227"/>
                  </a:lnTo>
                  <a:lnTo>
                    <a:pt x="1240928" y="201227"/>
                  </a:lnTo>
                  <a:lnTo>
                    <a:pt x="1240928" y="295284"/>
                  </a:lnTo>
                </a:path>
              </a:pathLst>
            </a:custGeom>
            <a:no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31" name="Freeform: Shape 30"/>
            <p:cNvSpPr/>
            <p:nvPr/>
          </p:nvSpPr>
          <p:spPr>
            <a:xfrm>
              <a:off x="3206959" y="3410950"/>
              <a:ext cx="1217892" cy="273457"/>
            </a:xfrm>
            <a:custGeom>
              <a:avLst/>
              <a:gdLst/>
              <a:ahLst/>
              <a:cxnLst/>
              <a:rect l="0" t="0" r="0" b="0"/>
              <a:pathLst>
                <a:path>
                  <a:moveTo>
                    <a:pt x="1240928" y="0"/>
                  </a:moveTo>
                  <a:lnTo>
                    <a:pt x="1240928" y="201227"/>
                  </a:lnTo>
                  <a:lnTo>
                    <a:pt x="0" y="201227"/>
                  </a:lnTo>
                  <a:lnTo>
                    <a:pt x="0" y="295284"/>
                  </a:lnTo>
                </a:path>
              </a:pathLst>
            </a:custGeom>
            <a:no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32" name="Freeform: Shape 31"/>
            <p:cNvSpPr/>
            <p:nvPr/>
          </p:nvSpPr>
          <p:spPr>
            <a:xfrm>
              <a:off x="2939251" y="2739338"/>
              <a:ext cx="1522366" cy="273457"/>
            </a:xfrm>
            <a:custGeom>
              <a:avLst/>
              <a:gdLst/>
              <a:ahLst/>
              <a:cxnLst/>
              <a:rect l="0" t="0" r="0" b="0"/>
              <a:pathLst>
                <a:path>
                  <a:moveTo>
                    <a:pt x="0" y="0"/>
                  </a:moveTo>
                  <a:lnTo>
                    <a:pt x="0" y="201227"/>
                  </a:lnTo>
                  <a:lnTo>
                    <a:pt x="1551161" y="201227"/>
                  </a:lnTo>
                  <a:lnTo>
                    <a:pt x="1551161" y="295284"/>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33" name="Freeform: Shape 32"/>
            <p:cNvSpPr/>
            <p:nvPr/>
          </p:nvSpPr>
          <p:spPr>
            <a:xfrm>
              <a:off x="1416884" y="3411387"/>
              <a:ext cx="608946" cy="273457"/>
            </a:xfrm>
            <a:custGeom>
              <a:avLst/>
              <a:gdLst/>
              <a:ahLst/>
              <a:cxnLst/>
              <a:rect l="0" t="0" r="0" b="0"/>
              <a:pathLst>
                <a:path>
                  <a:moveTo>
                    <a:pt x="0" y="0"/>
                  </a:moveTo>
                  <a:lnTo>
                    <a:pt x="0" y="201227"/>
                  </a:lnTo>
                  <a:lnTo>
                    <a:pt x="620464" y="201227"/>
                  </a:lnTo>
                  <a:lnTo>
                    <a:pt x="620464" y="295284"/>
                  </a:lnTo>
                </a:path>
              </a:pathLst>
            </a:custGeom>
            <a:no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34" name="Freeform: Shape 33"/>
            <p:cNvSpPr/>
            <p:nvPr/>
          </p:nvSpPr>
          <p:spPr>
            <a:xfrm>
              <a:off x="807938" y="3411387"/>
              <a:ext cx="608946" cy="273457"/>
            </a:xfrm>
            <a:custGeom>
              <a:avLst/>
              <a:gdLst/>
              <a:ahLst/>
              <a:cxnLst/>
              <a:rect l="0" t="0" r="0" b="0"/>
              <a:pathLst>
                <a:path>
                  <a:moveTo>
                    <a:pt x="620464" y="0"/>
                  </a:moveTo>
                  <a:lnTo>
                    <a:pt x="620464" y="201227"/>
                  </a:lnTo>
                  <a:lnTo>
                    <a:pt x="0" y="201227"/>
                  </a:lnTo>
                  <a:lnTo>
                    <a:pt x="0" y="295284"/>
                  </a:lnTo>
                </a:path>
              </a:pathLst>
            </a:custGeom>
            <a:no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35" name="Freeform: Shape 34"/>
            <p:cNvSpPr/>
            <p:nvPr/>
          </p:nvSpPr>
          <p:spPr>
            <a:xfrm>
              <a:off x="1404005" y="2739338"/>
              <a:ext cx="1522366" cy="273457"/>
            </a:xfrm>
            <a:custGeom>
              <a:avLst/>
              <a:gdLst/>
              <a:ahLst/>
              <a:cxnLst/>
              <a:rect l="0" t="0" r="0" b="0"/>
              <a:pathLst>
                <a:path>
                  <a:moveTo>
                    <a:pt x="1551161" y="0"/>
                  </a:moveTo>
                  <a:lnTo>
                    <a:pt x="1551161" y="201227"/>
                  </a:lnTo>
                  <a:lnTo>
                    <a:pt x="0" y="201227"/>
                  </a:lnTo>
                  <a:lnTo>
                    <a:pt x="0" y="295284"/>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36" name="Rectangle: Rounded Corners 35"/>
            <p:cNvSpPr/>
            <p:nvPr/>
          </p:nvSpPr>
          <p:spPr>
            <a:xfrm>
              <a:off x="2441022" y="2367211"/>
              <a:ext cx="996458" cy="333389"/>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7" name="Freeform: Shape 36"/>
            <p:cNvSpPr/>
            <p:nvPr/>
          </p:nvSpPr>
          <p:spPr>
            <a:xfrm>
              <a:off x="2551739" y="2466460"/>
              <a:ext cx="996458" cy="333389"/>
            </a:xfrm>
            <a:custGeom>
              <a:avLst/>
              <a:gdLst>
                <a:gd name="connsiteX0" fmla="*/ 0 w 1015305"/>
                <a:gd name="connsiteY0" fmla="*/ 64472 h 644718"/>
                <a:gd name="connsiteX1" fmla="*/ 64472 w 1015305"/>
                <a:gd name="connsiteY1" fmla="*/ 0 h 644718"/>
                <a:gd name="connsiteX2" fmla="*/ 950833 w 1015305"/>
                <a:gd name="connsiteY2" fmla="*/ 0 h 644718"/>
                <a:gd name="connsiteX3" fmla="*/ 1015305 w 1015305"/>
                <a:gd name="connsiteY3" fmla="*/ 64472 h 644718"/>
                <a:gd name="connsiteX4" fmla="*/ 1015305 w 1015305"/>
                <a:gd name="connsiteY4" fmla="*/ 580246 h 644718"/>
                <a:gd name="connsiteX5" fmla="*/ 950833 w 1015305"/>
                <a:gd name="connsiteY5" fmla="*/ 644718 h 644718"/>
                <a:gd name="connsiteX6" fmla="*/ 64472 w 1015305"/>
                <a:gd name="connsiteY6" fmla="*/ 644718 h 644718"/>
                <a:gd name="connsiteX7" fmla="*/ 0 w 1015305"/>
                <a:gd name="connsiteY7" fmla="*/ 580246 h 644718"/>
                <a:gd name="connsiteX8" fmla="*/ 0 w 1015305"/>
                <a:gd name="connsiteY8" fmla="*/ 64472 h 644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5305" h="644718">
                  <a:moveTo>
                    <a:pt x="0" y="64472"/>
                  </a:moveTo>
                  <a:cubicBezTo>
                    <a:pt x="0" y="28865"/>
                    <a:pt x="28865" y="0"/>
                    <a:pt x="64472" y="0"/>
                  </a:cubicBezTo>
                  <a:lnTo>
                    <a:pt x="950833" y="0"/>
                  </a:lnTo>
                  <a:cubicBezTo>
                    <a:pt x="986440" y="0"/>
                    <a:pt x="1015305" y="28865"/>
                    <a:pt x="1015305" y="64472"/>
                  </a:cubicBezTo>
                  <a:lnTo>
                    <a:pt x="1015305" y="580246"/>
                  </a:lnTo>
                  <a:cubicBezTo>
                    <a:pt x="1015305" y="615853"/>
                    <a:pt x="986440" y="644718"/>
                    <a:pt x="950833" y="644718"/>
                  </a:cubicBezTo>
                  <a:lnTo>
                    <a:pt x="64472" y="644718"/>
                  </a:lnTo>
                  <a:cubicBezTo>
                    <a:pt x="28865" y="644718"/>
                    <a:pt x="0" y="615853"/>
                    <a:pt x="0" y="580246"/>
                  </a:cubicBezTo>
                  <a:lnTo>
                    <a:pt x="0" y="64472"/>
                  </a:ln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83653" tIns="83653" rIns="83653" bIns="83653" numCol="1" spcCol="1270" anchor="ctr" anchorCtr="0">
              <a:noAutofit/>
            </a:bodyPr>
            <a:lstStyle/>
            <a:p>
              <a:pPr marL="0" lvl="0" indent="0" algn="ctr" defTabSz="755650">
                <a:lnSpc>
                  <a:spcPct val="90000"/>
                </a:lnSpc>
                <a:spcBef>
                  <a:spcPct val="0"/>
                </a:spcBef>
                <a:spcAft>
                  <a:spcPct val="35000"/>
                </a:spcAft>
                <a:buNone/>
              </a:pPr>
              <a:r>
                <a:rPr lang="en-US" sz="1700" kern="1200" dirty="0" err="1"/>
                <a:t>HBox</a:t>
              </a:r>
              <a:endParaRPr lang="en-US" sz="1700" kern="1200" dirty="0"/>
            </a:p>
          </p:txBody>
        </p:sp>
        <p:sp>
          <p:nvSpPr>
            <p:cNvPr id="38" name="Rectangle: Rounded Corners 37"/>
            <p:cNvSpPr/>
            <p:nvPr/>
          </p:nvSpPr>
          <p:spPr>
            <a:xfrm>
              <a:off x="918656" y="3012795"/>
              <a:ext cx="996458" cy="333389"/>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9" name="Freeform: Shape 38"/>
            <p:cNvSpPr/>
            <p:nvPr/>
          </p:nvSpPr>
          <p:spPr>
            <a:xfrm>
              <a:off x="1029373" y="3112045"/>
              <a:ext cx="996458" cy="333389"/>
            </a:xfrm>
            <a:custGeom>
              <a:avLst/>
              <a:gdLst>
                <a:gd name="connsiteX0" fmla="*/ 0 w 1015305"/>
                <a:gd name="connsiteY0" fmla="*/ 64472 h 644718"/>
                <a:gd name="connsiteX1" fmla="*/ 64472 w 1015305"/>
                <a:gd name="connsiteY1" fmla="*/ 0 h 644718"/>
                <a:gd name="connsiteX2" fmla="*/ 950833 w 1015305"/>
                <a:gd name="connsiteY2" fmla="*/ 0 h 644718"/>
                <a:gd name="connsiteX3" fmla="*/ 1015305 w 1015305"/>
                <a:gd name="connsiteY3" fmla="*/ 64472 h 644718"/>
                <a:gd name="connsiteX4" fmla="*/ 1015305 w 1015305"/>
                <a:gd name="connsiteY4" fmla="*/ 580246 h 644718"/>
                <a:gd name="connsiteX5" fmla="*/ 950833 w 1015305"/>
                <a:gd name="connsiteY5" fmla="*/ 644718 h 644718"/>
                <a:gd name="connsiteX6" fmla="*/ 64472 w 1015305"/>
                <a:gd name="connsiteY6" fmla="*/ 644718 h 644718"/>
                <a:gd name="connsiteX7" fmla="*/ 0 w 1015305"/>
                <a:gd name="connsiteY7" fmla="*/ 580246 h 644718"/>
                <a:gd name="connsiteX8" fmla="*/ 0 w 1015305"/>
                <a:gd name="connsiteY8" fmla="*/ 64472 h 644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5305" h="644718">
                  <a:moveTo>
                    <a:pt x="0" y="64472"/>
                  </a:moveTo>
                  <a:cubicBezTo>
                    <a:pt x="0" y="28865"/>
                    <a:pt x="28865" y="0"/>
                    <a:pt x="64472" y="0"/>
                  </a:cubicBezTo>
                  <a:lnTo>
                    <a:pt x="950833" y="0"/>
                  </a:lnTo>
                  <a:cubicBezTo>
                    <a:pt x="986440" y="0"/>
                    <a:pt x="1015305" y="28865"/>
                    <a:pt x="1015305" y="64472"/>
                  </a:cubicBezTo>
                  <a:lnTo>
                    <a:pt x="1015305" y="580246"/>
                  </a:lnTo>
                  <a:cubicBezTo>
                    <a:pt x="1015305" y="615853"/>
                    <a:pt x="986440" y="644718"/>
                    <a:pt x="950833" y="644718"/>
                  </a:cubicBezTo>
                  <a:lnTo>
                    <a:pt x="64472" y="644718"/>
                  </a:lnTo>
                  <a:cubicBezTo>
                    <a:pt x="28865" y="644718"/>
                    <a:pt x="0" y="615853"/>
                    <a:pt x="0" y="580246"/>
                  </a:cubicBezTo>
                  <a:lnTo>
                    <a:pt x="0" y="64472"/>
                  </a:ln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83653" tIns="83653" rIns="83653" bIns="83653" numCol="1" spcCol="1270" anchor="ctr" anchorCtr="0">
              <a:noAutofit/>
            </a:bodyPr>
            <a:lstStyle/>
            <a:p>
              <a:pPr marL="0" lvl="0" indent="0" algn="ctr" defTabSz="755650">
                <a:lnSpc>
                  <a:spcPct val="90000"/>
                </a:lnSpc>
                <a:spcBef>
                  <a:spcPct val="0"/>
                </a:spcBef>
                <a:spcAft>
                  <a:spcPct val="35000"/>
                </a:spcAft>
                <a:buNone/>
              </a:pPr>
              <a:r>
                <a:rPr lang="en-US" sz="1700" kern="1200" dirty="0"/>
                <a:t>Group</a:t>
              </a:r>
            </a:p>
          </p:txBody>
        </p:sp>
        <p:sp>
          <p:nvSpPr>
            <p:cNvPr id="40" name="Rectangle: Rounded Corners 39"/>
            <p:cNvSpPr/>
            <p:nvPr/>
          </p:nvSpPr>
          <p:spPr>
            <a:xfrm>
              <a:off x="309709" y="3684845"/>
              <a:ext cx="996458" cy="333389"/>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1" name="Freeform: Shape 40"/>
            <p:cNvSpPr/>
            <p:nvPr/>
          </p:nvSpPr>
          <p:spPr>
            <a:xfrm>
              <a:off x="420427" y="3784094"/>
              <a:ext cx="996458" cy="333389"/>
            </a:xfrm>
            <a:custGeom>
              <a:avLst/>
              <a:gdLst>
                <a:gd name="connsiteX0" fmla="*/ 0 w 1015305"/>
                <a:gd name="connsiteY0" fmla="*/ 64472 h 644718"/>
                <a:gd name="connsiteX1" fmla="*/ 64472 w 1015305"/>
                <a:gd name="connsiteY1" fmla="*/ 0 h 644718"/>
                <a:gd name="connsiteX2" fmla="*/ 950833 w 1015305"/>
                <a:gd name="connsiteY2" fmla="*/ 0 h 644718"/>
                <a:gd name="connsiteX3" fmla="*/ 1015305 w 1015305"/>
                <a:gd name="connsiteY3" fmla="*/ 64472 h 644718"/>
                <a:gd name="connsiteX4" fmla="*/ 1015305 w 1015305"/>
                <a:gd name="connsiteY4" fmla="*/ 580246 h 644718"/>
                <a:gd name="connsiteX5" fmla="*/ 950833 w 1015305"/>
                <a:gd name="connsiteY5" fmla="*/ 644718 h 644718"/>
                <a:gd name="connsiteX6" fmla="*/ 64472 w 1015305"/>
                <a:gd name="connsiteY6" fmla="*/ 644718 h 644718"/>
                <a:gd name="connsiteX7" fmla="*/ 0 w 1015305"/>
                <a:gd name="connsiteY7" fmla="*/ 580246 h 644718"/>
                <a:gd name="connsiteX8" fmla="*/ 0 w 1015305"/>
                <a:gd name="connsiteY8" fmla="*/ 64472 h 644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5305" h="644718">
                  <a:moveTo>
                    <a:pt x="0" y="64472"/>
                  </a:moveTo>
                  <a:cubicBezTo>
                    <a:pt x="0" y="28865"/>
                    <a:pt x="28865" y="0"/>
                    <a:pt x="64472" y="0"/>
                  </a:cubicBezTo>
                  <a:lnTo>
                    <a:pt x="950833" y="0"/>
                  </a:lnTo>
                  <a:cubicBezTo>
                    <a:pt x="986440" y="0"/>
                    <a:pt x="1015305" y="28865"/>
                    <a:pt x="1015305" y="64472"/>
                  </a:cubicBezTo>
                  <a:lnTo>
                    <a:pt x="1015305" y="580246"/>
                  </a:lnTo>
                  <a:cubicBezTo>
                    <a:pt x="1015305" y="615853"/>
                    <a:pt x="986440" y="644718"/>
                    <a:pt x="950833" y="644718"/>
                  </a:cubicBezTo>
                  <a:lnTo>
                    <a:pt x="64472" y="644718"/>
                  </a:lnTo>
                  <a:cubicBezTo>
                    <a:pt x="28865" y="644718"/>
                    <a:pt x="0" y="615853"/>
                    <a:pt x="0" y="580246"/>
                  </a:cubicBezTo>
                  <a:lnTo>
                    <a:pt x="0" y="64472"/>
                  </a:ln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83653" tIns="83653" rIns="83653" bIns="83653" numCol="1" spcCol="1270" anchor="ctr" anchorCtr="0">
              <a:noAutofit/>
            </a:bodyPr>
            <a:lstStyle/>
            <a:p>
              <a:pPr marL="0" lvl="0" indent="0" algn="ctr" defTabSz="755650">
                <a:lnSpc>
                  <a:spcPct val="90000"/>
                </a:lnSpc>
                <a:spcBef>
                  <a:spcPct val="0"/>
                </a:spcBef>
                <a:spcAft>
                  <a:spcPct val="35000"/>
                </a:spcAft>
                <a:buNone/>
              </a:pPr>
              <a:r>
                <a:rPr lang="en-US" sz="1700" kern="1200" dirty="0"/>
                <a:t>Pane</a:t>
              </a:r>
            </a:p>
          </p:txBody>
        </p:sp>
        <p:sp>
          <p:nvSpPr>
            <p:cNvPr id="42" name="Rectangle: Rounded Corners 41"/>
            <p:cNvSpPr/>
            <p:nvPr/>
          </p:nvSpPr>
          <p:spPr>
            <a:xfrm>
              <a:off x="1527602" y="3684845"/>
              <a:ext cx="996458" cy="333389"/>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3" name="Freeform: Shape 42"/>
            <p:cNvSpPr/>
            <p:nvPr/>
          </p:nvSpPr>
          <p:spPr>
            <a:xfrm>
              <a:off x="1638320" y="3784094"/>
              <a:ext cx="996458" cy="333389"/>
            </a:xfrm>
            <a:custGeom>
              <a:avLst/>
              <a:gdLst>
                <a:gd name="connsiteX0" fmla="*/ 0 w 1015305"/>
                <a:gd name="connsiteY0" fmla="*/ 64472 h 644718"/>
                <a:gd name="connsiteX1" fmla="*/ 64472 w 1015305"/>
                <a:gd name="connsiteY1" fmla="*/ 0 h 644718"/>
                <a:gd name="connsiteX2" fmla="*/ 950833 w 1015305"/>
                <a:gd name="connsiteY2" fmla="*/ 0 h 644718"/>
                <a:gd name="connsiteX3" fmla="*/ 1015305 w 1015305"/>
                <a:gd name="connsiteY3" fmla="*/ 64472 h 644718"/>
                <a:gd name="connsiteX4" fmla="*/ 1015305 w 1015305"/>
                <a:gd name="connsiteY4" fmla="*/ 580246 h 644718"/>
                <a:gd name="connsiteX5" fmla="*/ 950833 w 1015305"/>
                <a:gd name="connsiteY5" fmla="*/ 644718 h 644718"/>
                <a:gd name="connsiteX6" fmla="*/ 64472 w 1015305"/>
                <a:gd name="connsiteY6" fmla="*/ 644718 h 644718"/>
                <a:gd name="connsiteX7" fmla="*/ 0 w 1015305"/>
                <a:gd name="connsiteY7" fmla="*/ 580246 h 644718"/>
                <a:gd name="connsiteX8" fmla="*/ 0 w 1015305"/>
                <a:gd name="connsiteY8" fmla="*/ 64472 h 644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5305" h="644718">
                  <a:moveTo>
                    <a:pt x="0" y="64472"/>
                  </a:moveTo>
                  <a:cubicBezTo>
                    <a:pt x="0" y="28865"/>
                    <a:pt x="28865" y="0"/>
                    <a:pt x="64472" y="0"/>
                  </a:cubicBezTo>
                  <a:lnTo>
                    <a:pt x="950833" y="0"/>
                  </a:lnTo>
                  <a:cubicBezTo>
                    <a:pt x="986440" y="0"/>
                    <a:pt x="1015305" y="28865"/>
                    <a:pt x="1015305" y="64472"/>
                  </a:cubicBezTo>
                  <a:lnTo>
                    <a:pt x="1015305" y="580246"/>
                  </a:lnTo>
                  <a:cubicBezTo>
                    <a:pt x="1015305" y="615853"/>
                    <a:pt x="986440" y="644718"/>
                    <a:pt x="950833" y="644718"/>
                  </a:cubicBezTo>
                  <a:lnTo>
                    <a:pt x="64472" y="644718"/>
                  </a:lnTo>
                  <a:cubicBezTo>
                    <a:pt x="28865" y="644718"/>
                    <a:pt x="0" y="615853"/>
                    <a:pt x="0" y="580246"/>
                  </a:cubicBezTo>
                  <a:lnTo>
                    <a:pt x="0" y="64472"/>
                  </a:ln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83653" tIns="83653" rIns="83653" bIns="83653" numCol="1" spcCol="1270" anchor="ctr" anchorCtr="0">
              <a:noAutofit/>
            </a:bodyPr>
            <a:lstStyle/>
            <a:p>
              <a:pPr marL="0" lvl="0" indent="0" algn="ctr" defTabSz="755650">
                <a:lnSpc>
                  <a:spcPct val="90000"/>
                </a:lnSpc>
                <a:spcBef>
                  <a:spcPct val="0"/>
                </a:spcBef>
                <a:spcAft>
                  <a:spcPct val="35000"/>
                </a:spcAft>
                <a:buNone/>
              </a:pPr>
              <a:r>
                <a:rPr lang="en-US" sz="1700" kern="1200" dirty="0"/>
                <a:t>Group</a:t>
              </a:r>
            </a:p>
          </p:txBody>
        </p:sp>
        <p:sp>
          <p:nvSpPr>
            <p:cNvPr id="44" name="Rectangle: Rounded Corners 43"/>
            <p:cNvSpPr/>
            <p:nvPr/>
          </p:nvSpPr>
          <p:spPr>
            <a:xfrm>
              <a:off x="3963388" y="3012795"/>
              <a:ext cx="996458" cy="333389"/>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5" name="Freeform: Shape 44"/>
            <p:cNvSpPr/>
            <p:nvPr/>
          </p:nvSpPr>
          <p:spPr>
            <a:xfrm>
              <a:off x="4074106" y="3112045"/>
              <a:ext cx="996458" cy="333389"/>
            </a:xfrm>
            <a:custGeom>
              <a:avLst/>
              <a:gdLst>
                <a:gd name="connsiteX0" fmla="*/ 0 w 1015305"/>
                <a:gd name="connsiteY0" fmla="*/ 64472 h 644718"/>
                <a:gd name="connsiteX1" fmla="*/ 64472 w 1015305"/>
                <a:gd name="connsiteY1" fmla="*/ 0 h 644718"/>
                <a:gd name="connsiteX2" fmla="*/ 950833 w 1015305"/>
                <a:gd name="connsiteY2" fmla="*/ 0 h 644718"/>
                <a:gd name="connsiteX3" fmla="*/ 1015305 w 1015305"/>
                <a:gd name="connsiteY3" fmla="*/ 64472 h 644718"/>
                <a:gd name="connsiteX4" fmla="*/ 1015305 w 1015305"/>
                <a:gd name="connsiteY4" fmla="*/ 580246 h 644718"/>
                <a:gd name="connsiteX5" fmla="*/ 950833 w 1015305"/>
                <a:gd name="connsiteY5" fmla="*/ 644718 h 644718"/>
                <a:gd name="connsiteX6" fmla="*/ 64472 w 1015305"/>
                <a:gd name="connsiteY6" fmla="*/ 644718 h 644718"/>
                <a:gd name="connsiteX7" fmla="*/ 0 w 1015305"/>
                <a:gd name="connsiteY7" fmla="*/ 580246 h 644718"/>
                <a:gd name="connsiteX8" fmla="*/ 0 w 1015305"/>
                <a:gd name="connsiteY8" fmla="*/ 64472 h 644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5305" h="644718">
                  <a:moveTo>
                    <a:pt x="0" y="64472"/>
                  </a:moveTo>
                  <a:cubicBezTo>
                    <a:pt x="0" y="28865"/>
                    <a:pt x="28865" y="0"/>
                    <a:pt x="64472" y="0"/>
                  </a:cubicBezTo>
                  <a:lnTo>
                    <a:pt x="950833" y="0"/>
                  </a:lnTo>
                  <a:cubicBezTo>
                    <a:pt x="986440" y="0"/>
                    <a:pt x="1015305" y="28865"/>
                    <a:pt x="1015305" y="64472"/>
                  </a:cubicBezTo>
                  <a:lnTo>
                    <a:pt x="1015305" y="580246"/>
                  </a:lnTo>
                  <a:cubicBezTo>
                    <a:pt x="1015305" y="615853"/>
                    <a:pt x="986440" y="644718"/>
                    <a:pt x="950833" y="644718"/>
                  </a:cubicBezTo>
                  <a:lnTo>
                    <a:pt x="64472" y="644718"/>
                  </a:lnTo>
                  <a:cubicBezTo>
                    <a:pt x="28865" y="644718"/>
                    <a:pt x="0" y="615853"/>
                    <a:pt x="0" y="580246"/>
                  </a:cubicBezTo>
                  <a:lnTo>
                    <a:pt x="0" y="64472"/>
                  </a:ln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83653" tIns="83653" rIns="83653" bIns="83653" numCol="1" spcCol="1270" anchor="ctr" anchorCtr="0">
              <a:noAutofit/>
            </a:bodyPr>
            <a:lstStyle/>
            <a:p>
              <a:pPr marL="0" lvl="0" indent="0" algn="ctr" defTabSz="755650">
                <a:lnSpc>
                  <a:spcPct val="90000"/>
                </a:lnSpc>
                <a:spcBef>
                  <a:spcPct val="0"/>
                </a:spcBef>
                <a:spcAft>
                  <a:spcPct val="35000"/>
                </a:spcAft>
                <a:buNone/>
              </a:pPr>
              <a:r>
                <a:rPr lang="en-US" sz="1700" kern="1200" dirty="0" err="1"/>
                <a:t>VBox</a:t>
              </a:r>
              <a:endParaRPr lang="en-US" sz="1700" kern="1200" dirty="0"/>
            </a:p>
          </p:txBody>
        </p:sp>
        <p:sp>
          <p:nvSpPr>
            <p:cNvPr id="46" name="Rectangle: Rounded Corners 45"/>
            <p:cNvSpPr/>
            <p:nvPr/>
          </p:nvSpPr>
          <p:spPr>
            <a:xfrm>
              <a:off x="3110178" y="3669135"/>
              <a:ext cx="222220" cy="114959"/>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7" name="Rectangle: Rounded Corners 46"/>
            <p:cNvSpPr/>
            <p:nvPr/>
          </p:nvSpPr>
          <p:spPr>
            <a:xfrm>
              <a:off x="3963388" y="3684845"/>
              <a:ext cx="996458" cy="333389"/>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8" name="Freeform: Shape 47"/>
            <p:cNvSpPr/>
            <p:nvPr/>
          </p:nvSpPr>
          <p:spPr>
            <a:xfrm>
              <a:off x="4074106" y="3784094"/>
              <a:ext cx="996458" cy="333389"/>
            </a:xfrm>
            <a:custGeom>
              <a:avLst/>
              <a:gdLst>
                <a:gd name="connsiteX0" fmla="*/ 0 w 1015305"/>
                <a:gd name="connsiteY0" fmla="*/ 64472 h 644718"/>
                <a:gd name="connsiteX1" fmla="*/ 64472 w 1015305"/>
                <a:gd name="connsiteY1" fmla="*/ 0 h 644718"/>
                <a:gd name="connsiteX2" fmla="*/ 950833 w 1015305"/>
                <a:gd name="connsiteY2" fmla="*/ 0 h 644718"/>
                <a:gd name="connsiteX3" fmla="*/ 1015305 w 1015305"/>
                <a:gd name="connsiteY3" fmla="*/ 64472 h 644718"/>
                <a:gd name="connsiteX4" fmla="*/ 1015305 w 1015305"/>
                <a:gd name="connsiteY4" fmla="*/ 580246 h 644718"/>
                <a:gd name="connsiteX5" fmla="*/ 950833 w 1015305"/>
                <a:gd name="connsiteY5" fmla="*/ 644718 h 644718"/>
                <a:gd name="connsiteX6" fmla="*/ 64472 w 1015305"/>
                <a:gd name="connsiteY6" fmla="*/ 644718 h 644718"/>
                <a:gd name="connsiteX7" fmla="*/ 0 w 1015305"/>
                <a:gd name="connsiteY7" fmla="*/ 580246 h 644718"/>
                <a:gd name="connsiteX8" fmla="*/ 0 w 1015305"/>
                <a:gd name="connsiteY8" fmla="*/ 64472 h 644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5305" h="644718">
                  <a:moveTo>
                    <a:pt x="0" y="64472"/>
                  </a:moveTo>
                  <a:cubicBezTo>
                    <a:pt x="0" y="28865"/>
                    <a:pt x="28865" y="0"/>
                    <a:pt x="64472" y="0"/>
                  </a:cubicBezTo>
                  <a:lnTo>
                    <a:pt x="950833" y="0"/>
                  </a:lnTo>
                  <a:cubicBezTo>
                    <a:pt x="986440" y="0"/>
                    <a:pt x="1015305" y="28865"/>
                    <a:pt x="1015305" y="64472"/>
                  </a:cubicBezTo>
                  <a:lnTo>
                    <a:pt x="1015305" y="580246"/>
                  </a:lnTo>
                  <a:cubicBezTo>
                    <a:pt x="1015305" y="615853"/>
                    <a:pt x="986440" y="644718"/>
                    <a:pt x="950833" y="644718"/>
                  </a:cubicBezTo>
                  <a:lnTo>
                    <a:pt x="64472" y="644718"/>
                  </a:lnTo>
                  <a:cubicBezTo>
                    <a:pt x="28865" y="644718"/>
                    <a:pt x="0" y="615853"/>
                    <a:pt x="0" y="580246"/>
                  </a:cubicBezTo>
                  <a:lnTo>
                    <a:pt x="0" y="64472"/>
                  </a:ln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83653" tIns="83653" rIns="83653" bIns="83653" numCol="1" spcCol="1270" anchor="ctr" anchorCtr="0">
              <a:noAutofit/>
            </a:bodyPr>
            <a:lstStyle/>
            <a:p>
              <a:pPr marL="0" lvl="0" indent="0" algn="ctr" defTabSz="755650">
                <a:lnSpc>
                  <a:spcPct val="90000"/>
                </a:lnSpc>
                <a:spcBef>
                  <a:spcPct val="0"/>
                </a:spcBef>
                <a:spcAft>
                  <a:spcPct val="35000"/>
                </a:spcAft>
                <a:buNone/>
              </a:pPr>
              <a:r>
                <a:rPr lang="en-US" sz="1700" kern="1200" dirty="0"/>
                <a:t>Label</a:t>
              </a:r>
            </a:p>
          </p:txBody>
        </p:sp>
        <p:sp>
          <p:nvSpPr>
            <p:cNvPr id="49" name="Rectangle: Rounded Corners 48"/>
            <p:cNvSpPr/>
            <p:nvPr/>
          </p:nvSpPr>
          <p:spPr>
            <a:xfrm>
              <a:off x="5181282" y="3684845"/>
              <a:ext cx="996458" cy="333389"/>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50" name="Freeform: Shape 49"/>
            <p:cNvSpPr/>
            <p:nvPr/>
          </p:nvSpPr>
          <p:spPr>
            <a:xfrm>
              <a:off x="5291998" y="3784094"/>
              <a:ext cx="996458" cy="333389"/>
            </a:xfrm>
            <a:custGeom>
              <a:avLst/>
              <a:gdLst>
                <a:gd name="connsiteX0" fmla="*/ 0 w 1015305"/>
                <a:gd name="connsiteY0" fmla="*/ 64472 h 644718"/>
                <a:gd name="connsiteX1" fmla="*/ 64472 w 1015305"/>
                <a:gd name="connsiteY1" fmla="*/ 0 h 644718"/>
                <a:gd name="connsiteX2" fmla="*/ 950833 w 1015305"/>
                <a:gd name="connsiteY2" fmla="*/ 0 h 644718"/>
                <a:gd name="connsiteX3" fmla="*/ 1015305 w 1015305"/>
                <a:gd name="connsiteY3" fmla="*/ 64472 h 644718"/>
                <a:gd name="connsiteX4" fmla="*/ 1015305 w 1015305"/>
                <a:gd name="connsiteY4" fmla="*/ 580246 h 644718"/>
                <a:gd name="connsiteX5" fmla="*/ 950833 w 1015305"/>
                <a:gd name="connsiteY5" fmla="*/ 644718 h 644718"/>
                <a:gd name="connsiteX6" fmla="*/ 64472 w 1015305"/>
                <a:gd name="connsiteY6" fmla="*/ 644718 h 644718"/>
                <a:gd name="connsiteX7" fmla="*/ 0 w 1015305"/>
                <a:gd name="connsiteY7" fmla="*/ 580246 h 644718"/>
                <a:gd name="connsiteX8" fmla="*/ 0 w 1015305"/>
                <a:gd name="connsiteY8" fmla="*/ 64472 h 644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5305" h="644718">
                  <a:moveTo>
                    <a:pt x="0" y="64472"/>
                  </a:moveTo>
                  <a:cubicBezTo>
                    <a:pt x="0" y="28865"/>
                    <a:pt x="28865" y="0"/>
                    <a:pt x="64472" y="0"/>
                  </a:cubicBezTo>
                  <a:lnTo>
                    <a:pt x="950833" y="0"/>
                  </a:lnTo>
                  <a:cubicBezTo>
                    <a:pt x="986440" y="0"/>
                    <a:pt x="1015305" y="28865"/>
                    <a:pt x="1015305" y="64472"/>
                  </a:cubicBezTo>
                  <a:lnTo>
                    <a:pt x="1015305" y="580246"/>
                  </a:lnTo>
                  <a:cubicBezTo>
                    <a:pt x="1015305" y="615853"/>
                    <a:pt x="986440" y="644718"/>
                    <a:pt x="950833" y="644718"/>
                  </a:cubicBezTo>
                  <a:lnTo>
                    <a:pt x="64472" y="644718"/>
                  </a:lnTo>
                  <a:cubicBezTo>
                    <a:pt x="28865" y="644718"/>
                    <a:pt x="0" y="615853"/>
                    <a:pt x="0" y="580246"/>
                  </a:cubicBezTo>
                  <a:lnTo>
                    <a:pt x="0" y="64472"/>
                  </a:ln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83653" tIns="83653" rIns="83653" bIns="83653" numCol="1" spcCol="1270" anchor="ctr" anchorCtr="0">
              <a:noAutofit/>
            </a:bodyPr>
            <a:lstStyle/>
            <a:p>
              <a:pPr marL="0" lvl="0" indent="0" algn="ctr" defTabSz="755650">
                <a:lnSpc>
                  <a:spcPct val="90000"/>
                </a:lnSpc>
                <a:spcBef>
                  <a:spcPct val="0"/>
                </a:spcBef>
                <a:spcAft>
                  <a:spcPct val="35000"/>
                </a:spcAft>
                <a:buNone/>
              </a:pPr>
              <a:r>
                <a:rPr lang="en-US" sz="1700" kern="1200"/>
                <a:t>Label</a:t>
              </a:r>
              <a:endParaRPr lang="en-US" sz="1700" kern="1200" dirty="0"/>
            </a:p>
          </p:txBody>
        </p:sp>
        <p:sp>
          <p:nvSpPr>
            <p:cNvPr id="51" name="Rectangle: Rounded Corners 50"/>
            <p:cNvSpPr/>
            <p:nvPr/>
          </p:nvSpPr>
          <p:spPr>
            <a:xfrm>
              <a:off x="2444277" y="1788186"/>
              <a:ext cx="996458" cy="333389"/>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52" name="Freeform: Shape 51"/>
            <p:cNvSpPr/>
            <p:nvPr/>
          </p:nvSpPr>
          <p:spPr>
            <a:xfrm>
              <a:off x="2554994" y="1887435"/>
              <a:ext cx="996458" cy="333389"/>
            </a:xfrm>
            <a:custGeom>
              <a:avLst/>
              <a:gdLst>
                <a:gd name="connsiteX0" fmla="*/ 0 w 1015305"/>
                <a:gd name="connsiteY0" fmla="*/ 64472 h 644718"/>
                <a:gd name="connsiteX1" fmla="*/ 64472 w 1015305"/>
                <a:gd name="connsiteY1" fmla="*/ 0 h 644718"/>
                <a:gd name="connsiteX2" fmla="*/ 950833 w 1015305"/>
                <a:gd name="connsiteY2" fmla="*/ 0 h 644718"/>
                <a:gd name="connsiteX3" fmla="*/ 1015305 w 1015305"/>
                <a:gd name="connsiteY3" fmla="*/ 64472 h 644718"/>
                <a:gd name="connsiteX4" fmla="*/ 1015305 w 1015305"/>
                <a:gd name="connsiteY4" fmla="*/ 580246 h 644718"/>
                <a:gd name="connsiteX5" fmla="*/ 950833 w 1015305"/>
                <a:gd name="connsiteY5" fmla="*/ 644718 h 644718"/>
                <a:gd name="connsiteX6" fmla="*/ 64472 w 1015305"/>
                <a:gd name="connsiteY6" fmla="*/ 644718 h 644718"/>
                <a:gd name="connsiteX7" fmla="*/ 0 w 1015305"/>
                <a:gd name="connsiteY7" fmla="*/ 580246 h 644718"/>
                <a:gd name="connsiteX8" fmla="*/ 0 w 1015305"/>
                <a:gd name="connsiteY8" fmla="*/ 64472 h 644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5305" h="644718">
                  <a:moveTo>
                    <a:pt x="0" y="64472"/>
                  </a:moveTo>
                  <a:cubicBezTo>
                    <a:pt x="0" y="28865"/>
                    <a:pt x="28865" y="0"/>
                    <a:pt x="64472" y="0"/>
                  </a:cubicBezTo>
                  <a:lnTo>
                    <a:pt x="950833" y="0"/>
                  </a:lnTo>
                  <a:cubicBezTo>
                    <a:pt x="986440" y="0"/>
                    <a:pt x="1015305" y="28865"/>
                    <a:pt x="1015305" y="64472"/>
                  </a:cubicBezTo>
                  <a:lnTo>
                    <a:pt x="1015305" y="580246"/>
                  </a:lnTo>
                  <a:cubicBezTo>
                    <a:pt x="1015305" y="615853"/>
                    <a:pt x="986440" y="644718"/>
                    <a:pt x="950833" y="644718"/>
                  </a:cubicBezTo>
                  <a:lnTo>
                    <a:pt x="64472" y="644718"/>
                  </a:lnTo>
                  <a:cubicBezTo>
                    <a:pt x="28865" y="644718"/>
                    <a:pt x="0" y="615853"/>
                    <a:pt x="0" y="580246"/>
                  </a:cubicBezTo>
                  <a:lnTo>
                    <a:pt x="0" y="64472"/>
                  </a:ln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83653" tIns="83653" rIns="83653" bIns="83653" numCol="1" spcCol="1270" anchor="ctr" anchorCtr="0">
              <a:noAutofit/>
            </a:bodyPr>
            <a:lstStyle/>
            <a:p>
              <a:pPr marL="0" lvl="0" indent="0" algn="ctr" defTabSz="755650">
                <a:lnSpc>
                  <a:spcPct val="90000"/>
                </a:lnSpc>
                <a:spcBef>
                  <a:spcPct val="0"/>
                </a:spcBef>
                <a:spcAft>
                  <a:spcPct val="35000"/>
                </a:spcAft>
                <a:buNone/>
              </a:pPr>
              <a:r>
                <a:rPr lang="en-US" sz="1700" kern="1200" dirty="0"/>
                <a:t>Scene</a:t>
              </a:r>
            </a:p>
          </p:txBody>
        </p:sp>
        <p:sp>
          <p:nvSpPr>
            <p:cNvPr id="53" name="Rectangle: Rounded Corners 52"/>
            <p:cNvSpPr/>
            <p:nvPr/>
          </p:nvSpPr>
          <p:spPr>
            <a:xfrm>
              <a:off x="2441021" y="1249526"/>
              <a:ext cx="996458" cy="333389"/>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54" name="Freeform: Shape 53"/>
            <p:cNvSpPr/>
            <p:nvPr/>
          </p:nvSpPr>
          <p:spPr>
            <a:xfrm>
              <a:off x="2551738" y="1348775"/>
              <a:ext cx="996458" cy="333389"/>
            </a:xfrm>
            <a:custGeom>
              <a:avLst/>
              <a:gdLst>
                <a:gd name="connsiteX0" fmla="*/ 0 w 1015305"/>
                <a:gd name="connsiteY0" fmla="*/ 64472 h 644718"/>
                <a:gd name="connsiteX1" fmla="*/ 64472 w 1015305"/>
                <a:gd name="connsiteY1" fmla="*/ 0 h 644718"/>
                <a:gd name="connsiteX2" fmla="*/ 950833 w 1015305"/>
                <a:gd name="connsiteY2" fmla="*/ 0 h 644718"/>
                <a:gd name="connsiteX3" fmla="*/ 1015305 w 1015305"/>
                <a:gd name="connsiteY3" fmla="*/ 64472 h 644718"/>
                <a:gd name="connsiteX4" fmla="*/ 1015305 w 1015305"/>
                <a:gd name="connsiteY4" fmla="*/ 580246 h 644718"/>
                <a:gd name="connsiteX5" fmla="*/ 950833 w 1015305"/>
                <a:gd name="connsiteY5" fmla="*/ 644718 h 644718"/>
                <a:gd name="connsiteX6" fmla="*/ 64472 w 1015305"/>
                <a:gd name="connsiteY6" fmla="*/ 644718 h 644718"/>
                <a:gd name="connsiteX7" fmla="*/ 0 w 1015305"/>
                <a:gd name="connsiteY7" fmla="*/ 580246 h 644718"/>
                <a:gd name="connsiteX8" fmla="*/ 0 w 1015305"/>
                <a:gd name="connsiteY8" fmla="*/ 64472 h 644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5305" h="644718">
                  <a:moveTo>
                    <a:pt x="0" y="64472"/>
                  </a:moveTo>
                  <a:cubicBezTo>
                    <a:pt x="0" y="28865"/>
                    <a:pt x="28865" y="0"/>
                    <a:pt x="64472" y="0"/>
                  </a:cubicBezTo>
                  <a:lnTo>
                    <a:pt x="950833" y="0"/>
                  </a:lnTo>
                  <a:cubicBezTo>
                    <a:pt x="986440" y="0"/>
                    <a:pt x="1015305" y="28865"/>
                    <a:pt x="1015305" y="64472"/>
                  </a:cubicBezTo>
                  <a:lnTo>
                    <a:pt x="1015305" y="580246"/>
                  </a:lnTo>
                  <a:cubicBezTo>
                    <a:pt x="1015305" y="615853"/>
                    <a:pt x="986440" y="644718"/>
                    <a:pt x="950833" y="644718"/>
                  </a:cubicBezTo>
                  <a:lnTo>
                    <a:pt x="64472" y="644718"/>
                  </a:lnTo>
                  <a:cubicBezTo>
                    <a:pt x="28865" y="644718"/>
                    <a:pt x="0" y="615853"/>
                    <a:pt x="0" y="580246"/>
                  </a:cubicBezTo>
                  <a:lnTo>
                    <a:pt x="0" y="64472"/>
                  </a:ln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83653" tIns="83653" rIns="83653" bIns="83653" numCol="1" spcCol="1270" anchor="ctr" anchorCtr="0">
              <a:noAutofit/>
            </a:bodyPr>
            <a:lstStyle/>
            <a:p>
              <a:pPr marL="0" lvl="0" indent="0" algn="ctr" defTabSz="755650">
                <a:lnSpc>
                  <a:spcPct val="90000"/>
                </a:lnSpc>
                <a:spcBef>
                  <a:spcPct val="0"/>
                </a:spcBef>
                <a:spcAft>
                  <a:spcPct val="35000"/>
                </a:spcAft>
                <a:buNone/>
              </a:pPr>
              <a:r>
                <a:rPr lang="en-US" sz="1700" kern="1200" dirty="0"/>
                <a:t>Stage</a:t>
              </a:r>
            </a:p>
          </p:txBody>
        </p:sp>
        <p:sp>
          <p:nvSpPr>
            <p:cNvPr id="55" name="Rectangle: Rounded Corners 54"/>
            <p:cNvSpPr/>
            <p:nvPr/>
          </p:nvSpPr>
          <p:spPr>
            <a:xfrm>
              <a:off x="3246581" y="3794059"/>
              <a:ext cx="222220" cy="114959"/>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56" name="Rectangle: Rounded Corners 55"/>
            <p:cNvSpPr/>
            <p:nvPr/>
          </p:nvSpPr>
          <p:spPr>
            <a:xfrm>
              <a:off x="3406371" y="3675637"/>
              <a:ext cx="222220" cy="114959"/>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cxnSp>
          <p:nvCxnSpPr>
            <p:cNvPr id="57" name="Straight Connector 56"/>
            <p:cNvCxnSpPr>
              <a:cxnSpLocks/>
            </p:cNvCxnSpPr>
            <p:nvPr/>
          </p:nvCxnSpPr>
          <p:spPr>
            <a:xfrm flipH="1">
              <a:off x="3362314" y="3595837"/>
              <a:ext cx="8687" cy="232179"/>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8" name="Straight Connector 57"/>
            <p:cNvCxnSpPr>
              <a:cxnSpLocks/>
            </p:cNvCxnSpPr>
            <p:nvPr/>
          </p:nvCxnSpPr>
          <p:spPr>
            <a:xfrm>
              <a:off x="3521274" y="3584437"/>
              <a:ext cx="0" cy="100407"/>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59" name="Rectangle: Rounded Corners 58"/>
            <p:cNvSpPr/>
            <p:nvPr/>
          </p:nvSpPr>
          <p:spPr>
            <a:xfrm>
              <a:off x="3546617" y="3794059"/>
              <a:ext cx="222220" cy="114959"/>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cxnSp>
          <p:nvCxnSpPr>
            <p:cNvPr id="60" name="Straight Connector 59"/>
            <p:cNvCxnSpPr>
              <a:cxnSpLocks/>
            </p:cNvCxnSpPr>
            <p:nvPr/>
          </p:nvCxnSpPr>
          <p:spPr>
            <a:xfrm flipH="1">
              <a:off x="3662349" y="3595837"/>
              <a:ext cx="8687" cy="232179"/>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61" name="Rectangle: Rounded Corners 60"/>
            <p:cNvSpPr/>
            <p:nvPr/>
          </p:nvSpPr>
          <p:spPr>
            <a:xfrm>
              <a:off x="3704795" y="3681972"/>
              <a:ext cx="222220" cy="114959"/>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cxnSp>
          <p:nvCxnSpPr>
            <p:cNvPr id="62" name="Straight Connector 61"/>
            <p:cNvCxnSpPr>
              <a:cxnSpLocks/>
            </p:cNvCxnSpPr>
            <p:nvPr/>
          </p:nvCxnSpPr>
          <p:spPr>
            <a:xfrm>
              <a:off x="3819697" y="3590773"/>
              <a:ext cx="0" cy="100407"/>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63" name="Freeform: Shape 62"/>
            <p:cNvSpPr/>
            <p:nvPr/>
          </p:nvSpPr>
          <p:spPr>
            <a:xfrm>
              <a:off x="3019251" y="3961764"/>
              <a:ext cx="996458" cy="333389"/>
            </a:xfrm>
            <a:custGeom>
              <a:avLst/>
              <a:gdLst>
                <a:gd name="connsiteX0" fmla="*/ 0 w 1015305"/>
                <a:gd name="connsiteY0" fmla="*/ 64472 h 644718"/>
                <a:gd name="connsiteX1" fmla="*/ 64472 w 1015305"/>
                <a:gd name="connsiteY1" fmla="*/ 0 h 644718"/>
                <a:gd name="connsiteX2" fmla="*/ 950833 w 1015305"/>
                <a:gd name="connsiteY2" fmla="*/ 0 h 644718"/>
                <a:gd name="connsiteX3" fmla="*/ 1015305 w 1015305"/>
                <a:gd name="connsiteY3" fmla="*/ 64472 h 644718"/>
                <a:gd name="connsiteX4" fmla="*/ 1015305 w 1015305"/>
                <a:gd name="connsiteY4" fmla="*/ 580246 h 644718"/>
                <a:gd name="connsiteX5" fmla="*/ 950833 w 1015305"/>
                <a:gd name="connsiteY5" fmla="*/ 644718 h 644718"/>
                <a:gd name="connsiteX6" fmla="*/ 64472 w 1015305"/>
                <a:gd name="connsiteY6" fmla="*/ 644718 h 644718"/>
                <a:gd name="connsiteX7" fmla="*/ 0 w 1015305"/>
                <a:gd name="connsiteY7" fmla="*/ 580246 h 644718"/>
                <a:gd name="connsiteX8" fmla="*/ 0 w 1015305"/>
                <a:gd name="connsiteY8" fmla="*/ 64472 h 644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5305" h="644718">
                  <a:moveTo>
                    <a:pt x="0" y="64472"/>
                  </a:moveTo>
                  <a:cubicBezTo>
                    <a:pt x="0" y="28865"/>
                    <a:pt x="28865" y="0"/>
                    <a:pt x="64472" y="0"/>
                  </a:cubicBezTo>
                  <a:lnTo>
                    <a:pt x="950833" y="0"/>
                  </a:lnTo>
                  <a:cubicBezTo>
                    <a:pt x="986440" y="0"/>
                    <a:pt x="1015305" y="28865"/>
                    <a:pt x="1015305" y="64472"/>
                  </a:cubicBezTo>
                  <a:lnTo>
                    <a:pt x="1015305" y="580246"/>
                  </a:lnTo>
                  <a:cubicBezTo>
                    <a:pt x="1015305" y="615853"/>
                    <a:pt x="986440" y="644718"/>
                    <a:pt x="950833" y="644718"/>
                  </a:cubicBezTo>
                  <a:lnTo>
                    <a:pt x="64472" y="644718"/>
                  </a:lnTo>
                  <a:cubicBezTo>
                    <a:pt x="28865" y="644718"/>
                    <a:pt x="0" y="615853"/>
                    <a:pt x="0" y="580246"/>
                  </a:cubicBezTo>
                  <a:lnTo>
                    <a:pt x="0" y="64472"/>
                  </a:lnTo>
                  <a:close/>
                </a:path>
              </a:pathLst>
            </a:custGeom>
            <a:noFill/>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83653" tIns="83653" rIns="83653" bIns="83653" numCol="1" spcCol="1270" anchor="ctr" anchorCtr="0">
              <a:noAutofit/>
            </a:bodyPr>
            <a:lstStyle/>
            <a:p>
              <a:pPr marL="0" lvl="0" indent="0" algn="ctr" defTabSz="755650">
                <a:lnSpc>
                  <a:spcPct val="90000"/>
                </a:lnSpc>
                <a:spcBef>
                  <a:spcPct val="0"/>
                </a:spcBef>
                <a:spcAft>
                  <a:spcPct val="35000"/>
                </a:spcAft>
                <a:buNone/>
              </a:pPr>
              <a:r>
                <a:rPr lang="en-US" sz="1200" kern="1200" dirty="0"/>
                <a:t>Buttons</a:t>
              </a:r>
            </a:p>
          </p:txBody>
        </p:sp>
        <p:cxnSp>
          <p:nvCxnSpPr>
            <p:cNvPr id="64" name="Straight Connector 63"/>
            <p:cNvCxnSpPr>
              <a:cxnSpLocks/>
            </p:cNvCxnSpPr>
            <p:nvPr/>
          </p:nvCxnSpPr>
          <p:spPr>
            <a:xfrm>
              <a:off x="1633741" y="4224682"/>
              <a:ext cx="807281"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5" name="Straight Connector 64"/>
            <p:cNvCxnSpPr>
              <a:cxnSpLocks/>
            </p:cNvCxnSpPr>
            <p:nvPr/>
          </p:nvCxnSpPr>
          <p:spPr>
            <a:xfrm flipH="1">
              <a:off x="1639453" y="4225122"/>
              <a:ext cx="1" cy="11609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6" name="Straight Connector 65"/>
            <p:cNvCxnSpPr>
              <a:cxnSpLocks/>
            </p:cNvCxnSpPr>
            <p:nvPr/>
          </p:nvCxnSpPr>
          <p:spPr>
            <a:xfrm flipH="1">
              <a:off x="1913669" y="4225123"/>
              <a:ext cx="1" cy="11609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7" name="Straight Connector 66"/>
            <p:cNvCxnSpPr>
              <a:cxnSpLocks/>
            </p:cNvCxnSpPr>
            <p:nvPr/>
          </p:nvCxnSpPr>
          <p:spPr>
            <a:xfrm flipH="1">
              <a:off x="2437169" y="4232961"/>
              <a:ext cx="1" cy="11609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8" name="Straight Connector 67"/>
            <p:cNvCxnSpPr>
              <a:cxnSpLocks/>
            </p:cNvCxnSpPr>
            <p:nvPr/>
          </p:nvCxnSpPr>
          <p:spPr>
            <a:xfrm flipH="1">
              <a:off x="2204500" y="4225123"/>
              <a:ext cx="1" cy="11609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69" name="Rectangle: Rounded Corners 68"/>
            <p:cNvSpPr/>
            <p:nvPr/>
          </p:nvSpPr>
          <p:spPr>
            <a:xfrm>
              <a:off x="1553493" y="4294658"/>
              <a:ext cx="182704" cy="161485"/>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70" name="Rectangle: Rounded Corners 69"/>
            <p:cNvSpPr/>
            <p:nvPr/>
          </p:nvSpPr>
          <p:spPr>
            <a:xfrm>
              <a:off x="1553493" y="4471833"/>
              <a:ext cx="182704" cy="161485"/>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71" name="Rectangle: Rounded Corners 70"/>
            <p:cNvSpPr/>
            <p:nvPr/>
          </p:nvSpPr>
          <p:spPr>
            <a:xfrm>
              <a:off x="1553493" y="4643649"/>
              <a:ext cx="182704" cy="161485"/>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72" name="Rectangle: Rounded Corners 71"/>
            <p:cNvSpPr/>
            <p:nvPr/>
          </p:nvSpPr>
          <p:spPr>
            <a:xfrm>
              <a:off x="1819089" y="4291917"/>
              <a:ext cx="182704" cy="161485"/>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73" name="Rectangle: Rounded Corners 72"/>
            <p:cNvSpPr/>
            <p:nvPr/>
          </p:nvSpPr>
          <p:spPr>
            <a:xfrm>
              <a:off x="1819089" y="4471833"/>
              <a:ext cx="182704" cy="161485"/>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74" name="Rectangle: Rounded Corners 73"/>
            <p:cNvSpPr/>
            <p:nvPr/>
          </p:nvSpPr>
          <p:spPr>
            <a:xfrm>
              <a:off x="1819089" y="4643649"/>
              <a:ext cx="182704" cy="161485"/>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75" name="Rectangle: Rounded Corners 74"/>
            <p:cNvSpPr/>
            <p:nvPr/>
          </p:nvSpPr>
          <p:spPr>
            <a:xfrm>
              <a:off x="2091900" y="4294887"/>
              <a:ext cx="182704" cy="161485"/>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76" name="Rectangle: Rounded Corners 75"/>
            <p:cNvSpPr/>
            <p:nvPr/>
          </p:nvSpPr>
          <p:spPr>
            <a:xfrm>
              <a:off x="2086715" y="4474590"/>
              <a:ext cx="182704" cy="161485"/>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77" name="Rectangle: Rounded Corners 76"/>
            <p:cNvSpPr/>
            <p:nvPr/>
          </p:nvSpPr>
          <p:spPr>
            <a:xfrm>
              <a:off x="2084684" y="4643649"/>
              <a:ext cx="182704" cy="161485"/>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78" name="Rectangle: Rounded Corners 77"/>
            <p:cNvSpPr/>
            <p:nvPr/>
          </p:nvSpPr>
          <p:spPr>
            <a:xfrm>
              <a:off x="2339396" y="4297361"/>
              <a:ext cx="182704" cy="161485"/>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79" name="Rectangle: Rounded Corners 78"/>
            <p:cNvSpPr/>
            <p:nvPr/>
          </p:nvSpPr>
          <p:spPr>
            <a:xfrm>
              <a:off x="2334212" y="4477064"/>
              <a:ext cx="182704" cy="161485"/>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80" name="Rectangle: Rounded Corners 79"/>
            <p:cNvSpPr/>
            <p:nvPr/>
          </p:nvSpPr>
          <p:spPr>
            <a:xfrm>
              <a:off x="2332181" y="4646123"/>
              <a:ext cx="182704" cy="161485"/>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81" name="Freeform: Shape 80"/>
            <p:cNvSpPr/>
            <p:nvPr/>
          </p:nvSpPr>
          <p:spPr>
            <a:xfrm>
              <a:off x="801892" y="4393907"/>
              <a:ext cx="996458" cy="333389"/>
            </a:xfrm>
            <a:custGeom>
              <a:avLst/>
              <a:gdLst>
                <a:gd name="connsiteX0" fmla="*/ 0 w 1015305"/>
                <a:gd name="connsiteY0" fmla="*/ 64472 h 644718"/>
                <a:gd name="connsiteX1" fmla="*/ 64472 w 1015305"/>
                <a:gd name="connsiteY1" fmla="*/ 0 h 644718"/>
                <a:gd name="connsiteX2" fmla="*/ 950833 w 1015305"/>
                <a:gd name="connsiteY2" fmla="*/ 0 h 644718"/>
                <a:gd name="connsiteX3" fmla="*/ 1015305 w 1015305"/>
                <a:gd name="connsiteY3" fmla="*/ 64472 h 644718"/>
                <a:gd name="connsiteX4" fmla="*/ 1015305 w 1015305"/>
                <a:gd name="connsiteY4" fmla="*/ 580246 h 644718"/>
                <a:gd name="connsiteX5" fmla="*/ 950833 w 1015305"/>
                <a:gd name="connsiteY5" fmla="*/ 644718 h 644718"/>
                <a:gd name="connsiteX6" fmla="*/ 64472 w 1015305"/>
                <a:gd name="connsiteY6" fmla="*/ 644718 h 644718"/>
                <a:gd name="connsiteX7" fmla="*/ 0 w 1015305"/>
                <a:gd name="connsiteY7" fmla="*/ 580246 h 644718"/>
                <a:gd name="connsiteX8" fmla="*/ 0 w 1015305"/>
                <a:gd name="connsiteY8" fmla="*/ 64472 h 644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5305" h="644718">
                  <a:moveTo>
                    <a:pt x="0" y="64472"/>
                  </a:moveTo>
                  <a:cubicBezTo>
                    <a:pt x="0" y="28865"/>
                    <a:pt x="28865" y="0"/>
                    <a:pt x="64472" y="0"/>
                  </a:cubicBezTo>
                  <a:lnTo>
                    <a:pt x="950833" y="0"/>
                  </a:lnTo>
                  <a:cubicBezTo>
                    <a:pt x="986440" y="0"/>
                    <a:pt x="1015305" y="28865"/>
                    <a:pt x="1015305" y="64472"/>
                  </a:cubicBezTo>
                  <a:lnTo>
                    <a:pt x="1015305" y="580246"/>
                  </a:lnTo>
                  <a:cubicBezTo>
                    <a:pt x="1015305" y="615853"/>
                    <a:pt x="986440" y="644718"/>
                    <a:pt x="950833" y="644718"/>
                  </a:cubicBezTo>
                  <a:lnTo>
                    <a:pt x="64472" y="644718"/>
                  </a:lnTo>
                  <a:cubicBezTo>
                    <a:pt x="28865" y="644718"/>
                    <a:pt x="0" y="615853"/>
                    <a:pt x="0" y="580246"/>
                  </a:cubicBezTo>
                  <a:lnTo>
                    <a:pt x="0" y="64472"/>
                  </a:lnTo>
                  <a:close/>
                </a:path>
              </a:pathLst>
            </a:custGeom>
            <a:noFill/>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83653" tIns="83653" rIns="83653" bIns="83653" numCol="1" spcCol="1270" anchor="ctr" anchorCtr="0">
              <a:noAutofit/>
            </a:bodyPr>
            <a:lstStyle/>
            <a:p>
              <a:pPr marL="0" lvl="0" indent="0" algn="ctr" defTabSz="755650">
                <a:lnSpc>
                  <a:spcPct val="90000"/>
                </a:lnSpc>
                <a:spcBef>
                  <a:spcPct val="0"/>
                </a:spcBef>
                <a:spcAft>
                  <a:spcPct val="35000"/>
                </a:spcAft>
                <a:buNone/>
              </a:pPr>
              <a:r>
                <a:rPr lang="en-US" sz="1200" kern="1200" dirty="0"/>
                <a:t>Cells</a:t>
              </a:r>
            </a:p>
          </p:txBody>
        </p:sp>
      </p:grpSp>
      <p:sp>
        <p:nvSpPr>
          <p:cNvPr id="82" name="Title 1"/>
          <p:cNvSpPr txBox="1">
            <a:spLocks/>
          </p:cNvSpPr>
          <p:nvPr/>
        </p:nvSpPr>
        <p:spPr>
          <a:xfrm>
            <a:off x="249453" y="292701"/>
            <a:ext cx="7001952" cy="485699"/>
          </a:xfrm>
          <a:prstGeom prst="rect">
            <a:avLst/>
          </a:prstGeom>
          <a:noFill/>
          <a:ln>
            <a:noFill/>
          </a:ln>
        </p:spPr>
        <p:txBody>
          <a:bodyPr lIns="91425" tIns="91425" rIns="91425" bIns="91425" anchor="b"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rgbClr val="999999"/>
              </a:buClr>
              <a:buSzPct val="100000"/>
              <a:buFont typeface="Montserrat"/>
              <a:buNone/>
              <a:defRPr sz="2400" b="1" i="0" u="none" strike="noStrike" cap="none">
                <a:solidFill>
                  <a:srgbClr val="999999"/>
                </a:solidFill>
                <a:latin typeface="Montserrat"/>
                <a:ea typeface="Montserrat"/>
                <a:cs typeface="Montserrat"/>
                <a:sym typeface="Montserrat"/>
              </a:defRPr>
            </a:lvl1pPr>
            <a:lvl2pPr lvl="1">
              <a:spcBef>
                <a:spcPts val="0"/>
              </a:spcBef>
              <a:buClr>
                <a:srgbClr val="999999"/>
              </a:buClr>
              <a:buSzPct val="100000"/>
              <a:buFont typeface="Montserrat"/>
              <a:buNone/>
              <a:defRPr sz="2400" b="1">
                <a:solidFill>
                  <a:srgbClr val="999999"/>
                </a:solidFill>
                <a:latin typeface="Montserrat"/>
                <a:ea typeface="Montserrat"/>
                <a:cs typeface="Montserrat"/>
                <a:sym typeface="Montserrat"/>
              </a:defRPr>
            </a:lvl2pPr>
            <a:lvl3pPr lvl="2">
              <a:spcBef>
                <a:spcPts val="0"/>
              </a:spcBef>
              <a:buClr>
                <a:srgbClr val="999999"/>
              </a:buClr>
              <a:buSzPct val="100000"/>
              <a:buFont typeface="Montserrat"/>
              <a:buNone/>
              <a:defRPr sz="2400" b="1">
                <a:solidFill>
                  <a:srgbClr val="999999"/>
                </a:solidFill>
                <a:latin typeface="Montserrat"/>
                <a:ea typeface="Montserrat"/>
                <a:cs typeface="Montserrat"/>
                <a:sym typeface="Montserrat"/>
              </a:defRPr>
            </a:lvl3pPr>
            <a:lvl4pPr lvl="3">
              <a:spcBef>
                <a:spcPts val="0"/>
              </a:spcBef>
              <a:buClr>
                <a:srgbClr val="999999"/>
              </a:buClr>
              <a:buSzPct val="100000"/>
              <a:buFont typeface="Montserrat"/>
              <a:buNone/>
              <a:defRPr sz="2400" b="1">
                <a:solidFill>
                  <a:srgbClr val="999999"/>
                </a:solidFill>
                <a:latin typeface="Montserrat"/>
                <a:ea typeface="Montserrat"/>
                <a:cs typeface="Montserrat"/>
                <a:sym typeface="Montserrat"/>
              </a:defRPr>
            </a:lvl4pPr>
            <a:lvl5pPr lvl="4">
              <a:spcBef>
                <a:spcPts val="0"/>
              </a:spcBef>
              <a:buClr>
                <a:srgbClr val="999999"/>
              </a:buClr>
              <a:buSzPct val="100000"/>
              <a:buFont typeface="Montserrat"/>
              <a:buNone/>
              <a:defRPr sz="2400" b="1">
                <a:solidFill>
                  <a:srgbClr val="999999"/>
                </a:solidFill>
                <a:latin typeface="Montserrat"/>
                <a:ea typeface="Montserrat"/>
                <a:cs typeface="Montserrat"/>
                <a:sym typeface="Montserrat"/>
              </a:defRPr>
            </a:lvl5pPr>
            <a:lvl6pPr lvl="5">
              <a:spcBef>
                <a:spcPts val="0"/>
              </a:spcBef>
              <a:buClr>
                <a:srgbClr val="999999"/>
              </a:buClr>
              <a:buSzPct val="100000"/>
              <a:buFont typeface="Montserrat"/>
              <a:buNone/>
              <a:defRPr sz="2400" b="1">
                <a:solidFill>
                  <a:srgbClr val="999999"/>
                </a:solidFill>
                <a:latin typeface="Montserrat"/>
                <a:ea typeface="Montserrat"/>
                <a:cs typeface="Montserrat"/>
                <a:sym typeface="Montserrat"/>
              </a:defRPr>
            </a:lvl6pPr>
            <a:lvl7pPr lvl="6">
              <a:spcBef>
                <a:spcPts val="0"/>
              </a:spcBef>
              <a:buClr>
                <a:srgbClr val="999999"/>
              </a:buClr>
              <a:buSzPct val="100000"/>
              <a:buFont typeface="Montserrat"/>
              <a:buNone/>
              <a:defRPr sz="2400" b="1">
                <a:solidFill>
                  <a:srgbClr val="999999"/>
                </a:solidFill>
                <a:latin typeface="Montserrat"/>
                <a:ea typeface="Montserrat"/>
                <a:cs typeface="Montserrat"/>
                <a:sym typeface="Montserrat"/>
              </a:defRPr>
            </a:lvl7pPr>
            <a:lvl8pPr lvl="7">
              <a:spcBef>
                <a:spcPts val="0"/>
              </a:spcBef>
              <a:buClr>
                <a:srgbClr val="999999"/>
              </a:buClr>
              <a:buSzPct val="100000"/>
              <a:buFont typeface="Montserrat"/>
              <a:buNone/>
              <a:defRPr sz="2400" b="1">
                <a:solidFill>
                  <a:srgbClr val="999999"/>
                </a:solidFill>
                <a:latin typeface="Montserrat"/>
                <a:ea typeface="Montserrat"/>
                <a:cs typeface="Montserrat"/>
                <a:sym typeface="Montserrat"/>
              </a:defRPr>
            </a:lvl8pPr>
            <a:lvl9pPr lvl="8">
              <a:spcBef>
                <a:spcPts val="0"/>
              </a:spcBef>
              <a:buClr>
                <a:srgbClr val="999999"/>
              </a:buClr>
              <a:buSzPct val="100000"/>
              <a:buFont typeface="Montserrat"/>
              <a:buNone/>
              <a:defRPr sz="2400" b="1">
                <a:solidFill>
                  <a:srgbClr val="999999"/>
                </a:solidFill>
                <a:latin typeface="Montserrat"/>
                <a:ea typeface="Montserrat"/>
                <a:cs typeface="Montserrat"/>
                <a:sym typeface="Montserrat"/>
              </a:defRPr>
            </a:lvl9pPr>
          </a:lstStyle>
          <a:p>
            <a:r>
              <a:rPr lang="en-SG" dirty="0">
                <a:solidFill>
                  <a:schemeClr val="tx1"/>
                </a:solidFill>
              </a:rPr>
              <a:t>Front-end Simulator – GUI Implementation</a:t>
            </a:r>
          </a:p>
        </p:txBody>
      </p:sp>
      <p:sp>
        <p:nvSpPr>
          <p:cNvPr id="2" name="Rectangle 1"/>
          <p:cNvSpPr/>
          <p:nvPr/>
        </p:nvSpPr>
        <p:spPr>
          <a:xfrm>
            <a:off x="148856" y="2297692"/>
            <a:ext cx="7015108" cy="264695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 name="TextBox 2"/>
          <p:cNvSpPr txBox="1"/>
          <p:nvPr/>
        </p:nvSpPr>
        <p:spPr>
          <a:xfrm>
            <a:off x="5687521" y="2396941"/>
            <a:ext cx="1967667" cy="307777"/>
          </a:xfrm>
          <a:prstGeom prst="rect">
            <a:avLst/>
          </a:prstGeom>
          <a:noFill/>
        </p:spPr>
        <p:txBody>
          <a:bodyPr wrap="square" rtlCol="0">
            <a:spAutoFit/>
          </a:bodyPr>
          <a:lstStyle/>
          <a:p>
            <a:r>
              <a:rPr lang="en-SG" dirty="0"/>
              <a:t>Scene graph</a:t>
            </a:r>
          </a:p>
        </p:txBody>
      </p:sp>
    </p:spTree>
    <p:extLst>
      <p:ext uri="{BB962C8B-B14F-4D97-AF65-F5344CB8AC3E}">
        <p14:creationId xmlns:p14="http://schemas.microsoft.com/office/powerpoint/2010/main" val="1349732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nodeType="withEffect">
                                  <p:stCondLst>
                                    <p:cond delay="0"/>
                                  </p:stCondLst>
                                  <p:childTnLst>
                                    <p:set>
                                      <p:cBhvr>
                                        <p:cTn id="6" dur="indefinite"/>
                                        <p:tgtEl>
                                          <p:spTgt spid="18"/>
                                        </p:tgtEl>
                                        <p:attrNameLst>
                                          <p:attrName>style.opacity</p:attrName>
                                        </p:attrNameLst>
                                      </p:cBhvr>
                                      <p:to>
                                        <p:strVal val="0.25"/>
                                      </p:to>
                                    </p:set>
                                    <p:animEffect filter="image" prLst="opacity: 0.25">
                                      <p:cBhvr rctx="IE">
                                        <p:cTn id="7" dur="indefinite"/>
                                        <p:tgtEl>
                                          <p:spTgt spid="18"/>
                                        </p:tgtEl>
                                      </p:cBhvr>
                                    </p:animEffect>
                                  </p:childTnLst>
                                </p:cTn>
                              </p:par>
                              <p:par>
                                <p:cTn id="8" presetID="9" presetClass="emph" presetSubtype="0" grpId="0" nodeType="withEffect">
                                  <p:stCondLst>
                                    <p:cond delay="0"/>
                                  </p:stCondLst>
                                  <p:childTnLst>
                                    <p:set>
                                      <p:cBhvr>
                                        <p:cTn id="9" dur="indefinite"/>
                                        <p:tgtEl>
                                          <p:spTgt spid="19"/>
                                        </p:tgtEl>
                                        <p:attrNameLst>
                                          <p:attrName>style.opacity</p:attrName>
                                        </p:attrNameLst>
                                      </p:cBhvr>
                                      <p:to>
                                        <p:strVal val="0.25"/>
                                      </p:to>
                                    </p:set>
                                    <p:animEffect filter="image" prLst="opacity: 0.25">
                                      <p:cBhvr rctx="IE">
                                        <p:cTn id="10" dur="indefinite"/>
                                        <p:tgtEl>
                                          <p:spTgt spid="19"/>
                                        </p:tgtEl>
                                      </p:cBhvr>
                                    </p:animEffect>
                                  </p:childTnLst>
                                </p:cTn>
                              </p:par>
                              <p:par>
                                <p:cTn id="11" presetID="9" presetClass="emph" presetSubtype="0" nodeType="withEffect">
                                  <p:stCondLst>
                                    <p:cond delay="0"/>
                                  </p:stCondLst>
                                  <p:childTnLst>
                                    <p:set>
                                      <p:cBhvr>
                                        <p:cTn id="12" dur="indefinite"/>
                                        <p:tgtEl>
                                          <p:spTgt spid="20"/>
                                        </p:tgtEl>
                                        <p:attrNameLst>
                                          <p:attrName>style.opacity</p:attrName>
                                        </p:attrNameLst>
                                      </p:cBhvr>
                                      <p:to>
                                        <p:strVal val="0.25"/>
                                      </p:to>
                                    </p:set>
                                    <p:animEffect filter="image" prLst="opacity: 0.25">
                                      <p:cBhvr rctx="IE">
                                        <p:cTn id="13" dur="indefinite"/>
                                        <p:tgtEl>
                                          <p:spTgt spid="20"/>
                                        </p:tgtEl>
                                      </p:cBhvr>
                                    </p:animEffect>
                                  </p:childTnLst>
                                </p:cTn>
                              </p:par>
                              <p:par>
                                <p:cTn id="14" presetID="9" presetClass="emph" presetSubtype="0" grpId="0" nodeType="withEffect">
                                  <p:stCondLst>
                                    <p:cond delay="0"/>
                                  </p:stCondLst>
                                  <p:childTnLst>
                                    <p:set>
                                      <p:cBhvr>
                                        <p:cTn id="15" dur="indefinite"/>
                                        <p:tgtEl>
                                          <p:spTgt spid="21"/>
                                        </p:tgtEl>
                                        <p:attrNameLst>
                                          <p:attrName>style.opacity</p:attrName>
                                        </p:attrNameLst>
                                      </p:cBhvr>
                                      <p:to>
                                        <p:strVal val="0.25"/>
                                      </p:to>
                                    </p:set>
                                    <p:animEffect filter="image" prLst="opacity: 0.25">
                                      <p:cBhvr rctx="IE">
                                        <p:cTn id="16" dur="indefinite"/>
                                        <p:tgtEl>
                                          <p:spTgt spid="21"/>
                                        </p:tgtEl>
                                      </p:cBhvr>
                                    </p:animEffect>
                                  </p:childTnLst>
                                </p:cTn>
                              </p:par>
                              <p:par>
                                <p:cTn id="17" presetID="9" presetClass="emph" presetSubtype="0" grpId="0" nodeType="withEffect">
                                  <p:stCondLst>
                                    <p:cond delay="0"/>
                                  </p:stCondLst>
                                  <p:childTnLst>
                                    <p:set>
                                      <p:cBhvr>
                                        <p:cTn id="18" dur="indefinite"/>
                                        <p:tgtEl>
                                          <p:spTgt spid="25"/>
                                        </p:tgtEl>
                                        <p:attrNameLst>
                                          <p:attrName>style.opacity</p:attrName>
                                        </p:attrNameLst>
                                      </p:cBhvr>
                                      <p:to>
                                        <p:strVal val="0.25"/>
                                      </p:to>
                                    </p:set>
                                    <p:animEffect filter="image" prLst="opacity: 0.25">
                                      <p:cBhvr rctx="IE">
                                        <p:cTn id="19" dur="indefinite"/>
                                        <p:tgtEl>
                                          <p:spTgt spid="25"/>
                                        </p:tgtEl>
                                      </p:cBhvr>
                                    </p:animEffect>
                                  </p:childTnLst>
                                </p:cTn>
                              </p:par>
                              <p:par>
                                <p:cTn id="20" presetID="9" presetClass="emph" presetSubtype="0" nodeType="withEffect">
                                  <p:stCondLst>
                                    <p:cond delay="0"/>
                                  </p:stCondLst>
                                  <p:childTnLst>
                                    <p:set>
                                      <p:cBhvr>
                                        <p:cTn id="21" dur="indefinite"/>
                                        <p:tgtEl>
                                          <p:spTgt spid="26"/>
                                        </p:tgtEl>
                                        <p:attrNameLst>
                                          <p:attrName>style.opacity</p:attrName>
                                        </p:attrNameLst>
                                      </p:cBhvr>
                                      <p:to>
                                        <p:strVal val="0.25"/>
                                      </p:to>
                                    </p:set>
                                    <p:animEffect filter="image" prLst="opacity: 0.25">
                                      <p:cBhvr rctx="IE">
                                        <p:cTn id="22" dur="indefinite"/>
                                        <p:tgtEl>
                                          <p:spTgt spid="26"/>
                                        </p:tgtEl>
                                      </p:cBhvr>
                                    </p:animEffect>
                                  </p:childTnLst>
                                </p:cTn>
                              </p:par>
                              <p:par>
                                <p:cTn id="23" presetID="9" presetClass="emph" presetSubtype="0" grpId="0" nodeType="withEffect">
                                  <p:stCondLst>
                                    <p:cond delay="0"/>
                                  </p:stCondLst>
                                  <p:childTnLst>
                                    <p:set>
                                      <p:cBhvr>
                                        <p:cTn id="24" dur="indefinite"/>
                                        <p:tgtEl>
                                          <p:spTgt spid="27"/>
                                        </p:tgtEl>
                                        <p:attrNameLst>
                                          <p:attrName>style.opacity</p:attrName>
                                        </p:attrNameLst>
                                      </p:cBhvr>
                                      <p:to>
                                        <p:strVal val="0.25"/>
                                      </p:to>
                                    </p:set>
                                    <p:animEffect filter="image" prLst="opacity: 0.25">
                                      <p:cBhvr rctx="IE">
                                        <p:cTn id="25" dur="indefinite"/>
                                        <p:tgtEl>
                                          <p:spTgt spid="27"/>
                                        </p:tgtEl>
                                      </p:cBhvr>
                                    </p:animEffect>
                                  </p:childTnLst>
                                </p:cTn>
                              </p:par>
                              <p:par>
                                <p:cTn id="26" presetID="9" presetClass="emph" presetSubtype="0" nodeType="withEffect">
                                  <p:stCondLst>
                                    <p:cond delay="0"/>
                                  </p:stCondLst>
                                  <p:childTnLst>
                                    <p:set>
                                      <p:cBhvr>
                                        <p:cTn id="27" dur="indefinite"/>
                                        <p:tgtEl>
                                          <p:spTgt spid="24"/>
                                        </p:tgtEl>
                                        <p:attrNameLst>
                                          <p:attrName>style.opacity</p:attrName>
                                        </p:attrNameLst>
                                      </p:cBhvr>
                                      <p:to>
                                        <p:strVal val="0.25"/>
                                      </p:to>
                                    </p:set>
                                    <p:animEffect filter="image" prLst="opacity: 0.25">
                                      <p:cBhvr rctx="IE">
                                        <p:cTn id="28" dur="indefinite"/>
                                        <p:tgtEl>
                                          <p:spTgt spid="24"/>
                                        </p:tgtEl>
                                      </p:cBhvr>
                                    </p:animEffect>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1026"/>
                                        </p:tgtEl>
                                        <p:attrNameLst>
                                          <p:attrName>style.visibility</p:attrName>
                                        </p:attrNameLst>
                                      </p:cBhvr>
                                      <p:to>
                                        <p:strVal val="visible"/>
                                      </p:to>
                                    </p:set>
                                    <p:anim calcmode="lin" valueType="num">
                                      <p:cBhvr additive="base">
                                        <p:cTn id="33" dur="500" fill="hold"/>
                                        <p:tgtEl>
                                          <p:spTgt spid="1026"/>
                                        </p:tgtEl>
                                        <p:attrNameLst>
                                          <p:attrName>ppt_x</p:attrName>
                                        </p:attrNameLst>
                                      </p:cBhvr>
                                      <p:tavLst>
                                        <p:tav tm="0">
                                          <p:val>
                                            <p:strVal val="#ppt_x"/>
                                          </p:val>
                                        </p:tav>
                                        <p:tav tm="100000">
                                          <p:val>
                                            <p:strVal val="#ppt_x"/>
                                          </p:val>
                                        </p:tav>
                                      </p:tavLst>
                                    </p:anim>
                                    <p:anim calcmode="lin" valueType="num">
                                      <p:cBhvr additive="base">
                                        <p:cTn id="34" dur="500" fill="hold"/>
                                        <p:tgtEl>
                                          <p:spTgt spid="1026"/>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4"/>
                                        </p:tgtEl>
                                        <p:attrNameLst>
                                          <p:attrName>style.visibility</p:attrName>
                                        </p:attrNameLst>
                                      </p:cBhvr>
                                      <p:to>
                                        <p:strVal val="visible"/>
                                      </p:to>
                                    </p:set>
                                    <p:animEffect transition="in" filter="fade">
                                      <p:cBhvr>
                                        <p:cTn id="39" dur="500"/>
                                        <p:tgtEl>
                                          <p:spTgt spid="4"/>
                                        </p:tgtEl>
                                      </p:cBhvr>
                                    </p:animEffect>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grpId="0" nodeType="clickEffect">
                                  <p:stCondLst>
                                    <p:cond delay="0"/>
                                  </p:stCondLst>
                                  <p:childTnLst>
                                    <p:set>
                                      <p:cBhvr>
                                        <p:cTn id="43" dur="1" fill="hold">
                                          <p:stCondLst>
                                            <p:cond delay="0"/>
                                          </p:stCondLst>
                                        </p:cTn>
                                        <p:tgtEl>
                                          <p:spTgt spid="3"/>
                                        </p:tgtEl>
                                        <p:attrNameLst>
                                          <p:attrName>style.visibility</p:attrName>
                                        </p:attrNameLst>
                                      </p:cBhvr>
                                      <p:to>
                                        <p:strVal val="visible"/>
                                      </p:to>
                                    </p:set>
                                    <p:anim calcmode="lin" valueType="num">
                                      <p:cBhvr additive="base">
                                        <p:cTn id="44" dur="500" fill="hold"/>
                                        <p:tgtEl>
                                          <p:spTgt spid="3"/>
                                        </p:tgtEl>
                                        <p:attrNameLst>
                                          <p:attrName>ppt_x</p:attrName>
                                        </p:attrNameLst>
                                      </p:cBhvr>
                                      <p:tavLst>
                                        <p:tav tm="0">
                                          <p:val>
                                            <p:strVal val="#ppt_x"/>
                                          </p:val>
                                        </p:tav>
                                        <p:tav tm="100000">
                                          <p:val>
                                            <p:strVal val="#ppt_x"/>
                                          </p:val>
                                        </p:tav>
                                      </p:tavLst>
                                    </p:anim>
                                    <p:anim calcmode="lin" valueType="num">
                                      <p:cBhvr additive="base">
                                        <p:cTn id="45" dur="500" fill="hold"/>
                                        <p:tgtEl>
                                          <p:spTgt spid="3"/>
                                        </p:tgtEl>
                                        <p:attrNameLst>
                                          <p:attrName>ppt_y</p:attrName>
                                        </p:attrNameLst>
                                      </p:cBhvr>
                                      <p:tavLst>
                                        <p:tav tm="0">
                                          <p:val>
                                            <p:strVal val="1+#ppt_h/2"/>
                                          </p:val>
                                        </p:tav>
                                        <p:tav tm="100000">
                                          <p:val>
                                            <p:strVal val="#ppt_y"/>
                                          </p:val>
                                        </p:tav>
                                      </p:tavLst>
                                    </p:anim>
                                  </p:childTnLst>
                                </p:cTn>
                              </p:par>
                              <p:par>
                                <p:cTn id="46" presetID="2" presetClass="entr" presetSubtype="4" fill="hold" grpId="0" nodeType="withEffect">
                                  <p:stCondLst>
                                    <p:cond delay="0"/>
                                  </p:stCondLst>
                                  <p:childTnLst>
                                    <p:set>
                                      <p:cBhvr>
                                        <p:cTn id="47" dur="1" fill="hold">
                                          <p:stCondLst>
                                            <p:cond delay="0"/>
                                          </p:stCondLst>
                                        </p:cTn>
                                        <p:tgtEl>
                                          <p:spTgt spid="2"/>
                                        </p:tgtEl>
                                        <p:attrNameLst>
                                          <p:attrName>style.visibility</p:attrName>
                                        </p:attrNameLst>
                                      </p:cBhvr>
                                      <p:to>
                                        <p:strVal val="visible"/>
                                      </p:to>
                                    </p:set>
                                    <p:anim calcmode="lin" valueType="num">
                                      <p:cBhvr additive="base">
                                        <p:cTn id="48" dur="500" fill="hold"/>
                                        <p:tgtEl>
                                          <p:spTgt spid="2"/>
                                        </p:tgtEl>
                                        <p:attrNameLst>
                                          <p:attrName>ppt_x</p:attrName>
                                        </p:attrNameLst>
                                      </p:cBhvr>
                                      <p:tavLst>
                                        <p:tav tm="0">
                                          <p:val>
                                            <p:strVal val="#ppt_x"/>
                                          </p:val>
                                        </p:tav>
                                        <p:tav tm="100000">
                                          <p:val>
                                            <p:strVal val="#ppt_x"/>
                                          </p:val>
                                        </p:tav>
                                      </p:tavLst>
                                    </p:anim>
                                    <p:anim calcmode="lin" valueType="num">
                                      <p:cBhvr additive="base">
                                        <p:cTn id="49"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1" grpId="0"/>
      <p:bldP spid="25" grpId="0"/>
      <p:bldP spid="27" grpId="0"/>
      <p:bldP spid="2" grpId="0" animBg="1"/>
      <p:bldP spid="3"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553868" y="2553562"/>
            <a:ext cx="36264" cy="36375"/>
          </a:xfrm>
          <a:prstGeom prst="rect">
            <a:avLst/>
          </a:prstGeom>
        </p:spPr>
      </p:pic>
      <p:sp>
        <p:nvSpPr>
          <p:cNvPr id="5" name="Text Placeholder 4"/>
          <p:cNvSpPr>
            <a:spLocks noGrp="1"/>
          </p:cNvSpPr>
          <p:nvPr>
            <p:ph type="body" idx="1"/>
          </p:nvPr>
        </p:nvSpPr>
        <p:spPr/>
        <p:txBody>
          <a:bodyPr/>
          <a:lstStyle/>
          <a:p>
            <a:endParaRPr lang="en-SG" dirty="0"/>
          </a:p>
        </p:txBody>
      </p:sp>
      <p:pic>
        <p:nvPicPr>
          <p:cNvPr id="3" name="Picture 2"/>
          <p:cNvPicPr>
            <a:picLocks noChangeAspect="1"/>
          </p:cNvPicPr>
          <p:nvPr/>
        </p:nvPicPr>
        <p:blipFill>
          <a:blip r:embed="rId2"/>
          <a:stretch>
            <a:fillRect/>
          </a:stretch>
        </p:blipFill>
        <p:spPr>
          <a:xfrm>
            <a:off x="4553868" y="2553562"/>
            <a:ext cx="36264" cy="36375"/>
          </a:xfrm>
          <a:prstGeom prst="rect">
            <a:avLst/>
          </a:prstGeom>
        </p:spPr>
      </p:pic>
      <p:pic>
        <p:nvPicPr>
          <p:cNvPr id="7" name="Picture 6"/>
          <p:cNvPicPr>
            <a:picLocks noChangeAspect="1"/>
          </p:cNvPicPr>
          <p:nvPr/>
        </p:nvPicPr>
        <p:blipFill>
          <a:blip r:embed="rId3"/>
          <a:stretch>
            <a:fillRect/>
          </a:stretch>
        </p:blipFill>
        <p:spPr>
          <a:xfrm>
            <a:off x="361116" y="1238774"/>
            <a:ext cx="6710362" cy="3577066"/>
          </a:xfrm>
          <a:prstGeom prst="rect">
            <a:avLst/>
          </a:prstGeom>
        </p:spPr>
      </p:pic>
      <p:sp>
        <p:nvSpPr>
          <p:cNvPr id="19" name="Arrow: Circular 18"/>
          <p:cNvSpPr/>
          <p:nvPr/>
        </p:nvSpPr>
        <p:spPr>
          <a:xfrm>
            <a:off x="7764995" y="118834"/>
            <a:ext cx="1348083" cy="871660"/>
          </a:xfrm>
          <a:prstGeom prst="circularArrow">
            <a:avLst>
              <a:gd name="adj1" fmla="val 10980"/>
              <a:gd name="adj2" fmla="val 1142322"/>
              <a:gd name="adj3" fmla="val 4500000"/>
              <a:gd name="adj4" fmla="val 10800000"/>
              <a:gd name="adj5" fmla="val 12500"/>
            </a:avLst>
          </a:prstGeom>
        </p:spPr>
        <p:style>
          <a:lnRef idx="0">
            <a:schemeClr val="lt1">
              <a:hueOff val="0"/>
              <a:satOff val="0"/>
              <a:lumOff val="0"/>
              <a:alphaOff val="0"/>
            </a:schemeClr>
          </a:lnRef>
          <a:fillRef idx="3">
            <a:schemeClr val="accent2">
              <a:hueOff val="0"/>
              <a:satOff val="0"/>
              <a:lumOff val="0"/>
              <a:alphaOff val="0"/>
            </a:schemeClr>
          </a:fillRef>
          <a:effectRef idx="3">
            <a:schemeClr val="accent2">
              <a:hueOff val="0"/>
              <a:satOff val="0"/>
              <a:lumOff val="0"/>
              <a:alphaOff val="0"/>
            </a:schemeClr>
          </a:effectRef>
          <a:fontRef idx="minor">
            <a:schemeClr val="lt1"/>
          </a:fontRef>
        </p:style>
      </p:sp>
      <p:sp>
        <p:nvSpPr>
          <p:cNvPr id="20" name="Freeform: Shape 19"/>
          <p:cNvSpPr/>
          <p:nvPr/>
        </p:nvSpPr>
        <p:spPr>
          <a:xfrm>
            <a:off x="7741544" y="418885"/>
            <a:ext cx="1390079" cy="243097"/>
          </a:xfrm>
          <a:custGeom>
            <a:avLst/>
            <a:gdLst>
              <a:gd name="connsiteX0" fmla="*/ 0 w 797287"/>
              <a:gd name="connsiteY0" fmla="*/ 0 h 398465"/>
              <a:gd name="connsiteX1" fmla="*/ 797287 w 797287"/>
              <a:gd name="connsiteY1" fmla="*/ 0 h 398465"/>
              <a:gd name="connsiteX2" fmla="*/ 797287 w 797287"/>
              <a:gd name="connsiteY2" fmla="*/ 398465 h 398465"/>
              <a:gd name="connsiteX3" fmla="*/ 0 w 797287"/>
              <a:gd name="connsiteY3" fmla="*/ 398465 h 398465"/>
              <a:gd name="connsiteX4" fmla="*/ 0 w 797287"/>
              <a:gd name="connsiteY4" fmla="*/ 0 h 3984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287" h="398465">
                <a:moveTo>
                  <a:pt x="0" y="0"/>
                </a:moveTo>
                <a:lnTo>
                  <a:pt x="797287" y="0"/>
                </a:lnTo>
                <a:lnTo>
                  <a:pt x="797287" y="398465"/>
                </a:lnTo>
                <a:lnTo>
                  <a:pt x="0" y="39846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445" tIns="4445" rIns="4445" bIns="4445" numCol="1" spcCol="1270" anchor="ctr" anchorCtr="0">
            <a:noAutofit/>
          </a:bodyPr>
          <a:lstStyle/>
          <a:p>
            <a:pPr marL="0" lvl="0" indent="0" algn="ctr" defTabSz="311150">
              <a:lnSpc>
                <a:spcPct val="90000"/>
              </a:lnSpc>
              <a:spcBef>
                <a:spcPct val="0"/>
              </a:spcBef>
              <a:spcAft>
                <a:spcPct val="35000"/>
              </a:spcAft>
              <a:buNone/>
            </a:pPr>
            <a:r>
              <a:rPr lang="en-US" sz="800" b="1" kern="1200" dirty="0">
                <a:latin typeface="Montserrat" panose="020B0604020202020204" charset="0"/>
              </a:rPr>
              <a:t>INTRODUCTION</a:t>
            </a:r>
          </a:p>
        </p:txBody>
      </p:sp>
      <p:sp>
        <p:nvSpPr>
          <p:cNvPr id="21" name="Shape 20"/>
          <p:cNvSpPr/>
          <p:nvPr/>
        </p:nvSpPr>
        <p:spPr>
          <a:xfrm>
            <a:off x="7547726" y="619659"/>
            <a:ext cx="1348083" cy="871660"/>
          </a:xfrm>
          <a:prstGeom prst="leftCircularArrow">
            <a:avLst>
              <a:gd name="adj1" fmla="val 10980"/>
              <a:gd name="adj2" fmla="val 1142322"/>
              <a:gd name="adj3" fmla="val 6300000"/>
              <a:gd name="adj4" fmla="val 18900000"/>
              <a:gd name="adj5" fmla="val 12500"/>
            </a:avLst>
          </a:prstGeom>
        </p:spPr>
        <p:style>
          <a:lnRef idx="0">
            <a:schemeClr val="lt1">
              <a:hueOff val="0"/>
              <a:satOff val="0"/>
              <a:lumOff val="0"/>
              <a:alphaOff val="0"/>
            </a:schemeClr>
          </a:lnRef>
          <a:fillRef idx="3">
            <a:schemeClr val="accent3">
              <a:hueOff val="0"/>
              <a:satOff val="0"/>
              <a:lumOff val="0"/>
              <a:alphaOff val="0"/>
            </a:schemeClr>
          </a:fillRef>
          <a:effectRef idx="3">
            <a:schemeClr val="accent3">
              <a:hueOff val="0"/>
              <a:satOff val="0"/>
              <a:lumOff val="0"/>
              <a:alphaOff val="0"/>
            </a:schemeClr>
          </a:effectRef>
          <a:fontRef idx="minor">
            <a:schemeClr val="lt1"/>
          </a:fontRef>
        </p:style>
      </p:sp>
      <p:sp>
        <p:nvSpPr>
          <p:cNvPr id="22" name="Freeform: Shape 21"/>
          <p:cNvSpPr/>
          <p:nvPr/>
        </p:nvSpPr>
        <p:spPr>
          <a:xfrm>
            <a:off x="7547726" y="924557"/>
            <a:ext cx="1390079" cy="243097"/>
          </a:xfrm>
          <a:custGeom>
            <a:avLst/>
            <a:gdLst>
              <a:gd name="connsiteX0" fmla="*/ 0 w 797287"/>
              <a:gd name="connsiteY0" fmla="*/ 0 h 398465"/>
              <a:gd name="connsiteX1" fmla="*/ 797287 w 797287"/>
              <a:gd name="connsiteY1" fmla="*/ 0 h 398465"/>
              <a:gd name="connsiteX2" fmla="*/ 797287 w 797287"/>
              <a:gd name="connsiteY2" fmla="*/ 398465 h 398465"/>
              <a:gd name="connsiteX3" fmla="*/ 0 w 797287"/>
              <a:gd name="connsiteY3" fmla="*/ 398465 h 398465"/>
              <a:gd name="connsiteX4" fmla="*/ 0 w 797287"/>
              <a:gd name="connsiteY4" fmla="*/ 0 h 3984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287" h="398465">
                <a:moveTo>
                  <a:pt x="0" y="0"/>
                </a:moveTo>
                <a:lnTo>
                  <a:pt x="797287" y="0"/>
                </a:lnTo>
                <a:lnTo>
                  <a:pt x="797287" y="398465"/>
                </a:lnTo>
                <a:lnTo>
                  <a:pt x="0" y="39846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445" tIns="4445" rIns="4445" bIns="4445" numCol="1" spcCol="1270" anchor="ctr" anchorCtr="0">
            <a:noAutofit/>
          </a:bodyPr>
          <a:lstStyle/>
          <a:p>
            <a:pPr marL="0" lvl="0" indent="0" algn="ctr" defTabSz="311150">
              <a:lnSpc>
                <a:spcPct val="90000"/>
              </a:lnSpc>
              <a:spcBef>
                <a:spcPct val="0"/>
              </a:spcBef>
              <a:spcAft>
                <a:spcPct val="35000"/>
              </a:spcAft>
              <a:buNone/>
            </a:pPr>
            <a:r>
              <a:rPr lang="en-US" sz="800" b="1" kern="1200" dirty="0">
                <a:latin typeface="Montserrat" panose="020B0604020202020204" charset="0"/>
              </a:rPr>
              <a:t>REVIEW OF </a:t>
            </a:r>
          </a:p>
          <a:p>
            <a:pPr marL="0" lvl="0" indent="0" algn="ctr" defTabSz="311150">
              <a:lnSpc>
                <a:spcPct val="90000"/>
              </a:lnSpc>
              <a:spcBef>
                <a:spcPct val="0"/>
              </a:spcBef>
              <a:spcAft>
                <a:spcPct val="35000"/>
              </a:spcAft>
              <a:buNone/>
            </a:pPr>
            <a:r>
              <a:rPr lang="en-US" sz="800" b="1" kern="1200" dirty="0">
                <a:latin typeface="Montserrat" panose="020B0604020202020204" charset="0"/>
              </a:rPr>
              <a:t>EXISTING WORKS</a:t>
            </a:r>
          </a:p>
        </p:txBody>
      </p:sp>
      <p:sp>
        <p:nvSpPr>
          <p:cNvPr id="23" name="Arrow: Circular 22"/>
          <p:cNvSpPr/>
          <p:nvPr/>
        </p:nvSpPr>
        <p:spPr>
          <a:xfrm>
            <a:off x="7764995" y="1122734"/>
            <a:ext cx="1348083" cy="871660"/>
          </a:xfrm>
          <a:prstGeom prst="circularArrow">
            <a:avLst>
              <a:gd name="adj1" fmla="val 10980"/>
              <a:gd name="adj2" fmla="val 1142322"/>
              <a:gd name="adj3" fmla="val 4500000"/>
              <a:gd name="adj4" fmla="val 13500000"/>
              <a:gd name="adj5" fmla="val 12500"/>
            </a:avLst>
          </a:prstGeom>
        </p:spPr>
        <p:style>
          <a:lnRef idx="0">
            <a:schemeClr val="lt1">
              <a:hueOff val="0"/>
              <a:satOff val="0"/>
              <a:lumOff val="0"/>
              <a:alphaOff val="0"/>
            </a:schemeClr>
          </a:lnRef>
          <a:fillRef idx="3">
            <a:schemeClr val="accent4">
              <a:hueOff val="0"/>
              <a:satOff val="0"/>
              <a:lumOff val="0"/>
              <a:alphaOff val="0"/>
            </a:schemeClr>
          </a:fillRef>
          <a:effectRef idx="3">
            <a:schemeClr val="accent4">
              <a:hueOff val="0"/>
              <a:satOff val="0"/>
              <a:lumOff val="0"/>
              <a:alphaOff val="0"/>
            </a:schemeClr>
          </a:effectRef>
          <a:fontRef idx="minor">
            <a:schemeClr val="lt1"/>
          </a:fontRef>
        </p:style>
      </p:sp>
      <p:sp>
        <p:nvSpPr>
          <p:cNvPr id="24" name="Freeform: Shape 23"/>
          <p:cNvSpPr/>
          <p:nvPr/>
        </p:nvSpPr>
        <p:spPr>
          <a:xfrm>
            <a:off x="7820596" y="1421927"/>
            <a:ext cx="1390079" cy="243097"/>
          </a:xfrm>
          <a:custGeom>
            <a:avLst/>
            <a:gdLst>
              <a:gd name="connsiteX0" fmla="*/ 0 w 797287"/>
              <a:gd name="connsiteY0" fmla="*/ 0 h 398465"/>
              <a:gd name="connsiteX1" fmla="*/ 797287 w 797287"/>
              <a:gd name="connsiteY1" fmla="*/ 0 h 398465"/>
              <a:gd name="connsiteX2" fmla="*/ 797287 w 797287"/>
              <a:gd name="connsiteY2" fmla="*/ 398465 h 398465"/>
              <a:gd name="connsiteX3" fmla="*/ 0 w 797287"/>
              <a:gd name="connsiteY3" fmla="*/ 398465 h 398465"/>
              <a:gd name="connsiteX4" fmla="*/ 0 w 797287"/>
              <a:gd name="connsiteY4" fmla="*/ 0 h 3984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287" h="398465">
                <a:moveTo>
                  <a:pt x="0" y="0"/>
                </a:moveTo>
                <a:lnTo>
                  <a:pt x="797287" y="0"/>
                </a:lnTo>
                <a:lnTo>
                  <a:pt x="797287" y="398465"/>
                </a:lnTo>
                <a:lnTo>
                  <a:pt x="0" y="39846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445" tIns="4445" rIns="4445" bIns="4445" numCol="1" spcCol="1270" anchor="ctr" anchorCtr="0">
            <a:noAutofit/>
          </a:bodyPr>
          <a:lstStyle/>
          <a:p>
            <a:pPr marL="0" lvl="0" indent="0" algn="ctr" defTabSz="311150">
              <a:lnSpc>
                <a:spcPct val="90000"/>
              </a:lnSpc>
              <a:spcBef>
                <a:spcPct val="0"/>
              </a:spcBef>
              <a:spcAft>
                <a:spcPct val="35000"/>
              </a:spcAft>
              <a:buNone/>
            </a:pPr>
            <a:r>
              <a:rPr lang="en-US" sz="800" b="1" kern="1200" dirty="0">
                <a:latin typeface="Montserrat" panose="020B0604020202020204" charset="0"/>
              </a:rPr>
              <a:t>METHODOLOGY</a:t>
            </a:r>
          </a:p>
        </p:txBody>
      </p:sp>
      <p:sp>
        <p:nvSpPr>
          <p:cNvPr id="25" name="Shape 24"/>
          <p:cNvSpPr/>
          <p:nvPr/>
        </p:nvSpPr>
        <p:spPr>
          <a:xfrm>
            <a:off x="7547726" y="1624403"/>
            <a:ext cx="1348083" cy="871660"/>
          </a:xfrm>
          <a:prstGeom prst="leftCircularArrow">
            <a:avLst>
              <a:gd name="adj1" fmla="val 10980"/>
              <a:gd name="adj2" fmla="val 1142322"/>
              <a:gd name="adj3" fmla="val 6300000"/>
              <a:gd name="adj4" fmla="val 18900000"/>
              <a:gd name="adj5" fmla="val 12500"/>
            </a:avLst>
          </a:prstGeom>
        </p:spPr>
        <p:style>
          <a:lnRef idx="0">
            <a:schemeClr val="lt1">
              <a:hueOff val="0"/>
              <a:satOff val="0"/>
              <a:lumOff val="0"/>
              <a:alphaOff val="0"/>
            </a:schemeClr>
          </a:lnRef>
          <a:fillRef idx="3">
            <a:schemeClr val="accent5">
              <a:hueOff val="0"/>
              <a:satOff val="0"/>
              <a:lumOff val="0"/>
              <a:alphaOff val="0"/>
            </a:schemeClr>
          </a:fillRef>
          <a:effectRef idx="3">
            <a:schemeClr val="accent5">
              <a:hueOff val="0"/>
              <a:satOff val="0"/>
              <a:lumOff val="0"/>
              <a:alphaOff val="0"/>
            </a:schemeClr>
          </a:effectRef>
          <a:fontRef idx="minor">
            <a:schemeClr val="lt1"/>
          </a:fontRef>
        </p:style>
      </p:sp>
      <p:sp>
        <p:nvSpPr>
          <p:cNvPr id="26" name="Freeform: Shape 25"/>
          <p:cNvSpPr/>
          <p:nvPr/>
        </p:nvSpPr>
        <p:spPr>
          <a:xfrm>
            <a:off x="7464766" y="1938684"/>
            <a:ext cx="1390079" cy="243097"/>
          </a:xfrm>
          <a:custGeom>
            <a:avLst/>
            <a:gdLst>
              <a:gd name="connsiteX0" fmla="*/ 0 w 797287"/>
              <a:gd name="connsiteY0" fmla="*/ 0 h 398465"/>
              <a:gd name="connsiteX1" fmla="*/ 797287 w 797287"/>
              <a:gd name="connsiteY1" fmla="*/ 0 h 398465"/>
              <a:gd name="connsiteX2" fmla="*/ 797287 w 797287"/>
              <a:gd name="connsiteY2" fmla="*/ 398465 h 398465"/>
              <a:gd name="connsiteX3" fmla="*/ 0 w 797287"/>
              <a:gd name="connsiteY3" fmla="*/ 398465 h 398465"/>
              <a:gd name="connsiteX4" fmla="*/ 0 w 797287"/>
              <a:gd name="connsiteY4" fmla="*/ 0 h 3984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287" h="398465">
                <a:moveTo>
                  <a:pt x="0" y="0"/>
                </a:moveTo>
                <a:lnTo>
                  <a:pt x="797287" y="0"/>
                </a:lnTo>
                <a:lnTo>
                  <a:pt x="797287" y="398465"/>
                </a:lnTo>
                <a:lnTo>
                  <a:pt x="0" y="39846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445" tIns="4445" rIns="4445" bIns="4445" numCol="1" spcCol="1270" anchor="ctr" anchorCtr="0">
            <a:noAutofit/>
          </a:bodyPr>
          <a:lstStyle/>
          <a:p>
            <a:pPr marL="0" lvl="0" indent="0" algn="ctr" defTabSz="311150">
              <a:lnSpc>
                <a:spcPct val="90000"/>
              </a:lnSpc>
              <a:spcBef>
                <a:spcPct val="0"/>
              </a:spcBef>
              <a:spcAft>
                <a:spcPct val="35000"/>
              </a:spcAft>
              <a:buNone/>
            </a:pPr>
            <a:r>
              <a:rPr lang="en-US" sz="800" b="1" kern="1200" dirty="0">
                <a:latin typeface="Montserrat" panose="020B0604020202020204" charset="0"/>
              </a:rPr>
              <a:t>RESULTS AND </a:t>
            </a:r>
          </a:p>
          <a:p>
            <a:pPr marL="0" lvl="0" indent="0" algn="ctr" defTabSz="311150">
              <a:lnSpc>
                <a:spcPct val="90000"/>
              </a:lnSpc>
              <a:spcBef>
                <a:spcPct val="0"/>
              </a:spcBef>
              <a:spcAft>
                <a:spcPct val="35000"/>
              </a:spcAft>
              <a:buNone/>
            </a:pPr>
            <a:r>
              <a:rPr lang="en-US" sz="800" b="1" kern="1200" dirty="0">
                <a:latin typeface="Montserrat" panose="020B0604020202020204" charset="0"/>
              </a:rPr>
              <a:t>DISCUSSION</a:t>
            </a:r>
          </a:p>
        </p:txBody>
      </p:sp>
      <p:sp>
        <p:nvSpPr>
          <p:cNvPr id="27" name="Block Arc 26"/>
          <p:cNvSpPr/>
          <p:nvPr/>
        </p:nvSpPr>
        <p:spPr>
          <a:xfrm>
            <a:off x="7820596" y="2183189"/>
            <a:ext cx="1158173" cy="749267"/>
          </a:xfrm>
          <a:prstGeom prst="blockArc">
            <a:avLst>
              <a:gd name="adj1" fmla="val 13500000"/>
              <a:gd name="adj2" fmla="val 10800000"/>
              <a:gd name="adj3" fmla="val 12740"/>
            </a:avLst>
          </a:prstGeom>
        </p:spPr>
        <p:style>
          <a:lnRef idx="0">
            <a:schemeClr val="lt1">
              <a:hueOff val="0"/>
              <a:satOff val="0"/>
              <a:lumOff val="0"/>
              <a:alphaOff val="0"/>
            </a:schemeClr>
          </a:lnRef>
          <a:fillRef idx="3">
            <a:schemeClr val="accent6">
              <a:hueOff val="0"/>
              <a:satOff val="0"/>
              <a:lumOff val="0"/>
              <a:alphaOff val="0"/>
            </a:schemeClr>
          </a:fillRef>
          <a:effectRef idx="3">
            <a:schemeClr val="accent6">
              <a:hueOff val="0"/>
              <a:satOff val="0"/>
              <a:lumOff val="0"/>
              <a:alphaOff val="0"/>
            </a:schemeClr>
          </a:effectRef>
          <a:fontRef idx="minor">
            <a:schemeClr val="lt1"/>
          </a:fontRef>
        </p:style>
      </p:sp>
      <p:sp>
        <p:nvSpPr>
          <p:cNvPr id="28" name="Freeform: Shape 27"/>
          <p:cNvSpPr/>
          <p:nvPr/>
        </p:nvSpPr>
        <p:spPr>
          <a:xfrm>
            <a:off x="7722999" y="2462193"/>
            <a:ext cx="1390079" cy="243097"/>
          </a:xfrm>
          <a:custGeom>
            <a:avLst/>
            <a:gdLst>
              <a:gd name="connsiteX0" fmla="*/ 0 w 797287"/>
              <a:gd name="connsiteY0" fmla="*/ 0 h 398465"/>
              <a:gd name="connsiteX1" fmla="*/ 797287 w 797287"/>
              <a:gd name="connsiteY1" fmla="*/ 0 h 398465"/>
              <a:gd name="connsiteX2" fmla="*/ 797287 w 797287"/>
              <a:gd name="connsiteY2" fmla="*/ 398465 h 398465"/>
              <a:gd name="connsiteX3" fmla="*/ 0 w 797287"/>
              <a:gd name="connsiteY3" fmla="*/ 398465 h 398465"/>
              <a:gd name="connsiteX4" fmla="*/ 0 w 797287"/>
              <a:gd name="connsiteY4" fmla="*/ 0 h 3984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287" h="398465">
                <a:moveTo>
                  <a:pt x="0" y="0"/>
                </a:moveTo>
                <a:lnTo>
                  <a:pt x="797287" y="0"/>
                </a:lnTo>
                <a:lnTo>
                  <a:pt x="797287" y="398465"/>
                </a:lnTo>
                <a:lnTo>
                  <a:pt x="0" y="39846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445" tIns="4445" rIns="4445" bIns="4445" numCol="1" spcCol="1270" anchor="ctr" anchorCtr="0">
            <a:noAutofit/>
          </a:bodyPr>
          <a:lstStyle/>
          <a:p>
            <a:pPr marL="0" lvl="0" indent="0" algn="ctr" defTabSz="311150">
              <a:lnSpc>
                <a:spcPct val="90000"/>
              </a:lnSpc>
              <a:spcBef>
                <a:spcPct val="0"/>
              </a:spcBef>
              <a:spcAft>
                <a:spcPct val="35000"/>
              </a:spcAft>
              <a:buNone/>
            </a:pPr>
            <a:r>
              <a:rPr lang="en-US" sz="800" b="1" kern="1200" dirty="0">
                <a:latin typeface="Montserrat" panose="020B0604020202020204" charset="0"/>
              </a:rPr>
              <a:t>CONCLUSION</a:t>
            </a:r>
          </a:p>
        </p:txBody>
      </p:sp>
      <p:sp>
        <p:nvSpPr>
          <p:cNvPr id="17" name="Freeform: Shape 16"/>
          <p:cNvSpPr/>
          <p:nvPr/>
        </p:nvSpPr>
        <p:spPr>
          <a:xfrm>
            <a:off x="208791" y="4502437"/>
            <a:ext cx="2629524" cy="560665"/>
          </a:xfrm>
          <a:custGeom>
            <a:avLst/>
            <a:gdLst>
              <a:gd name="connsiteX0" fmla="*/ 0 w 2333027"/>
              <a:gd name="connsiteY0" fmla="*/ 0 h 560665"/>
              <a:gd name="connsiteX1" fmla="*/ 2333027 w 2333027"/>
              <a:gd name="connsiteY1" fmla="*/ 0 h 560665"/>
              <a:gd name="connsiteX2" fmla="*/ 2333027 w 2333027"/>
              <a:gd name="connsiteY2" fmla="*/ 560665 h 560665"/>
              <a:gd name="connsiteX3" fmla="*/ 0 w 2333027"/>
              <a:gd name="connsiteY3" fmla="*/ 560665 h 560665"/>
              <a:gd name="connsiteX4" fmla="*/ 0 w 2333027"/>
              <a:gd name="connsiteY4" fmla="*/ 0 h 5606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3027" h="560665">
                <a:moveTo>
                  <a:pt x="0" y="0"/>
                </a:moveTo>
                <a:lnTo>
                  <a:pt x="2333027" y="0"/>
                </a:lnTo>
                <a:lnTo>
                  <a:pt x="2333027" y="560665"/>
                </a:lnTo>
                <a:lnTo>
                  <a:pt x="0" y="560665"/>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2865" tIns="62865" rIns="62865" bIns="62865" numCol="1" spcCol="1270" anchor="ctr" anchorCtr="0">
            <a:noAutofit/>
          </a:bodyPr>
          <a:lstStyle/>
          <a:p>
            <a:pPr marL="0" lvl="0" indent="0" algn="ctr" defTabSz="1466850">
              <a:lnSpc>
                <a:spcPct val="90000"/>
              </a:lnSpc>
              <a:spcBef>
                <a:spcPct val="0"/>
              </a:spcBef>
              <a:spcAft>
                <a:spcPct val="5000"/>
              </a:spcAft>
              <a:buNone/>
            </a:pPr>
            <a:r>
              <a:rPr lang="en-US" sz="1800" b="1" kern="1200" dirty="0"/>
              <a:t>Simulation results</a:t>
            </a:r>
          </a:p>
        </p:txBody>
      </p:sp>
      <p:sp>
        <p:nvSpPr>
          <p:cNvPr id="18" name="Title 1"/>
          <p:cNvSpPr txBox="1">
            <a:spLocks/>
          </p:cNvSpPr>
          <p:nvPr/>
        </p:nvSpPr>
        <p:spPr>
          <a:xfrm>
            <a:off x="249453" y="292701"/>
            <a:ext cx="6685657" cy="485699"/>
          </a:xfrm>
          <a:prstGeom prst="rect">
            <a:avLst/>
          </a:prstGeom>
          <a:noFill/>
          <a:ln>
            <a:noFill/>
          </a:ln>
        </p:spPr>
        <p:txBody>
          <a:bodyPr lIns="91425" tIns="91425" rIns="91425" bIns="91425" anchor="b"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rgbClr val="999999"/>
              </a:buClr>
              <a:buSzPct val="100000"/>
              <a:buFont typeface="Montserrat"/>
              <a:buNone/>
              <a:defRPr sz="2400" b="1" i="0" u="none" strike="noStrike" cap="none">
                <a:solidFill>
                  <a:srgbClr val="999999"/>
                </a:solidFill>
                <a:latin typeface="Montserrat"/>
                <a:ea typeface="Montserrat"/>
                <a:cs typeface="Montserrat"/>
                <a:sym typeface="Montserrat"/>
              </a:defRPr>
            </a:lvl1pPr>
            <a:lvl2pPr lvl="1">
              <a:spcBef>
                <a:spcPts val="0"/>
              </a:spcBef>
              <a:buClr>
                <a:srgbClr val="999999"/>
              </a:buClr>
              <a:buSzPct val="100000"/>
              <a:buFont typeface="Montserrat"/>
              <a:buNone/>
              <a:defRPr sz="2400" b="1">
                <a:solidFill>
                  <a:srgbClr val="999999"/>
                </a:solidFill>
                <a:latin typeface="Montserrat"/>
                <a:ea typeface="Montserrat"/>
                <a:cs typeface="Montserrat"/>
                <a:sym typeface="Montserrat"/>
              </a:defRPr>
            </a:lvl2pPr>
            <a:lvl3pPr lvl="2">
              <a:spcBef>
                <a:spcPts val="0"/>
              </a:spcBef>
              <a:buClr>
                <a:srgbClr val="999999"/>
              </a:buClr>
              <a:buSzPct val="100000"/>
              <a:buFont typeface="Montserrat"/>
              <a:buNone/>
              <a:defRPr sz="2400" b="1">
                <a:solidFill>
                  <a:srgbClr val="999999"/>
                </a:solidFill>
                <a:latin typeface="Montserrat"/>
                <a:ea typeface="Montserrat"/>
                <a:cs typeface="Montserrat"/>
                <a:sym typeface="Montserrat"/>
              </a:defRPr>
            </a:lvl3pPr>
            <a:lvl4pPr lvl="3">
              <a:spcBef>
                <a:spcPts val="0"/>
              </a:spcBef>
              <a:buClr>
                <a:srgbClr val="999999"/>
              </a:buClr>
              <a:buSzPct val="100000"/>
              <a:buFont typeface="Montserrat"/>
              <a:buNone/>
              <a:defRPr sz="2400" b="1">
                <a:solidFill>
                  <a:srgbClr val="999999"/>
                </a:solidFill>
                <a:latin typeface="Montserrat"/>
                <a:ea typeface="Montserrat"/>
                <a:cs typeface="Montserrat"/>
                <a:sym typeface="Montserrat"/>
              </a:defRPr>
            </a:lvl4pPr>
            <a:lvl5pPr lvl="4">
              <a:spcBef>
                <a:spcPts val="0"/>
              </a:spcBef>
              <a:buClr>
                <a:srgbClr val="999999"/>
              </a:buClr>
              <a:buSzPct val="100000"/>
              <a:buFont typeface="Montserrat"/>
              <a:buNone/>
              <a:defRPr sz="2400" b="1">
                <a:solidFill>
                  <a:srgbClr val="999999"/>
                </a:solidFill>
                <a:latin typeface="Montserrat"/>
                <a:ea typeface="Montserrat"/>
                <a:cs typeface="Montserrat"/>
                <a:sym typeface="Montserrat"/>
              </a:defRPr>
            </a:lvl5pPr>
            <a:lvl6pPr lvl="5">
              <a:spcBef>
                <a:spcPts val="0"/>
              </a:spcBef>
              <a:buClr>
                <a:srgbClr val="999999"/>
              </a:buClr>
              <a:buSzPct val="100000"/>
              <a:buFont typeface="Montserrat"/>
              <a:buNone/>
              <a:defRPr sz="2400" b="1">
                <a:solidFill>
                  <a:srgbClr val="999999"/>
                </a:solidFill>
                <a:latin typeface="Montserrat"/>
                <a:ea typeface="Montserrat"/>
                <a:cs typeface="Montserrat"/>
                <a:sym typeface="Montserrat"/>
              </a:defRPr>
            </a:lvl6pPr>
            <a:lvl7pPr lvl="6">
              <a:spcBef>
                <a:spcPts val="0"/>
              </a:spcBef>
              <a:buClr>
                <a:srgbClr val="999999"/>
              </a:buClr>
              <a:buSzPct val="100000"/>
              <a:buFont typeface="Montserrat"/>
              <a:buNone/>
              <a:defRPr sz="2400" b="1">
                <a:solidFill>
                  <a:srgbClr val="999999"/>
                </a:solidFill>
                <a:latin typeface="Montserrat"/>
                <a:ea typeface="Montserrat"/>
                <a:cs typeface="Montserrat"/>
                <a:sym typeface="Montserrat"/>
              </a:defRPr>
            </a:lvl7pPr>
            <a:lvl8pPr lvl="7">
              <a:spcBef>
                <a:spcPts val="0"/>
              </a:spcBef>
              <a:buClr>
                <a:srgbClr val="999999"/>
              </a:buClr>
              <a:buSzPct val="100000"/>
              <a:buFont typeface="Montserrat"/>
              <a:buNone/>
              <a:defRPr sz="2400" b="1">
                <a:solidFill>
                  <a:srgbClr val="999999"/>
                </a:solidFill>
                <a:latin typeface="Montserrat"/>
                <a:ea typeface="Montserrat"/>
                <a:cs typeface="Montserrat"/>
                <a:sym typeface="Montserrat"/>
              </a:defRPr>
            </a:lvl8pPr>
            <a:lvl9pPr lvl="8">
              <a:spcBef>
                <a:spcPts val="0"/>
              </a:spcBef>
              <a:buClr>
                <a:srgbClr val="999999"/>
              </a:buClr>
              <a:buSzPct val="100000"/>
              <a:buFont typeface="Montserrat"/>
              <a:buNone/>
              <a:defRPr sz="2400" b="1">
                <a:solidFill>
                  <a:srgbClr val="999999"/>
                </a:solidFill>
                <a:latin typeface="Montserrat"/>
                <a:ea typeface="Montserrat"/>
                <a:cs typeface="Montserrat"/>
                <a:sym typeface="Montserrat"/>
              </a:defRPr>
            </a:lvl9pPr>
          </a:lstStyle>
          <a:p>
            <a:r>
              <a:rPr lang="en-SG" dirty="0">
                <a:solidFill>
                  <a:schemeClr val="tx1"/>
                </a:solidFill>
              </a:rPr>
              <a:t>Front-end Simulator - Features</a:t>
            </a:r>
          </a:p>
        </p:txBody>
      </p:sp>
    </p:spTree>
    <p:extLst>
      <p:ext uri="{BB962C8B-B14F-4D97-AF65-F5344CB8AC3E}">
        <p14:creationId xmlns:p14="http://schemas.microsoft.com/office/powerpoint/2010/main" val="1191060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nodeType="withEffect">
                                  <p:stCondLst>
                                    <p:cond delay="0"/>
                                  </p:stCondLst>
                                  <p:childTnLst>
                                    <p:set>
                                      <p:cBhvr>
                                        <p:cTn id="6" dur="indefinite"/>
                                        <p:tgtEl>
                                          <p:spTgt spid="19"/>
                                        </p:tgtEl>
                                        <p:attrNameLst>
                                          <p:attrName>style.opacity</p:attrName>
                                        </p:attrNameLst>
                                      </p:cBhvr>
                                      <p:to>
                                        <p:strVal val="0.25"/>
                                      </p:to>
                                    </p:set>
                                    <p:animEffect filter="image" prLst="opacity: 0.25">
                                      <p:cBhvr rctx="IE">
                                        <p:cTn id="7" dur="indefinite"/>
                                        <p:tgtEl>
                                          <p:spTgt spid="19"/>
                                        </p:tgtEl>
                                      </p:cBhvr>
                                    </p:animEffect>
                                  </p:childTnLst>
                                </p:cTn>
                              </p:par>
                              <p:par>
                                <p:cTn id="8" presetID="9" presetClass="emph" presetSubtype="0" grpId="0" nodeType="withEffect">
                                  <p:stCondLst>
                                    <p:cond delay="0"/>
                                  </p:stCondLst>
                                  <p:childTnLst>
                                    <p:set>
                                      <p:cBhvr>
                                        <p:cTn id="9" dur="indefinite"/>
                                        <p:tgtEl>
                                          <p:spTgt spid="20"/>
                                        </p:tgtEl>
                                        <p:attrNameLst>
                                          <p:attrName>style.opacity</p:attrName>
                                        </p:attrNameLst>
                                      </p:cBhvr>
                                      <p:to>
                                        <p:strVal val="0.25"/>
                                      </p:to>
                                    </p:set>
                                    <p:animEffect filter="image" prLst="opacity: 0.25">
                                      <p:cBhvr rctx="IE">
                                        <p:cTn id="10" dur="indefinite"/>
                                        <p:tgtEl>
                                          <p:spTgt spid="20"/>
                                        </p:tgtEl>
                                      </p:cBhvr>
                                    </p:animEffect>
                                  </p:childTnLst>
                                </p:cTn>
                              </p:par>
                              <p:par>
                                <p:cTn id="11" presetID="9" presetClass="emph" presetSubtype="0" nodeType="withEffect">
                                  <p:stCondLst>
                                    <p:cond delay="0"/>
                                  </p:stCondLst>
                                  <p:childTnLst>
                                    <p:set>
                                      <p:cBhvr>
                                        <p:cTn id="12" dur="indefinite"/>
                                        <p:tgtEl>
                                          <p:spTgt spid="21"/>
                                        </p:tgtEl>
                                        <p:attrNameLst>
                                          <p:attrName>style.opacity</p:attrName>
                                        </p:attrNameLst>
                                      </p:cBhvr>
                                      <p:to>
                                        <p:strVal val="0.25"/>
                                      </p:to>
                                    </p:set>
                                    <p:animEffect filter="image" prLst="opacity: 0.25">
                                      <p:cBhvr rctx="IE">
                                        <p:cTn id="13" dur="indefinite"/>
                                        <p:tgtEl>
                                          <p:spTgt spid="21"/>
                                        </p:tgtEl>
                                      </p:cBhvr>
                                    </p:animEffect>
                                  </p:childTnLst>
                                </p:cTn>
                              </p:par>
                              <p:par>
                                <p:cTn id="14" presetID="9" presetClass="emph" presetSubtype="0" grpId="0" nodeType="withEffect">
                                  <p:stCondLst>
                                    <p:cond delay="0"/>
                                  </p:stCondLst>
                                  <p:childTnLst>
                                    <p:set>
                                      <p:cBhvr>
                                        <p:cTn id="15" dur="indefinite"/>
                                        <p:tgtEl>
                                          <p:spTgt spid="22"/>
                                        </p:tgtEl>
                                        <p:attrNameLst>
                                          <p:attrName>style.opacity</p:attrName>
                                        </p:attrNameLst>
                                      </p:cBhvr>
                                      <p:to>
                                        <p:strVal val="0.25"/>
                                      </p:to>
                                    </p:set>
                                    <p:animEffect filter="image" prLst="opacity: 0.25">
                                      <p:cBhvr rctx="IE">
                                        <p:cTn id="16" dur="indefinite"/>
                                        <p:tgtEl>
                                          <p:spTgt spid="22"/>
                                        </p:tgtEl>
                                      </p:cBhvr>
                                    </p:animEffect>
                                  </p:childTnLst>
                                </p:cTn>
                              </p:par>
                              <p:par>
                                <p:cTn id="17" presetID="9" presetClass="emph" presetSubtype="0" grpId="0" nodeType="withEffect">
                                  <p:stCondLst>
                                    <p:cond delay="0"/>
                                  </p:stCondLst>
                                  <p:childTnLst>
                                    <p:set>
                                      <p:cBhvr>
                                        <p:cTn id="18" dur="indefinite"/>
                                        <p:tgtEl>
                                          <p:spTgt spid="26"/>
                                        </p:tgtEl>
                                        <p:attrNameLst>
                                          <p:attrName>style.opacity</p:attrName>
                                        </p:attrNameLst>
                                      </p:cBhvr>
                                      <p:to>
                                        <p:strVal val="0.25"/>
                                      </p:to>
                                    </p:set>
                                    <p:animEffect filter="image" prLst="opacity: 0.25">
                                      <p:cBhvr rctx="IE">
                                        <p:cTn id="19" dur="indefinite"/>
                                        <p:tgtEl>
                                          <p:spTgt spid="26"/>
                                        </p:tgtEl>
                                      </p:cBhvr>
                                    </p:animEffect>
                                  </p:childTnLst>
                                </p:cTn>
                              </p:par>
                              <p:par>
                                <p:cTn id="20" presetID="9" presetClass="emph" presetSubtype="0" nodeType="withEffect">
                                  <p:stCondLst>
                                    <p:cond delay="0"/>
                                  </p:stCondLst>
                                  <p:childTnLst>
                                    <p:set>
                                      <p:cBhvr>
                                        <p:cTn id="21" dur="indefinite"/>
                                        <p:tgtEl>
                                          <p:spTgt spid="27"/>
                                        </p:tgtEl>
                                        <p:attrNameLst>
                                          <p:attrName>style.opacity</p:attrName>
                                        </p:attrNameLst>
                                      </p:cBhvr>
                                      <p:to>
                                        <p:strVal val="0.25"/>
                                      </p:to>
                                    </p:set>
                                    <p:animEffect filter="image" prLst="opacity: 0.25">
                                      <p:cBhvr rctx="IE">
                                        <p:cTn id="22" dur="indefinite"/>
                                        <p:tgtEl>
                                          <p:spTgt spid="27"/>
                                        </p:tgtEl>
                                      </p:cBhvr>
                                    </p:animEffect>
                                  </p:childTnLst>
                                </p:cTn>
                              </p:par>
                              <p:par>
                                <p:cTn id="23" presetID="9" presetClass="emph" presetSubtype="0" grpId="0" nodeType="withEffect">
                                  <p:stCondLst>
                                    <p:cond delay="0"/>
                                  </p:stCondLst>
                                  <p:childTnLst>
                                    <p:set>
                                      <p:cBhvr>
                                        <p:cTn id="24" dur="indefinite"/>
                                        <p:tgtEl>
                                          <p:spTgt spid="28"/>
                                        </p:tgtEl>
                                        <p:attrNameLst>
                                          <p:attrName>style.opacity</p:attrName>
                                        </p:attrNameLst>
                                      </p:cBhvr>
                                      <p:to>
                                        <p:strVal val="0.25"/>
                                      </p:to>
                                    </p:set>
                                    <p:animEffect filter="image" prLst="opacity: 0.25">
                                      <p:cBhvr rctx="IE">
                                        <p:cTn id="25" dur="indefinite"/>
                                        <p:tgtEl>
                                          <p:spTgt spid="28"/>
                                        </p:tgtEl>
                                      </p:cBhvr>
                                    </p:animEffect>
                                  </p:childTnLst>
                                </p:cTn>
                              </p:par>
                              <p:par>
                                <p:cTn id="26" presetID="9" presetClass="emph" presetSubtype="0" nodeType="withEffect">
                                  <p:stCondLst>
                                    <p:cond delay="0"/>
                                  </p:stCondLst>
                                  <p:childTnLst>
                                    <p:set>
                                      <p:cBhvr>
                                        <p:cTn id="27" dur="indefinite"/>
                                        <p:tgtEl>
                                          <p:spTgt spid="25"/>
                                        </p:tgtEl>
                                        <p:attrNameLst>
                                          <p:attrName>style.opacity</p:attrName>
                                        </p:attrNameLst>
                                      </p:cBhvr>
                                      <p:to>
                                        <p:strVal val="0.25"/>
                                      </p:to>
                                    </p:set>
                                    <p:animEffect filter="image" prLst="opacity: 0.25">
                                      <p:cBhvr rctx="IE">
                                        <p:cTn id="28" dur="indefinite"/>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2" grpId="0"/>
      <p:bldP spid="26" grpId="0"/>
      <p:bldP spid="28"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124567" y="2860579"/>
            <a:ext cx="4083919" cy="2013266"/>
          </a:xfrm>
          <a:prstGeom prst="rect">
            <a:avLst/>
          </a:prstGeom>
        </p:spPr>
      </p:pic>
      <p:pic>
        <p:nvPicPr>
          <p:cNvPr id="3" name="Picture 2"/>
          <p:cNvPicPr>
            <a:picLocks noChangeAspect="1"/>
          </p:cNvPicPr>
          <p:nvPr/>
        </p:nvPicPr>
        <p:blipFill>
          <a:blip r:embed="rId3"/>
          <a:stretch>
            <a:fillRect/>
          </a:stretch>
        </p:blipFill>
        <p:spPr>
          <a:xfrm>
            <a:off x="1124567" y="778400"/>
            <a:ext cx="3989145" cy="1976422"/>
          </a:xfrm>
          <a:prstGeom prst="rect">
            <a:avLst/>
          </a:prstGeom>
        </p:spPr>
      </p:pic>
      <p:sp>
        <p:nvSpPr>
          <p:cNvPr id="17" name="Arrow: Circular 16"/>
          <p:cNvSpPr/>
          <p:nvPr/>
        </p:nvSpPr>
        <p:spPr>
          <a:xfrm>
            <a:off x="7764995" y="118834"/>
            <a:ext cx="1348083" cy="871660"/>
          </a:xfrm>
          <a:prstGeom prst="circularArrow">
            <a:avLst>
              <a:gd name="adj1" fmla="val 10980"/>
              <a:gd name="adj2" fmla="val 1142322"/>
              <a:gd name="adj3" fmla="val 4500000"/>
              <a:gd name="adj4" fmla="val 10800000"/>
              <a:gd name="adj5" fmla="val 12500"/>
            </a:avLst>
          </a:prstGeom>
        </p:spPr>
        <p:style>
          <a:lnRef idx="0">
            <a:schemeClr val="lt1">
              <a:hueOff val="0"/>
              <a:satOff val="0"/>
              <a:lumOff val="0"/>
              <a:alphaOff val="0"/>
            </a:schemeClr>
          </a:lnRef>
          <a:fillRef idx="3">
            <a:schemeClr val="accent2">
              <a:hueOff val="0"/>
              <a:satOff val="0"/>
              <a:lumOff val="0"/>
              <a:alphaOff val="0"/>
            </a:schemeClr>
          </a:fillRef>
          <a:effectRef idx="3">
            <a:schemeClr val="accent2">
              <a:hueOff val="0"/>
              <a:satOff val="0"/>
              <a:lumOff val="0"/>
              <a:alphaOff val="0"/>
            </a:schemeClr>
          </a:effectRef>
          <a:fontRef idx="minor">
            <a:schemeClr val="lt1"/>
          </a:fontRef>
        </p:style>
      </p:sp>
      <p:sp>
        <p:nvSpPr>
          <p:cNvPr id="18" name="Freeform: Shape 17"/>
          <p:cNvSpPr/>
          <p:nvPr/>
        </p:nvSpPr>
        <p:spPr>
          <a:xfrm>
            <a:off x="7741544" y="418885"/>
            <a:ext cx="1390079" cy="243097"/>
          </a:xfrm>
          <a:custGeom>
            <a:avLst/>
            <a:gdLst>
              <a:gd name="connsiteX0" fmla="*/ 0 w 797287"/>
              <a:gd name="connsiteY0" fmla="*/ 0 h 398465"/>
              <a:gd name="connsiteX1" fmla="*/ 797287 w 797287"/>
              <a:gd name="connsiteY1" fmla="*/ 0 h 398465"/>
              <a:gd name="connsiteX2" fmla="*/ 797287 w 797287"/>
              <a:gd name="connsiteY2" fmla="*/ 398465 h 398465"/>
              <a:gd name="connsiteX3" fmla="*/ 0 w 797287"/>
              <a:gd name="connsiteY3" fmla="*/ 398465 h 398465"/>
              <a:gd name="connsiteX4" fmla="*/ 0 w 797287"/>
              <a:gd name="connsiteY4" fmla="*/ 0 h 3984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287" h="398465">
                <a:moveTo>
                  <a:pt x="0" y="0"/>
                </a:moveTo>
                <a:lnTo>
                  <a:pt x="797287" y="0"/>
                </a:lnTo>
                <a:lnTo>
                  <a:pt x="797287" y="398465"/>
                </a:lnTo>
                <a:lnTo>
                  <a:pt x="0" y="39846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445" tIns="4445" rIns="4445" bIns="4445" numCol="1" spcCol="1270" anchor="ctr" anchorCtr="0">
            <a:noAutofit/>
          </a:bodyPr>
          <a:lstStyle/>
          <a:p>
            <a:pPr marL="0" lvl="0" indent="0" algn="ctr" defTabSz="311150">
              <a:lnSpc>
                <a:spcPct val="90000"/>
              </a:lnSpc>
              <a:spcBef>
                <a:spcPct val="0"/>
              </a:spcBef>
              <a:spcAft>
                <a:spcPct val="35000"/>
              </a:spcAft>
              <a:buNone/>
            </a:pPr>
            <a:r>
              <a:rPr lang="en-US" sz="800" b="1" kern="1200" dirty="0">
                <a:latin typeface="Montserrat" panose="020B0604020202020204" charset="0"/>
              </a:rPr>
              <a:t>INTRODUCTION</a:t>
            </a:r>
          </a:p>
        </p:txBody>
      </p:sp>
      <p:sp>
        <p:nvSpPr>
          <p:cNvPr id="19" name="Shape 18"/>
          <p:cNvSpPr/>
          <p:nvPr/>
        </p:nvSpPr>
        <p:spPr>
          <a:xfrm>
            <a:off x="7547726" y="619659"/>
            <a:ext cx="1348083" cy="871660"/>
          </a:xfrm>
          <a:prstGeom prst="leftCircularArrow">
            <a:avLst>
              <a:gd name="adj1" fmla="val 10980"/>
              <a:gd name="adj2" fmla="val 1142322"/>
              <a:gd name="adj3" fmla="val 6300000"/>
              <a:gd name="adj4" fmla="val 18900000"/>
              <a:gd name="adj5" fmla="val 12500"/>
            </a:avLst>
          </a:prstGeom>
        </p:spPr>
        <p:style>
          <a:lnRef idx="0">
            <a:schemeClr val="lt1">
              <a:hueOff val="0"/>
              <a:satOff val="0"/>
              <a:lumOff val="0"/>
              <a:alphaOff val="0"/>
            </a:schemeClr>
          </a:lnRef>
          <a:fillRef idx="3">
            <a:schemeClr val="accent3">
              <a:hueOff val="0"/>
              <a:satOff val="0"/>
              <a:lumOff val="0"/>
              <a:alphaOff val="0"/>
            </a:schemeClr>
          </a:fillRef>
          <a:effectRef idx="3">
            <a:schemeClr val="accent3">
              <a:hueOff val="0"/>
              <a:satOff val="0"/>
              <a:lumOff val="0"/>
              <a:alphaOff val="0"/>
            </a:schemeClr>
          </a:effectRef>
          <a:fontRef idx="minor">
            <a:schemeClr val="lt1"/>
          </a:fontRef>
        </p:style>
      </p:sp>
      <p:sp>
        <p:nvSpPr>
          <p:cNvPr id="20" name="Freeform: Shape 19"/>
          <p:cNvSpPr/>
          <p:nvPr/>
        </p:nvSpPr>
        <p:spPr>
          <a:xfrm>
            <a:off x="7547726" y="924557"/>
            <a:ext cx="1390079" cy="243097"/>
          </a:xfrm>
          <a:custGeom>
            <a:avLst/>
            <a:gdLst>
              <a:gd name="connsiteX0" fmla="*/ 0 w 797287"/>
              <a:gd name="connsiteY0" fmla="*/ 0 h 398465"/>
              <a:gd name="connsiteX1" fmla="*/ 797287 w 797287"/>
              <a:gd name="connsiteY1" fmla="*/ 0 h 398465"/>
              <a:gd name="connsiteX2" fmla="*/ 797287 w 797287"/>
              <a:gd name="connsiteY2" fmla="*/ 398465 h 398465"/>
              <a:gd name="connsiteX3" fmla="*/ 0 w 797287"/>
              <a:gd name="connsiteY3" fmla="*/ 398465 h 398465"/>
              <a:gd name="connsiteX4" fmla="*/ 0 w 797287"/>
              <a:gd name="connsiteY4" fmla="*/ 0 h 3984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287" h="398465">
                <a:moveTo>
                  <a:pt x="0" y="0"/>
                </a:moveTo>
                <a:lnTo>
                  <a:pt x="797287" y="0"/>
                </a:lnTo>
                <a:lnTo>
                  <a:pt x="797287" y="398465"/>
                </a:lnTo>
                <a:lnTo>
                  <a:pt x="0" y="39846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445" tIns="4445" rIns="4445" bIns="4445" numCol="1" spcCol="1270" anchor="ctr" anchorCtr="0">
            <a:noAutofit/>
          </a:bodyPr>
          <a:lstStyle/>
          <a:p>
            <a:pPr marL="0" lvl="0" indent="0" algn="ctr" defTabSz="311150">
              <a:lnSpc>
                <a:spcPct val="90000"/>
              </a:lnSpc>
              <a:spcBef>
                <a:spcPct val="0"/>
              </a:spcBef>
              <a:spcAft>
                <a:spcPct val="35000"/>
              </a:spcAft>
              <a:buNone/>
            </a:pPr>
            <a:r>
              <a:rPr lang="en-US" sz="800" b="1" kern="1200" dirty="0">
                <a:latin typeface="Montserrat" panose="020B0604020202020204" charset="0"/>
              </a:rPr>
              <a:t>REVIEW OF </a:t>
            </a:r>
          </a:p>
          <a:p>
            <a:pPr marL="0" lvl="0" indent="0" algn="ctr" defTabSz="311150">
              <a:lnSpc>
                <a:spcPct val="90000"/>
              </a:lnSpc>
              <a:spcBef>
                <a:spcPct val="0"/>
              </a:spcBef>
              <a:spcAft>
                <a:spcPct val="35000"/>
              </a:spcAft>
              <a:buNone/>
            </a:pPr>
            <a:r>
              <a:rPr lang="en-US" sz="800" b="1" kern="1200" dirty="0">
                <a:latin typeface="Montserrat" panose="020B0604020202020204" charset="0"/>
              </a:rPr>
              <a:t>EXISTING WORKS</a:t>
            </a:r>
          </a:p>
        </p:txBody>
      </p:sp>
      <p:sp>
        <p:nvSpPr>
          <p:cNvPr id="21" name="Arrow: Circular 20"/>
          <p:cNvSpPr/>
          <p:nvPr/>
        </p:nvSpPr>
        <p:spPr>
          <a:xfrm>
            <a:off x="7764995" y="1122734"/>
            <a:ext cx="1348083" cy="871660"/>
          </a:xfrm>
          <a:prstGeom prst="circularArrow">
            <a:avLst>
              <a:gd name="adj1" fmla="val 10980"/>
              <a:gd name="adj2" fmla="val 1142322"/>
              <a:gd name="adj3" fmla="val 4500000"/>
              <a:gd name="adj4" fmla="val 13500000"/>
              <a:gd name="adj5" fmla="val 12500"/>
            </a:avLst>
          </a:prstGeom>
        </p:spPr>
        <p:style>
          <a:lnRef idx="0">
            <a:schemeClr val="lt1">
              <a:hueOff val="0"/>
              <a:satOff val="0"/>
              <a:lumOff val="0"/>
              <a:alphaOff val="0"/>
            </a:schemeClr>
          </a:lnRef>
          <a:fillRef idx="3">
            <a:schemeClr val="accent4">
              <a:hueOff val="0"/>
              <a:satOff val="0"/>
              <a:lumOff val="0"/>
              <a:alphaOff val="0"/>
            </a:schemeClr>
          </a:fillRef>
          <a:effectRef idx="3">
            <a:schemeClr val="accent4">
              <a:hueOff val="0"/>
              <a:satOff val="0"/>
              <a:lumOff val="0"/>
              <a:alphaOff val="0"/>
            </a:schemeClr>
          </a:effectRef>
          <a:fontRef idx="minor">
            <a:schemeClr val="lt1"/>
          </a:fontRef>
        </p:style>
      </p:sp>
      <p:sp>
        <p:nvSpPr>
          <p:cNvPr id="22" name="Freeform: Shape 21"/>
          <p:cNvSpPr/>
          <p:nvPr/>
        </p:nvSpPr>
        <p:spPr>
          <a:xfrm>
            <a:off x="7820596" y="1421927"/>
            <a:ext cx="1390079" cy="243097"/>
          </a:xfrm>
          <a:custGeom>
            <a:avLst/>
            <a:gdLst>
              <a:gd name="connsiteX0" fmla="*/ 0 w 797287"/>
              <a:gd name="connsiteY0" fmla="*/ 0 h 398465"/>
              <a:gd name="connsiteX1" fmla="*/ 797287 w 797287"/>
              <a:gd name="connsiteY1" fmla="*/ 0 h 398465"/>
              <a:gd name="connsiteX2" fmla="*/ 797287 w 797287"/>
              <a:gd name="connsiteY2" fmla="*/ 398465 h 398465"/>
              <a:gd name="connsiteX3" fmla="*/ 0 w 797287"/>
              <a:gd name="connsiteY3" fmla="*/ 398465 h 398465"/>
              <a:gd name="connsiteX4" fmla="*/ 0 w 797287"/>
              <a:gd name="connsiteY4" fmla="*/ 0 h 3984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287" h="398465">
                <a:moveTo>
                  <a:pt x="0" y="0"/>
                </a:moveTo>
                <a:lnTo>
                  <a:pt x="797287" y="0"/>
                </a:lnTo>
                <a:lnTo>
                  <a:pt x="797287" y="398465"/>
                </a:lnTo>
                <a:lnTo>
                  <a:pt x="0" y="39846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445" tIns="4445" rIns="4445" bIns="4445" numCol="1" spcCol="1270" anchor="ctr" anchorCtr="0">
            <a:noAutofit/>
          </a:bodyPr>
          <a:lstStyle/>
          <a:p>
            <a:pPr marL="0" lvl="0" indent="0" algn="ctr" defTabSz="311150">
              <a:lnSpc>
                <a:spcPct val="90000"/>
              </a:lnSpc>
              <a:spcBef>
                <a:spcPct val="0"/>
              </a:spcBef>
              <a:spcAft>
                <a:spcPct val="35000"/>
              </a:spcAft>
              <a:buNone/>
            </a:pPr>
            <a:r>
              <a:rPr lang="en-US" sz="800" b="1" kern="1200" dirty="0">
                <a:latin typeface="Montserrat" panose="020B0604020202020204" charset="0"/>
              </a:rPr>
              <a:t>METHODOLOGY</a:t>
            </a:r>
          </a:p>
        </p:txBody>
      </p:sp>
      <p:sp>
        <p:nvSpPr>
          <p:cNvPr id="23" name="Shape 22"/>
          <p:cNvSpPr/>
          <p:nvPr/>
        </p:nvSpPr>
        <p:spPr>
          <a:xfrm>
            <a:off x="7547726" y="1624403"/>
            <a:ext cx="1348083" cy="871660"/>
          </a:xfrm>
          <a:prstGeom prst="leftCircularArrow">
            <a:avLst>
              <a:gd name="adj1" fmla="val 10980"/>
              <a:gd name="adj2" fmla="val 1142322"/>
              <a:gd name="adj3" fmla="val 6300000"/>
              <a:gd name="adj4" fmla="val 18900000"/>
              <a:gd name="adj5" fmla="val 12500"/>
            </a:avLst>
          </a:prstGeom>
        </p:spPr>
        <p:style>
          <a:lnRef idx="0">
            <a:schemeClr val="lt1">
              <a:hueOff val="0"/>
              <a:satOff val="0"/>
              <a:lumOff val="0"/>
              <a:alphaOff val="0"/>
            </a:schemeClr>
          </a:lnRef>
          <a:fillRef idx="3">
            <a:schemeClr val="accent5">
              <a:hueOff val="0"/>
              <a:satOff val="0"/>
              <a:lumOff val="0"/>
              <a:alphaOff val="0"/>
            </a:schemeClr>
          </a:fillRef>
          <a:effectRef idx="3">
            <a:schemeClr val="accent5">
              <a:hueOff val="0"/>
              <a:satOff val="0"/>
              <a:lumOff val="0"/>
              <a:alphaOff val="0"/>
            </a:schemeClr>
          </a:effectRef>
          <a:fontRef idx="minor">
            <a:schemeClr val="lt1"/>
          </a:fontRef>
        </p:style>
      </p:sp>
      <p:sp>
        <p:nvSpPr>
          <p:cNvPr id="24" name="Freeform: Shape 23"/>
          <p:cNvSpPr/>
          <p:nvPr/>
        </p:nvSpPr>
        <p:spPr>
          <a:xfrm>
            <a:off x="7464766" y="1938684"/>
            <a:ext cx="1390079" cy="243097"/>
          </a:xfrm>
          <a:custGeom>
            <a:avLst/>
            <a:gdLst>
              <a:gd name="connsiteX0" fmla="*/ 0 w 797287"/>
              <a:gd name="connsiteY0" fmla="*/ 0 h 398465"/>
              <a:gd name="connsiteX1" fmla="*/ 797287 w 797287"/>
              <a:gd name="connsiteY1" fmla="*/ 0 h 398465"/>
              <a:gd name="connsiteX2" fmla="*/ 797287 w 797287"/>
              <a:gd name="connsiteY2" fmla="*/ 398465 h 398465"/>
              <a:gd name="connsiteX3" fmla="*/ 0 w 797287"/>
              <a:gd name="connsiteY3" fmla="*/ 398465 h 398465"/>
              <a:gd name="connsiteX4" fmla="*/ 0 w 797287"/>
              <a:gd name="connsiteY4" fmla="*/ 0 h 3984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287" h="398465">
                <a:moveTo>
                  <a:pt x="0" y="0"/>
                </a:moveTo>
                <a:lnTo>
                  <a:pt x="797287" y="0"/>
                </a:lnTo>
                <a:lnTo>
                  <a:pt x="797287" y="398465"/>
                </a:lnTo>
                <a:lnTo>
                  <a:pt x="0" y="39846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445" tIns="4445" rIns="4445" bIns="4445" numCol="1" spcCol="1270" anchor="ctr" anchorCtr="0">
            <a:noAutofit/>
          </a:bodyPr>
          <a:lstStyle/>
          <a:p>
            <a:pPr marL="0" lvl="0" indent="0" algn="ctr" defTabSz="311150">
              <a:lnSpc>
                <a:spcPct val="90000"/>
              </a:lnSpc>
              <a:spcBef>
                <a:spcPct val="0"/>
              </a:spcBef>
              <a:spcAft>
                <a:spcPct val="35000"/>
              </a:spcAft>
              <a:buNone/>
            </a:pPr>
            <a:r>
              <a:rPr lang="en-US" sz="800" b="1" kern="1200" dirty="0">
                <a:latin typeface="Montserrat" panose="020B0604020202020204" charset="0"/>
              </a:rPr>
              <a:t>RESULTS AND </a:t>
            </a:r>
          </a:p>
          <a:p>
            <a:pPr marL="0" lvl="0" indent="0" algn="ctr" defTabSz="311150">
              <a:lnSpc>
                <a:spcPct val="90000"/>
              </a:lnSpc>
              <a:spcBef>
                <a:spcPct val="0"/>
              </a:spcBef>
              <a:spcAft>
                <a:spcPct val="35000"/>
              </a:spcAft>
              <a:buNone/>
            </a:pPr>
            <a:r>
              <a:rPr lang="en-US" sz="800" b="1" kern="1200" dirty="0">
                <a:latin typeface="Montserrat" panose="020B0604020202020204" charset="0"/>
              </a:rPr>
              <a:t>DISCUSSION</a:t>
            </a:r>
          </a:p>
        </p:txBody>
      </p:sp>
      <p:sp>
        <p:nvSpPr>
          <p:cNvPr id="25" name="Block Arc 24"/>
          <p:cNvSpPr/>
          <p:nvPr/>
        </p:nvSpPr>
        <p:spPr>
          <a:xfrm>
            <a:off x="7820596" y="2183189"/>
            <a:ext cx="1158173" cy="749267"/>
          </a:xfrm>
          <a:prstGeom prst="blockArc">
            <a:avLst>
              <a:gd name="adj1" fmla="val 13500000"/>
              <a:gd name="adj2" fmla="val 10800000"/>
              <a:gd name="adj3" fmla="val 12740"/>
            </a:avLst>
          </a:prstGeom>
        </p:spPr>
        <p:style>
          <a:lnRef idx="0">
            <a:schemeClr val="lt1">
              <a:hueOff val="0"/>
              <a:satOff val="0"/>
              <a:lumOff val="0"/>
              <a:alphaOff val="0"/>
            </a:schemeClr>
          </a:lnRef>
          <a:fillRef idx="3">
            <a:schemeClr val="accent6">
              <a:hueOff val="0"/>
              <a:satOff val="0"/>
              <a:lumOff val="0"/>
              <a:alphaOff val="0"/>
            </a:schemeClr>
          </a:fillRef>
          <a:effectRef idx="3">
            <a:schemeClr val="accent6">
              <a:hueOff val="0"/>
              <a:satOff val="0"/>
              <a:lumOff val="0"/>
              <a:alphaOff val="0"/>
            </a:schemeClr>
          </a:effectRef>
          <a:fontRef idx="minor">
            <a:schemeClr val="lt1"/>
          </a:fontRef>
        </p:style>
      </p:sp>
      <p:sp>
        <p:nvSpPr>
          <p:cNvPr id="26" name="Freeform: Shape 25"/>
          <p:cNvSpPr/>
          <p:nvPr/>
        </p:nvSpPr>
        <p:spPr>
          <a:xfrm>
            <a:off x="7722999" y="2462193"/>
            <a:ext cx="1390079" cy="243097"/>
          </a:xfrm>
          <a:custGeom>
            <a:avLst/>
            <a:gdLst>
              <a:gd name="connsiteX0" fmla="*/ 0 w 797287"/>
              <a:gd name="connsiteY0" fmla="*/ 0 h 398465"/>
              <a:gd name="connsiteX1" fmla="*/ 797287 w 797287"/>
              <a:gd name="connsiteY1" fmla="*/ 0 h 398465"/>
              <a:gd name="connsiteX2" fmla="*/ 797287 w 797287"/>
              <a:gd name="connsiteY2" fmla="*/ 398465 h 398465"/>
              <a:gd name="connsiteX3" fmla="*/ 0 w 797287"/>
              <a:gd name="connsiteY3" fmla="*/ 398465 h 398465"/>
              <a:gd name="connsiteX4" fmla="*/ 0 w 797287"/>
              <a:gd name="connsiteY4" fmla="*/ 0 h 3984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287" h="398465">
                <a:moveTo>
                  <a:pt x="0" y="0"/>
                </a:moveTo>
                <a:lnTo>
                  <a:pt x="797287" y="0"/>
                </a:lnTo>
                <a:lnTo>
                  <a:pt x="797287" y="398465"/>
                </a:lnTo>
                <a:lnTo>
                  <a:pt x="0" y="39846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445" tIns="4445" rIns="4445" bIns="4445" numCol="1" spcCol="1270" anchor="ctr" anchorCtr="0">
            <a:noAutofit/>
          </a:bodyPr>
          <a:lstStyle/>
          <a:p>
            <a:pPr marL="0" lvl="0" indent="0" algn="ctr" defTabSz="311150">
              <a:lnSpc>
                <a:spcPct val="90000"/>
              </a:lnSpc>
              <a:spcBef>
                <a:spcPct val="0"/>
              </a:spcBef>
              <a:spcAft>
                <a:spcPct val="35000"/>
              </a:spcAft>
              <a:buNone/>
            </a:pPr>
            <a:r>
              <a:rPr lang="en-US" sz="800" b="1" kern="1200" dirty="0">
                <a:latin typeface="Montserrat" panose="020B0604020202020204" charset="0"/>
              </a:rPr>
              <a:t>CONCLUSION</a:t>
            </a:r>
          </a:p>
        </p:txBody>
      </p:sp>
      <p:sp>
        <p:nvSpPr>
          <p:cNvPr id="27" name="Freeform: Shape 26"/>
          <p:cNvSpPr/>
          <p:nvPr/>
        </p:nvSpPr>
        <p:spPr>
          <a:xfrm>
            <a:off x="4145791" y="2181463"/>
            <a:ext cx="2629524" cy="560665"/>
          </a:xfrm>
          <a:custGeom>
            <a:avLst/>
            <a:gdLst>
              <a:gd name="connsiteX0" fmla="*/ 0 w 2333027"/>
              <a:gd name="connsiteY0" fmla="*/ 0 h 560665"/>
              <a:gd name="connsiteX1" fmla="*/ 2333027 w 2333027"/>
              <a:gd name="connsiteY1" fmla="*/ 0 h 560665"/>
              <a:gd name="connsiteX2" fmla="*/ 2333027 w 2333027"/>
              <a:gd name="connsiteY2" fmla="*/ 560665 h 560665"/>
              <a:gd name="connsiteX3" fmla="*/ 0 w 2333027"/>
              <a:gd name="connsiteY3" fmla="*/ 560665 h 560665"/>
              <a:gd name="connsiteX4" fmla="*/ 0 w 2333027"/>
              <a:gd name="connsiteY4" fmla="*/ 0 h 5606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3027" h="560665">
                <a:moveTo>
                  <a:pt x="0" y="0"/>
                </a:moveTo>
                <a:lnTo>
                  <a:pt x="2333027" y="0"/>
                </a:lnTo>
                <a:lnTo>
                  <a:pt x="2333027" y="560665"/>
                </a:lnTo>
                <a:lnTo>
                  <a:pt x="0" y="560665"/>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2865" tIns="62865" rIns="62865" bIns="62865" numCol="1" spcCol="1270" anchor="ctr" anchorCtr="0">
            <a:noAutofit/>
          </a:bodyPr>
          <a:lstStyle/>
          <a:p>
            <a:pPr marL="0" lvl="0" indent="0" algn="ctr" defTabSz="1466850">
              <a:lnSpc>
                <a:spcPct val="90000"/>
              </a:lnSpc>
              <a:spcBef>
                <a:spcPct val="0"/>
              </a:spcBef>
              <a:spcAft>
                <a:spcPct val="5000"/>
              </a:spcAft>
              <a:buNone/>
            </a:pPr>
            <a:r>
              <a:rPr lang="en-US" sz="1800" b="1" kern="1200" dirty="0"/>
              <a:t>Customizable Settings Page</a:t>
            </a:r>
          </a:p>
        </p:txBody>
      </p:sp>
      <p:sp>
        <p:nvSpPr>
          <p:cNvPr id="28" name="Freeform: Shape 27"/>
          <p:cNvSpPr/>
          <p:nvPr/>
        </p:nvSpPr>
        <p:spPr>
          <a:xfrm>
            <a:off x="4145791" y="4313180"/>
            <a:ext cx="2629524" cy="560665"/>
          </a:xfrm>
          <a:custGeom>
            <a:avLst/>
            <a:gdLst>
              <a:gd name="connsiteX0" fmla="*/ 0 w 2333027"/>
              <a:gd name="connsiteY0" fmla="*/ 0 h 560665"/>
              <a:gd name="connsiteX1" fmla="*/ 2333027 w 2333027"/>
              <a:gd name="connsiteY1" fmla="*/ 0 h 560665"/>
              <a:gd name="connsiteX2" fmla="*/ 2333027 w 2333027"/>
              <a:gd name="connsiteY2" fmla="*/ 560665 h 560665"/>
              <a:gd name="connsiteX3" fmla="*/ 0 w 2333027"/>
              <a:gd name="connsiteY3" fmla="*/ 560665 h 560665"/>
              <a:gd name="connsiteX4" fmla="*/ 0 w 2333027"/>
              <a:gd name="connsiteY4" fmla="*/ 0 h 5606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3027" h="560665">
                <a:moveTo>
                  <a:pt x="0" y="0"/>
                </a:moveTo>
                <a:lnTo>
                  <a:pt x="2333027" y="0"/>
                </a:lnTo>
                <a:lnTo>
                  <a:pt x="2333027" y="560665"/>
                </a:lnTo>
                <a:lnTo>
                  <a:pt x="0" y="560665"/>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2865" tIns="62865" rIns="62865" bIns="62865" numCol="1" spcCol="1270" anchor="ctr" anchorCtr="0">
            <a:noAutofit/>
          </a:bodyPr>
          <a:lstStyle/>
          <a:p>
            <a:pPr marL="0" lvl="0" indent="0" algn="ctr" defTabSz="1466850">
              <a:lnSpc>
                <a:spcPct val="90000"/>
              </a:lnSpc>
              <a:spcBef>
                <a:spcPct val="0"/>
              </a:spcBef>
              <a:spcAft>
                <a:spcPct val="5000"/>
              </a:spcAft>
              <a:buNone/>
            </a:pPr>
            <a:r>
              <a:rPr lang="en-US" sz="1800" b="1" kern="1200" dirty="0"/>
              <a:t>Input Validation</a:t>
            </a:r>
          </a:p>
        </p:txBody>
      </p:sp>
      <p:sp>
        <p:nvSpPr>
          <p:cNvPr id="29" name="Title 1"/>
          <p:cNvSpPr txBox="1">
            <a:spLocks/>
          </p:cNvSpPr>
          <p:nvPr/>
        </p:nvSpPr>
        <p:spPr>
          <a:xfrm>
            <a:off x="249453" y="292701"/>
            <a:ext cx="6685657" cy="485699"/>
          </a:xfrm>
          <a:prstGeom prst="rect">
            <a:avLst/>
          </a:prstGeom>
          <a:noFill/>
          <a:ln>
            <a:noFill/>
          </a:ln>
        </p:spPr>
        <p:txBody>
          <a:bodyPr lIns="91425" tIns="91425" rIns="91425" bIns="91425" anchor="b"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rgbClr val="999999"/>
              </a:buClr>
              <a:buSzPct val="100000"/>
              <a:buFont typeface="Montserrat"/>
              <a:buNone/>
              <a:defRPr sz="2400" b="1" i="0" u="none" strike="noStrike" cap="none">
                <a:solidFill>
                  <a:srgbClr val="999999"/>
                </a:solidFill>
                <a:latin typeface="Montserrat"/>
                <a:ea typeface="Montserrat"/>
                <a:cs typeface="Montserrat"/>
                <a:sym typeface="Montserrat"/>
              </a:defRPr>
            </a:lvl1pPr>
            <a:lvl2pPr lvl="1">
              <a:spcBef>
                <a:spcPts val="0"/>
              </a:spcBef>
              <a:buClr>
                <a:srgbClr val="999999"/>
              </a:buClr>
              <a:buSzPct val="100000"/>
              <a:buFont typeface="Montserrat"/>
              <a:buNone/>
              <a:defRPr sz="2400" b="1">
                <a:solidFill>
                  <a:srgbClr val="999999"/>
                </a:solidFill>
                <a:latin typeface="Montserrat"/>
                <a:ea typeface="Montserrat"/>
                <a:cs typeface="Montserrat"/>
                <a:sym typeface="Montserrat"/>
              </a:defRPr>
            </a:lvl2pPr>
            <a:lvl3pPr lvl="2">
              <a:spcBef>
                <a:spcPts val="0"/>
              </a:spcBef>
              <a:buClr>
                <a:srgbClr val="999999"/>
              </a:buClr>
              <a:buSzPct val="100000"/>
              <a:buFont typeface="Montserrat"/>
              <a:buNone/>
              <a:defRPr sz="2400" b="1">
                <a:solidFill>
                  <a:srgbClr val="999999"/>
                </a:solidFill>
                <a:latin typeface="Montserrat"/>
                <a:ea typeface="Montserrat"/>
                <a:cs typeface="Montserrat"/>
                <a:sym typeface="Montserrat"/>
              </a:defRPr>
            </a:lvl3pPr>
            <a:lvl4pPr lvl="3">
              <a:spcBef>
                <a:spcPts val="0"/>
              </a:spcBef>
              <a:buClr>
                <a:srgbClr val="999999"/>
              </a:buClr>
              <a:buSzPct val="100000"/>
              <a:buFont typeface="Montserrat"/>
              <a:buNone/>
              <a:defRPr sz="2400" b="1">
                <a:solidFill>
                  <a:srgbClr val="999999"/>
                </a:solidFill>
                <a:latin typeface="Montserrat"/>
                <a:ea typeface="Montserrat"/>
                <a:cs typeface="Montserrat"/>
                <a:sym typeface="Montserrat"/>
              </a:defRPr>
            </a:lvl4pPr>
            <a:lvl5pPr lvl="4">
              <a:spcBef>
                <a:spcPts val="0"/>
              </a:spcBef>
              <a:buClr>
                <a:srgbClr val="999999"/>
              </a:buClr>
              <a:buSzPct val="100000"/>
              <a:buFont typeface="Montserrat"/>
              <a:buNone/>
              <a:defRPr sz="2400" b="1">
                <a:solidFill>
                  <a:srgbClr val="999999"/>
                </a:solidFill>
                <a:latin typeface="Montserrat"/>
                <a:ea typeface="Montserrat"/>
                <a:cs typeface="Montserrat"/>
                <a:sym typeface="Montserrat"/>
              </a:defRPr>
            </a:lvl5pPr>
            <a:lvl6pPr lvl="5">
              <a:spcBef>
                <a:spcPts val="0"/>
              </a:spcBef>
              <a:buClr>
                <a:srgbClr val="999999"/>
              </a:buClr>
              <a:buSzPct val="100000"/>
              <a:buFont typeface="Montserrat"/>
              <a:buNone/>
              <a:defRPr sz="2400" b="1">
                <a:solidFill>
                  <a:srgbClr val="999999"/>
                </a:solidFill>
                <a:latin typeface="Montserrat"/>
                <a:ea typeface="Montserrat"/>
                <a:cs typeface="Montserrat"/>
                <a:sym typeface="Montserrat"/>
              </a:defRPr>
            </a:lvl6pPr>
            <a:lvl7pPr lvl="6">
              <a:spcBef>
                <a:spcPts val="0"/>
              </a:spcBef>
              <a:buClr>
                <a:srgbClr val="999999"/>
              </a:buClr>
              <a:buSzPct val="100000"/>
              <a:buFont typeface="Montserrat"/>
              <a:buNone/>
              <a:defRPr sz="2400" b="1">
                <a:solidFill>
                  <a:srgbClr val="999999"/>
                </a:solidFill>
                <a:latin typeface="Montserrat"/>
                <a:ea typeface="Montserrat"/>
                <a:cs typeface="Montserrat"/>
                <a:sym typeface="Montserrat"/>
              </a:defRPr>
            </a:lvl7pPr>
            <a:lvl8pPr lvl="7">
              <a:spcBef>
                <a:spcPts val="0"/>
              </a:spcBef>
              <a:buClr>
                <a:srgbClr val="999999"/>
              </a:buClr>
              <a:buSzPct val="100000"/>
              <a:buFont typeface="Montserrat"/>
              <a:buNone/>
              <a:defRPr sz="2400" b="1">
                <a:solidFill>
                  <a:srgbClr val="999999"/>
                </a:solidFill>
                <a:latin typeface="Montserrat"/>
                <a:ea typeface="Montserrat"/>
                <a:cs typeface="Montserrat"/>
                <a:sym typeface="Montserrat"/>
              </a:defRPr>
            </a:lvl8pPr>
            <a:lvl9pPr lvl="8">
              <a:spcBef>
                <a:spcPts val="0"/>
              </a:spcBef>
              <a:buClr>
                <a:srgbClr val="999999"/>
              </a:buClr>
              <a:buSzPct val="100000"/>
              <a:buFont typeface="Montserrat"/>
              <a:buNone/>
              <a:defRPr sz="2400" b="1">
                <a:solidFill>
                  <a:srgbClr val="999999"/>
                </a:solidFill>
                <a:latin typeface="Montserrat"/>
                <a:ea typeface="Montserrat"/>
                <a:cs typeface="Montserrat"/>
                <a:sym typeface="Montserrat"/>
              </a:defRPr>
            </a:lvl9pPr>
          </a:lstStyle>
          <a:p>
            <a:r>
              <a:rPr lang="en-SG" dirty="0">
                <a:solidFill>
                  <a:schemeClr val="tx1"/>
                </a:solidFill>
              </a:rPr>
              <a:t>Front-end Simulator - Features</a:t>
            </a:r>
          </a:p>
        </p:txBody>
      </p:sp>
    </p:spTree>
    <p:extLst>
      <p:ext uri="{BB962C8B-B14F-4D97-AF65-F5344CB8AC3E}">
        <p14:creationId xmlns:p14="http://schemas.microsoft.com/office/powerpoint/2010/main" val="2629070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nodeType="withEffect">
                                  <p:stCondLst>
                                    <p:cond delay="0"/>
                                  </p:stCondLst>
                                  <p:childTnLst>
                                    <p:set>
                                      <p:cBhvr>
                                        <p:cTn id="6" dur="indefinite"/>
                                        <p:tgtEl>
                                          <p:spTgt spid="17"/>
                                        </p:tgtEl>
                                        <p:attrNameLst>
                                          <p:attrName>style.opacity</p:attrName>
                                        </p:attrNameLst>
                                      </p:cBhvr>
                                      <p:to>
                                        <p:strVal val="0.25"/>
                                      </p:to>
                                    </p:set>
                                    <p:animEffect filter="image" prLst="opacity: 0.25">
                                      <p:cBhvr rctx="IE">
                                        <p:cTn id="7" dur="indefinite"/>
                                        <p:tgtEl>
                                          <p:spTgt spid="17"/>
                                        </p:tgtEl>
                                      </p:cBhvr>
                                    </p:animEffect>
                                  </p:childTnLst>
                                </p:cTn>
                              </p:par>
                              <p:par>
                                <p:cTn id="8" presetID="9" presetClass="emph" presetSubtype="0" grpId="0" nodeType="withEffect">
                                  <p:stCondLst>
                                    <p:cond delay="0"/>
                                  </p:stCondLst>
                                  <p:childTnLst>
                                    <p:set>
                                      <p:cBhvr>
                                        <p:cTn id="9" dur="indefinite"/>
                                        <p:tgtEl>
                                          <p:spTgt spid="18"/>
                                        </p:tgtEl>
                                        <p:attrNameLst>
                                          <p:attrName>style.opacity</p:attrName>
                                        </p:attrNameLst>
                                      </p:cBhvr>
                                      <p:to>
                                        <p:strVal val="0.25"/>
                                      </p:to>
                                    </p:set>
                                    <p:animEffect filter="image" prLst="opacity: 0.25">
                                      <p:cBhvr rctx="IE">
                                        <p:cTn id="10" dur="indefinite"/>
                                        <p:tgtEl>
                                          <p:spTgt spid="18"/>
                                        </p:tgtEl>
                                      </p:cBhvr>
                                    </p:animEffect>
                                  </p:childTnLst>
                                </p:cTn>
                              </p:par>
                              <p:par>
                                <p:cTn id="11" presetID="9" presetClass="emph" presetSubtype="0" nodeType="withEffect">
                                  <p:stCondLst>
                                    <p:cond delay="0"/>
                                  </p:stCondLst>
                                  <p:childTnLst>
                                    <p:set>
                                      <p:cBhvr>
                                        <p:cTn id="12" dur="indefinite"/>
                                        <p:tgtEl>
                                          <p:spTgt spid="19"/>
                                        </p:tgtEl>
                                        <p:attrNameLst>
                                          <p:attrName>style.opacity</p:attrName>
                                        </p:attrNameLst>
                                      </p:cBhvr>
                                      <p:to>
                                        <p:strVal val="0.25"/>
                                      </p:to>
                                    </p:set>
                                    <p:animEffect filter="image" prLst="opacity: 0.25">
                                      <p:cBhvr rctx="IE">
                                        <p:cTn id="13" dur="indefinite"/>
                                        <p:tgtEl>
                                          <p:spTgt spid="19"/>
                                        </p:tgtEl>
                                      </p:cBhvr>
                                    </p:animEffect>
                                  </p:childTnLst>
                                </p:cTn>
                              </p:par>
                              <p:par>
                                <p:cTn id="14" presetID="9" presetClass="emph" presetSubtype="0" grpId="0" nodeType="withEffect">
                                  <p:stCondLst>
                                    <p:cond delay="0"/>
                                  </p:stCondLst>
                                  <p:childTnLst>
                                    <p:set>
                                      <p:cBhvr>
                                        <p:cTn id="15" dur="indefinite"/>
                                        <p:tgtEl>
                                          <p:spTgt spid="20"/>
                                        </p:tgtEl>
                                        <p:attrNameLst>
                                          <p:attrName>style.opacity</p:attrName>
                                        </p:attrNameLst>
                                      </p:cBhvr>
                                      <p:to>
                                        <p:strVal val="0.25"/>
                                      </p:to>
                                    </p:set>
                                    <p:animEffect filter="image" prLst="opacity: 0.25">
                                      <p:cBhvr rctx="IE">
                                        <p:cTn id="16" dur="indefinite"/>
                                        <p:tgtEl>
                                          <p:spTgt spid="20"/>
                                        </p:tgtEl>
                                      </p:cBhvr>
                                    </p:animEffect>
                                  </p:childTnLst>
                                </p:cTn>
                              </p:par>
                              <p:par>
                                <p:cTn id="17" presetID="9" presetClass="emph" presetSubtype="0" grpId="0" nodeType="withEffect">
                                  <p:stCondLst>
                                    <p:cond delay="0"/>
                                  </p:stCondLst>
                                  <p:childTnLst>
                                    <p:set>
                                      <p:cBhvr>
                                        <p:cTn id="18" dur="indefinite"/>
                                        <p:tgtEl>
                                          <p:spTgt spid="24"/>
                                        </p:tgtEl>
                                        <p:attrNameLst>
                                          <p:attrName>style.opacity</p:attrName>
                                        </p:attrNameLst>
                                      </p:cBhvr>
                                      <p:to>
                                        <p:strVal val="0.25"/>
                                      </p:to>
                                    </p:set>
                                    <p:animEffect filter="image" prLst="opacity: 0.25">
                                      <p:cBhvr rctx="IE">
                                        <p:cTn id="19" dur="indefinite"/>
                                        <p:tgtEl>
                                          <p:spTgt spid="24"/>
                                        </p:tgtEl>
                                      </p:cBhvr>
                                    </p:animEffect>
                                  </p:childTnLst>
                                </p:cTn>
                              </p:par>
                              <p:par>
                                <p:cTn id="20" presetID="9" presetClass="emph" presetSubtype="0" nodeType="withEffect">
                                  <p:stCondLst>
                                    <p:cond delay="0"/>
                                  </p:stCondLst>
                                  <p:childTnLst>
                                    <p:set>
                                      <p:cBhvr>
                                        <p:cTn id="21" dur="indefinite"/>
                                        <p:tgtEl>
                                          <p:spTgt spid="25"/>
                                        </p:tgtEl>
                                        <p:attrNameLst>
                                          <p:attrName>style.opacity</p:attrName>
                                        </p:attrNameLst>
                                      </p:cBhvr>
                                      <p:to>
                                        <p:strVal val="0.25"/>
                                      </p:to>
                                    </p:set>
                                    <p:animEffect filter="image" prLst="opacity: 0.25">
                                      <p:cBhvr rctx="IE">
                                        <p:cTn id="22" dur="indefinite"/>
                                        <p:tgtEl>
                                          <p:spTgt spid="25"/>
                                        </p:tgtEl>
                                      </p:cBhvr>
                                    </p:animEffect>
                                  </p:childTnLst>
                                </p:cTn>
                              </p:par>
                              <p:par>
                                <p:cTn id="23" presetID="9" presetClass="emph" presetSubtype="0" grpId="0" nodeType="withEffect">
                                  <p:stCondLst>
                                    <p:cond delay="0"/>
                                  </p:stCondLst>
                                  <p:childTnLst>
                                    <p:set>
                                      <p:cBhvr>
                                        <p:cTn id="24" dur="indefinite"/>
                                        <p:tgtEl>
                                          <p:spTgt spid="26"/>
                                        </p:tgtEl>
                                        <p:attrNameLst>
                                          <p:attrName>style.opacity</p:attrName>
                                        </p:attrNameLst>
                                      </p:cBhvr>
                                      <p:to>
                                        <p:strVal val="0.25"/>
                                      </p:to>
                                    </p:set>
                                    <p:animEffect filter="image" prLst="opacity: 0.25">
                                      <p:cBhvr rctx="IE">
                                        <p:cTn id="25" dur="indefinite"/>
                                        <p:tgtEl>
                                          <p:spTgt spid="26"/>
                                        </p:tgtEl>
                                      </p:cBhvr>
                                    </p:animEffect>
                                  </p:childTnLst>
                                </p:cTn>
                              </p:par>
                              <p:par>
                                <p:cTn id="26" presetID="9" presetClass="emph" presetSubtype="0" nodeType="withEffect">
                                  <p:stCondLst>
                                    <p:cond delay="0"/>
                                  </p:stCondLst>
                                  <p:childTnLst>
                                    <p:set>
                                      <p:cBhvr>
                                        <p:cTn id="27" dur="indefinite"/>
                                        <p:tgtEl>
                                          <p:spTgt spid="23"/>
                                        </p:tgtEl>
                                        <p:attrNameLst>
                                          <p:attrName>style.opacity</p:attrName>
                                        </p:attrNameLst>
                                      </p:cBhvr>
                                      <p:to>
                                        <p:strVal val="0.25"/>
                                      </p:to>
                                    </p:set>
                                    <p:animEffect filter="image" prLst="opacity: 0.25">
                                      <p:cBhvr rctx="IE">
                                        <p:cTn id="28" dur="indefinite"/>
                                        <p:tgtEl>
                                          <p:spTgt spid="23"/>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4"/>
                                        </p:tgtEl>
                                        <p:attrNameLst>
                                          <p:attrName>style.visibility</p:attrName>
                                        </p:attrNameLst>
                                      </p:cBhvr>
                                      <p:to>
                                        <p:strVal val="visible"/>
                                      </p:to>
                                    </p:set>
                                    <p:animEffect transition="in" filter="fade">
                                      <p:cBhvr>
                                        <p:cTn id="33" dur="500"/>
                                        <p:tgtEl>
                                          <p:spTgt spid="4"/>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8"/>
                                        </p:tgtEl>
                                        <p:attrNameLst>
                                          <p:attrName>style.visibility</p:attrName>
                                        </p:attrNameLst>
                                      </p:cBhvr>
                                      <p:to>
                                        <p:strVal val="visible"/>
                                      </p:to>
                                    </p:set>
                                    <p:animEffect transition="in" filter="fade">
                                      <p:cBhvr>
                                        <p:cTn id="36"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0" grpId="0"/>
      <p:bldP spid="24" grpId="0"/>
      <p:bldP spid="26" grpId="0"/>
      <p:bldP spid="28"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
        <p:cNvGrpSpPr/>
        <p:nvPr/>
      </p:nvGrpSpPr>
      <p:grpSpPr>
        <a:xfrm>
          <a:off x="0" y="0"/>
          <a:ext cx="0" cy="0"/>
          <a:chOff x="0" y="0"/>
          <a:chExt cx="0" cy="0"/>
        </a:xfrm>
      </p:grpSpPr>
      <p:sp>
        <p:nvSpPr>
          <p:cNvPr id="17" name="Arrow: Circular 16"/>
          <p:cNvSpPr/>
          <p:nvPr/>
        </p:nvSpPr>
        <p:spPr>
          <a:xfrm>
            <a:off x="7764995" y="118834"/>
            <a:ext cx="1348083" cy="871660"/>
          </a:xfrm>
          <a:prstGeom prst="circularArrow">
            <a:avLst>
              <a:gd name="adj1" fmla="val 10980"/>
              <a:gd name="adj2" fmla="val 1142322"/>
              <a:gd name="adj3" fmla="val 4500000"/>
              <a:gd name="adj4" fmla="val 10800000"/>
              <a:gd name="adj5" fmla="val 12500"/>
            </a:avLst>
          </a:prstGeom>
        </p:spPr>
        <p:style>
          <a:lnRef idx="0">
            <a:schemeClr val="lt1">
              <a:hueOff val="0"/>
              <a:satOff val="0"/>
              <a:lumOff val="0"/>
              <a:alphaOff val="0"/>
            </a:schemeClr>
          </a:lnRef>
          <a:fillRef idx="3">
            <a:schemeClr val="accent2">
              <a:hueOff val="0"/>
              <a:satOff val="0"/>
              <a:lumOff val="0"/>
              <a:alphaOff val="0"/>
            </a:schemeClr>
          </a:fillRef>
          <a:effectRef idx="3">
            <a:schemeClr val="accent2">
              <a:hueOff val="0"/>
              <a:satOff val="0"/>
              <a:lumOff val="0"/>
              <a:alphaOff val="0"/>
            </a:schemeClr>
          </a:effectRef>
          <a:fontRef idx="minor">
            <a:schemeClr val="lt1"/>
          </a:fontRef>
        </p:style>
      </p:sp>
      <p:sp>
        <p:nvSpPr>
          <p:cNvPr id="18" name="Freeform: Shape 17"/>
          <p:cNvSpPr/>
          <p:nvPr/>
        </p:nvSpPr>
        <p:spPr>
          <a:xfrm>
            <a:off x="7741544" y="418885"/>
            <a:ext cx="1390079" cy="243097"/>
          </a:xfrm>
          <a:custGeom>
            <a:avLst/>
            <a:gdLst>
              <a:gd name="connsiteX0" fmla="*/ 0 w 797287"/>
              <a:gd name="connsiteY0" fmla="*/ 0 h 398465"/>
              <a:gd name="connsiteX1" fmla="*/ 797287 w 797287"/>
              <a:gd name="connsiteY1" fmla="*/ 0 h 398465"/>
              <a:gd name="connsiteX2" fmla="*/ 797287 w 797287"/>
              <a:gd name="connsiteY2" fmla="*/ 398465 h 398465"/>
              <a:gd name="connsiteX3" fmla="*/ 0 w 797287"/>
              <a:gd name="connsiteY3" fmla="*/ 398465 h 398465"/>
              <a:gd name="connsiteX4" fmla="*/ 0 w 797287"/>
              <a:gd name="connsiteY4" fmla="*/ 0 h 3984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287" h="398465">
                <a:moveTo>
                  <a:pt x="0" y="0"/>
                </a:moveTo>
                <a:lnTo>
                  <a:pt x="797287" y="0"/>
                </a:lnTo>
                <a:lnTo>
                  <a:pt x="797287" y="398465"/>
                </a:lnTo>
                <a:lnTo>
                  <a:pt x="0" y="39846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445" tIns="4445" rIns="4445" bIns="4445" numCol="1" spcCol="1270" anchor="ctr" anchorCtr="0">
            <a:noAutofit/>
          </a:bodyPr>
          <a:lstStyle/>
          <a:p>
            <a:pPr marL="0" lvl="0" indent="0" algn="ctr" defTabSz="311150">
              <a:lnSpc>
                <a:spcPct val="90000"/>
              </a:lnSpc>
              <a:spcBef>
                <a:spcPct val="0"/>
              </a:spcBef>
              <a:spcAft>
                <a:spcPct val="35000"/>
              </a:spcAft>
              <a:buNone/>
            </a:pPr>
            <a:r>
              <a:rPr lang="en-US" sz="800" b="1" kern="1200" dirty="0">
                <a:latin typeface="Montserrat" panose="020B0604020202020204" charset="0"/>
              </a:rPr>
              <a:t>INTRODUCTION</a:t>
            </a:r>
          </a:p>
        </p:txBody>
      </p:sp>
      <p:sp>
        <p:nvSpPr>
          <p:cNvPr id="19" name="Shape 18"/>
          <p:cNvSpPr/>
          <p:nvPr/>
        </p:nvSpPr>
        <p:spPr>
          <a:xfrm>
            <a:off x="7547726" y="619659"/>
            <a:ext cx="1348083" cy="871660"/>
          </a:xfrm>
          <a:prstGeom prst="leftCircularArrow">
            <a:avLst>
              <a:gd name="adj1" fmla="val 10980"/>
              <a:gd name="adj2" fmla="val 1142322"/>
              <a:gd name="adj3" fmla="val 6300000"/>
              <a:gd name="adj4" fmla="val 18900000"/>
              <a:gd name="adj5" fmla="val 12500"/>
            </a:avLst>
          </a:prstGeom>
        </p:spPr>
        <p:style>
          <a:lnRef idx="0">
            <a:schemeClr val="lt1">
              <a:hueOff val="0"/>
              <a:satOff val="0"/>
              <a:lumOff val="0"/>
              <a:alphaOff val="0"/>
            </a:schemeClr>
          </a:lnRef>
          <a:fillRef idx="3">
            <a:schemeClr val="accent3">
              <a:hueOff val="0"/>
              <a:satOff val="0"/>
              <a:lumOff val="0"/>
              <a:alphaOff val="0"/>
            </a:schemeClr>
          </a:fillRef>
          <a:effectRef idx="3">
            <a:schemeClr val="accent3">
              <a:hueOff val="0"/>
              <a:satOff val="0"/>
              <a:lumOff val="0"/>
              <a:alphaOff val="0"/>
            </a:schemeClr>
          </a:effectRef>
          <a:fontRef idx="minor">
            <a:schemeClr val="lt1"/>
          </a:fontRef>
        </p:style>
      </p:sp>
      <p:sp>
        <p:nvSpPr>
          <p:cNvPr id="20" name="Freeform: Shape 19"/>
          <p:cNvSpPr/>
          <p:nvPr/>
        </p:nvSpPr>
        <p:spPr>
          <a:xfrm>
            <a:off x="7547726" y="924557"/>
            <a:ext cx="1390079" cy="243097"/>
          </a:xfrm>
          <a:custGeom>
            <a:avLst/>
            <a:gdLst>
              <a:gd name="connsiteX0" fmla="*/ 0 w 797287"/>
              <a:gd name="connsiteY0" fmla="*/ 0 h 398465"/>
              <a:gd name="connsiteX1" fmla="*/ 797287 w 797287"/>
              <a:gd name="connsiteY1" fmla="*/ 0 h 398465"/>
              <a:gd name="connsiteX2" fmla="*/ 797287 w 797287"/>
              <a:gd name="connsiteY2" fmla="*/ 398465 h 398465"/>
              <a:gd name="connsiteX3" fmla="*/ 0 w 797287"/>
              <a:gd name="connsiteY3" fmla="*/ 398465 h 398465"/>
              <a:gd name="connsiteX4" fmla="*/ 0 w 797287"/>
              <a:gd name="connsiteY4" fmla="*/ 0 h 3984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287" h="398465">
                <a:moveTo>
                  <a:pt x="0" y="0"/>
                </a:moveTo>
                <a:lnTo>
                  <a:pt x="797287" y="0"/>
                </a:lnTo>
                <a:lnTo>
                  <a:pt x="797287" y="398465"/>
                </a:lnTo>
                <a:lnTo>
                  <a:pt x="0" y="39846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445" tIns="4445" rIns="4445" bIns="4445" numCol="1" spcCol="1270" anchor="ctr" anchorCtr="0">
            <a:noAutofit/>
          </a:bodyPr>
          <a:lstStyle/>
          <a:p>
            <a:pPr marL="0" lvl="0" indent="0" algn="ctr" defTabSz="311150">
              <a:lnSpc>
                <a:spcPct val="90000"/>
              </a:lnSpc>
              <a:spcBef>
                <a:spcPct val="0"/>
              </a:spcBef>
              <a:spcAft>
                <a:spcPct val="35000"/>
              </a:spcAft>
              <a:buNone/>
            </a:pPr>
            <a:r>
              <a:rPr lang="en-US" sz="800" b="1" kern="1200" dirty="0">
                <a:latin typeface="Montserrat" panose="020B0604020202020204" charset="0"/>
              </a:rPr>
              <a:t>REVIEW OF </a:t>
            </a:r>
          </a:p>
          <a:p>
            <a:pPr marL="0" lvl="0" indent="0" algn="ctr" defTabSz="311150">
              <a:lnSpc>
                <a:spcPct val="90000"/>
              </a:lnSpc>
              <a:spcBef>
                <a:spcPct val="0"/>
              </a:spcBef>
              <a:spcAft>
                <a:spcPct val="35000"/>
              </a:spcAft>
              <a:buNone/>
            </a:pPr>
            <a:r>
              <a:rPr lang="en-US" sz="800" b="1" kern="1200" dirty="0">
                <a:latin typeface="Montserrat" panose="020B0604020202020204" charset="0"/>
              </a:rPr>
              <a:t>EXISTING WORKS</a:t>
            </a:r>
          </a:p>
        </p:txBody>
      </p:sp>
      <p:sp>
        <p:nvSpPr>
          <p:cNvPr id="21" name="Arrow: Circular 20"/>
          <p:cNvSpPr/>
          <p:nvPr/>
        </p:nvSpPr>
        <p:spPr>
          <a:xfrm>
            <a:off x="7764995" y="1122734"/>
            <a:ext cx="1348083" cy="871660"/>
          </a:xfrm>
          <a:prstGeom prst="circularArrow">
            <a:avLst>
              <a:gd name="adj1" fmla="val 10980"/>
              <a:gd name="adj2" fmla="val 1142322"/>
              <a:gd name="adj3" fmla="val 4500000"/>
              <a:gd name="adj4" fmla="val 13500000"/>
              <a:gd name="adj5" fmla="val 12500"/>
            </a:avLst>
          </a:prstGeom>
        </p:spPr>
        <p:style>
          <a:lnRef idx="0">
            <a:schemeClr val="lt1">
              <a:hueOff val="0"/>
              <a:satOff val="0"/>
              <a:lumOff val="0"/>
              <a:alphaOff val="0"/>
            </a:schemeClr>
          </a:lnRef>
          <a:fillRef idx="3">
            <a:schemeClr val="accent4">
              <a:hueOff val="0"/>
              <a:satOff val="0"/>
              <a:lumOff val="0"/>
              <a:alphaOff val="0"/>
            </a:schemeClr>
          </a:fillRef>
          <a:effectRef idx="3">
            <a:schemeClr val="accent4">
              <a:hueOff val="0"/>
              <a:satOff val="0"/>
              <a:lumOff val="0"/>
              <a:alphaOff val="0"/>
            </a:schemeClr>
          </a:effectRef>
          <a:fontRef idx="minor">
            <a:schemeClr val="lt1"/>
          </a:fontRef>
        </p:style>
      </p:sp>
      <p:sp>
        <p:nvSpPr>
          <p:cNvPr id="22" name="Freeform: Shape 21"/>
          <p:cNvSpPr/>
          <p:nvPr/>
        </p:nvSpPr>
        <p:spPr>
          <a:xfrm>
            <a:off x="7820596" y="1421927"/>
            <a:ext cx="1390079" cy="243097"/>
          </a:xfrm>
          <a:custGeom>
            <a:avLst/>
            <a:gdLst>
              <a:gd name="connsiteX0" fmla="*/ 0 w 797287"/>
              <a:gd name="connsiteY0" fmla="*/ 0 h 398465"/>
              <a:gd name="connsiteX1" fmla="*/ 797287 w 797287"/>
              <a:gd name="connsiteY1" fmla="*/ 0 h 398465"/>
              <a:gd name="connsiteX2" fmla="*/ 797287 w 797287"/>
              <a:gd name="connsiteY2" fmla="*/ 398465 h 398465"/>
              <a:gd name="connsiteX3" fmla="*/ 0 w 797287"/>
              <a:gd name="connsiteY3" fmla="*/ 398465 h 398465"/>
              <a:gd name="connsiteX4" fmla="*/ 0 w 797287"/>
              <a:gd name="connsiteY4" fmla="*/ 0 h 3984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287" h="398465">
                <a:moveTo>
                  <a:pt x="0" y="0"/>
                </a:moveTo>
                <a:lnTo>
                  <a:pt x="797287" y="0"/>
                </a:lnTo>
                <a:lnTo>
                  <a:pt x="797287" y="398465"/>
                </a:lnTo>
                <a:lnTo>
                  <a:pt x="0" y="39846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445" tIns="4445" rIns="4445" bIns="4445" numCol="1" spcCol="1270" anchor="ctr" anchorCtr="0">
            <a:noAutofit/>
          </a:bodyPr>
          <a:lstStyle/>
          <a:p>
            <a:pPr marL="0" lvl="0" indent="0" algn="ctr" defTabSz="311150">
              <a:lnSpc>
                <a:spcPct val="90000"/>
              </a:lnSpc>
              <a:spcBef>
                <a:spcPct val="0"/>
              </a:spcBef>
              <a:spcAft>
                <a:spcPct val="35000"/>
              </a:spcAft>
              <a:buNone/>
            </a:pPr>
            <a:r>
              <a:rPr lang="en-US" sz="800" b="1" kern="1200" dirty="0">
                <a:latin typeface="Montserrat" panose="020B0604020202020204" charset="0"/>
              </a:rPr>
              <a:t>METHODOLOGY</a:t>
            </a:r>
          </a:p>
        </p:txBody>
      </p:sp>
      <p:sp>
        <p:nvSpPr>
          <p:cNvPr id="23" name="Shape 22"/>
          <p:cNvSpPr/>
          <p:nvPr/>
        </p:nvSpPr>
        <p:spPr>
          <a:xfrm>
            <a:off x="7547726" y="1624403"/>
            <a:ext cx="1348083" cy="871660"/>
          </a:xfrm>
          <a:prstGeom prst="leftCircularArrow">
            <a:avLst>
              <a:gd name="adj1" fmla="val 10980"/>
              <a:gd name="adj2" fmla="val 1142322"/>
              <a:gd name="adj3" fmla="val 6300000"/>
              <a:gd name="adj4" fmla="val 18900000"/>
              <a:gd name="adj5" fmla="val 12500"/>
            </a:avLst>
          </a:prstGeom>
        </p:spPr>
        <p:style>
          <a:lnRef idx="0">
            <a:schemeClr val="lt1">
              <a:hueOff val="0"/>
              <a:satOff val="0"/>
              <a:lumOff val="0"/>
              <a:alphaOff val="0"/>
            </a:schemeClr>
          </a:lnRef>
          <a:fillRef idx="3">
            <a:schemeClr val="accent5">
              <a:hueOff val="0"/>
              <a:satOff val="0"/>
              <a:lumOff val="0"/>
              <a:alphaOff val="0"/>
            </a:schemeClr>
          </a:fillRef>
          <a:effectRef idx="3">
            <a:schemeClr val="accent5">
              <a:hueOff val="0"/>
              <a:satOff val="0"/>
              <a:lumOff val="0"/>
              <a:alphaOff val="0"/>
            </a:schemeClr>
          </a:effectRef>
          <a:fontRef idx="minor">
            <a:schemeClr val="lt1"/>
          </a:fontRef>
        </p:style>
      </p:sp>
      <p:sp>
        <p:nvSpPr>
          <p:cNvPr id="24" name="Freeform: Shape 23"/>
          <p:cNvSpPr/>
          <p:nvPr/>
        </p:nvSpPr>
        <p:spPr>
          <a:xfrm>
            <a:off x="7464766" y="1938684"/>
            <a:ext cx="1390079" cy="243097"/>
          </a:xfrm>
          <a:custGeom>
            <a:avLst/>
            <a:gdLst>
              <a:gd name="connsiteX0" fmla="*/ 0 w 797287"/>
              <a:gd name="connsiteY0" fmla="*/ 0 h 398465"/>
              <a:gd name="connsiteX1" fmla="*/ 797287 w 797287"/>
              <a:gd name="connsiteY1" fmla="*/ 0 h 398465"/>
              <a:gd name="connsiteX2" fmla="*/ 797287 w 797287"/>
              <a:gd name="connsiteY2" fmla="*/ 398465 h 398465"/>
              <a:gd name="connsiteX3" fmla="*/ 0 w 797287"/>
              <a:gd name="connsiteY3" fmla="*/ 398465 h 398465"/>
              <a:gd name="connsiteX4" fmla="*/ 0 w 797287"/>
              <a:gd name="connsiteY4" fmla="*/ 0 h 3984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287" h="398465">
                <a:moveTo>
                  <a:pt x="0" y="0"/>
                </a:moveTo>
                <a:lnTo>
                  <a:pt x="797287" y="0"/>
                </a:lnTo>
                <a:lnTo>
                  <a:pt x="797287" y="398465"/>
                </a:lnTo>
                <a:lnTo>
                  <a:pt x="0" y="39846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445" tIns="4445" rIns="4445" bIns="4445" numCol="1" spcCol="1270" anchor="ctr" anchorCtr="0">
            <a:noAutofit/>
          </a:bodyPr>
          <a:lstStyle/>
          <a:p>
            <a:pPr marL="0" lvl="0" indent="0" algn="ctr" defTabSz="311150">
              <a:lnSpc>
                <a:spcPct val="90000"/>
              </a:lnSpc>
              <a:spcBef>
                <a:spcPct val="0"/>
              </a:spcBef>
              <a:spcAft>
                <a:spcPct val="35000"/>
              </a:spcAft>
              <a:buNone/>
            </a:pPr>
            <a:r>
              <a:rPr lang="en-US" sz="800" b="1" kern="1200" dirty="0">
                <a:latin typeface="Montserrat" panose="020B0604020202020204" charset="0"/>
              </a:rPr>
              <a:t>RESULTS AND </a:t>
            </a:r>
          </a:p>
          <a:p>
            <a:pPr marL="0" lvl="0" indent="0" algn="ctr" defTabSz="311150">
              <a:lnSpc>
                <a:spcPct val="90000"/>
              </a:lnSpc>
              <a:spcBef>
                <a:spcPct val="0"/>
              </a:spcBef>
              <a:spcAft>
                <a:spcPct val="35000"/>
              </a:spcAft>
              <a:buNone/>
            </a:pPr>
            <a:r>
              <a:rPr lang="en-US" sz="800" b="1" kern="1200" dirty="0">
                <a:latin typeface="Montserrat" panose="020B0604020202020204" charset="0"/>
              </a:rPr>
              <a:t>DISCUSSION</a:t>
            </a:r>
          </a:p>
        </p:txBody>
      </p:sp>
      <p:sp>
        <p:nvSpPr>
          <p:cNvPr id="25" name="Block Arc 24"/>
          <p:cNvSpPr/>
          <p:nvPr/>
        </p:nvSpPr>
        <p:spPr>
          <a:xfrm>
            <a:off x="7820596" y="2183189"/>
            <a:ext cx="1158173" cy="749267"/>
          </a:xfrm>
          <a:prstGeom prst="blockArc">
            <a:avLst>
              <a:gd name="adj1" fmla="val 13500000"/>
              <a:gd name="adj2" fmla="val 10800000"/>
              <a:gd name="adj3" fmla="val 12740"/>
            </a:avLst>
          </a:prstGeom>
        </p:spPr>
        <p:style>
          <a:lnRef idx="0">
            <a:schemeClr val="lt1">
              <a:hueOff val="0"/>
              <a:satOff val="0"/>
              <a:lumOff val="0"/>
              <a:alphaOff val="0"/>
            </a:schemeClr>
          </a:lnRef>
          <a:fillRef idx="3">
            <a:schemeClr val="accent6">
              <a:hueOff val="0"/>
              <a:satOff val="0"/>
              <a:lumOff val="0"/>
              <a:alphaOff val="0"/>
            </a:schemeClr>
          </a:fillRef>
          <a:effectRef idx="3">
            <a:schemeClr val="accent6">
              <a:hueOff val="0"/>
              <a:satOff val="0"/>
              <a:lumOff val="0"/>
              <a:alphaOff val="0"/>
            </a:schemeClr>
          </a:effectRef>
          <a:fontRef idx="minor">
            <a:schemeClr val="lt1"/>
          </a:fontRef>
        </p:style>
      </p:sp>
      <p:sp>
        <p:nvSpPr>
          <p:cNvPr id="26" name="Freeform: Shape 25"/>
          <p:cNvSpPr/>
          <p:nvPr/>
        </p:nvSpPr>
        <p:spPr>
          <a:xfrm>
            <a:off x="7722999" y="2462193"/>
            <a:ext cx="1390079" cy="243097"/>
          </a:xfrm>
          <a:custGeom>
            <a:avLst/>
            <a:gdLst>
              <a:gd name="connsiteX0" fmla="*/ 0 w 797287"/>
              <a:gd name="connsiteY0" fmla="*/ 0 h 398465"/>
              <a:gd name="connsiteX1" fmla="*/ 797287 w 797287"/>
              <a:gd name="connsiteY1" fmla="*/ 0 h 398465"/>
              <a:gd name="connsiteX2" fmla="*/ 797287 w 797287"/>
              <a:gd name="connsiteY2" fmla="*/ 398465 h 398465"/>
              <a:gd name="connsiteX3" fmla="*/ 0 w 797287"/>
              <a:gd name="connsiteY3" fmla="*/ 398465 h 398465"/>
              <a:gd name="connsiteX4" fmla="*/ 0 w 797287"/>
              <a:gd name="connsiteY4" fmla="*/ 0 h 3984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287" h="398465">
                <a:moveTo>
                  <a:pt x="0" y="0"/>
                </a:moveTo>
                <a:lnTo>
                  <a:pt x="797287" y="0"/>
                </a:lnTo>
                <a:lnTo>
                  <a:pt x="797287" y="398465"/>
                </a:lnTo>
                <a:lnTo>
                  <a:pt x="0" y="39846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445" tIns="4445" rIns="4445" bIns="4445" numCol="1" spcCol="1270" anchor="ctr" anchorCtr="0">
            <a:noAutofit/>
          </a:bodyPr>
          <a:lstStyle/>
          <a:p>
            <a:pPr marL="0" lvl="0" indent="0" algn="ctr" defTabSz="311150">
              <a:lnSpc>
                <a:spcPct val="90000"/>
              </a:lnSpc>
              <a:spcBef>
                <a:spcPct val="0"/>
              </a:spcBef>
              <a:spcAft>
                <a:spcPct val="35000"/>
              </a:spcAft>
              <a:buNone/>
            </a:pPr>
            <a:r>
              <a:rPr lang="en-US" sz="800" b="1" kern="1200" dirty="0">
                <a:latin typeface="Montserrat" panose="020B0604020202020204" charset="0"/>
              </a:rPr>
              <a:t>CONCLUSION</a:t>
            </a:r>
          </a:p>
        </p:txBody>
      </p:sp>
      <p:sp>
        <p:nvSpPr>
          <p:cNvPr id="14" name="Title 1"/>
          <p:cNvSpPr txBox="1">
            <a:spLocks/>
          </p:cNvSpPr>
          <p:nvPr/>
        </p:nvSpPr>
        <p:spPr>
          <a:xfrm>
            <a:off x="249453" y="292701"/>
            <a:ext cx="6685657" cy="485699"/>
          </a:xfrm>
          <a:prstGeom prst="rect">
            <a:avLst/>
          </a:prstGeom>
          <a:noFill/>
          <a:ln>
            <a:noFill/>
          </a:ln>
        </p:spPr>
        <p:txBody>
          <a:bodyPr lIns="91425" tIns="91425" rIns="91425" bIns="91425" anchor="b"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rgbClr val="999999"/>
              </a:buClr>
              <a:buSzPct val="100000"/>
              <a:buFont typeface="Montserrat"/>
              <a:buNone/>
              <a:defRPr sz="2400" b="1" i="0" u="none" strike="noStrike" cap="none">
                <a:solidFill>
                  <a:srgbClr val="999999"/>
                </a:solidFill>
                <a:latin typeface="Montserrat"/>
                <a:ea typeface="Montserrat"/>
                <a:cs typeface="Montserrat"/>
                <a:sym typeface="Montserrat"/>
              </a:defRPr>
            </a:lvl1pPr>
            <a:lvl2pPr lvl="1">
              <a:spcBef>
                <a:spcPts val="0"/>
              </a:spcBef>
              <a:buClr>
                <a:srgbClr val="999999"/>
              </a:buClr>
              <a:buSzPct val="100000"/>
              <a:buFont typeface="Montserrat"/>
              <a:buNone/>
              <a:defRPr sz="2400" b="1">
                <a:solidFill>
                  <a:srgbClr val="999999"/>
                </a:solidFill>
                <a:latin typeface="Montserrat"/>
                <a:ea typeface="Montserrat"/>
                <a:cs typeface="Montserrat"/>
                <a:sym typeface="Montserrat"/>
              </a:defRPr>
            </a:lvl2pPr>
            <a:lvl3pPr lvl="2">
              <a:spcBef>
                <a:spcPts val="0"/>
              </a:spcBef>
              <a:buClr>
                <a:srgbClr val="999999"/>
              </a:buClr>
              <a:buSzPct val="100000"/>
              <a:buFont typeface="Montserrat"/>
              <a:buNone/>
              <a:defRPr sz="2400" b="1">
                <a:solidFill>
                  <a:srgbClr val="999999"/>
                </a:solidFill>
                <a:latin typeface="Montserrat"/>
                <a:ea typeface="Montserrat"/>
                <a:cs typeface="Montserrat"/>
                <a:sym typeface="Montserrat"/>
              </a:defRPr>
            </a:lvl3pPr>
            <a:lvl4pPr lvl="3">
              <a:spcBef>
                <a:spcPts val="0"/>
              </a:spcBef>
              <a:buClr>
                <a:srgbClr val="999999"/>
              </a:buClr>
              <a:buSzPct val="100000"/>
              <a:buFont typeface="Montserrat"/>
              <a:buNone/>
              <a:defRPr sz="2400" b="1">
                <a:solidFill>
                  <a:srgbClr val="999999"/>
                </a:solidFill>
                <a:latin typeface="Montserrat"/>
                <a:ea typeface="Montserrat"/>
                <a:cs typeface="Montserrat"/>
                <a:sym typeface="Montserrat"/>
              </a:defRPr>
            </a:lvl4pPr>
            <a:lvl5pPr lvl="4">
              <a:spcBef>
                <a:spcPts val="0"/>
              </a:spcBef>
              <a:buClr>
                <a:srgbClr val="999999"/>
              </a:buClr>
              <a:buSzPct val="100000"/>
              <a:buFont typeface="Montserrat"/>
              <a:buNone/>
              <a:defRPr sz="2400" b="1">
                <a:solidFill>
                  <a:srgbClr val="999999"/>
                </a:solidFill>
                <a:latin typeface="Montserrat"/>
                <a:ea typeface="Montserrat"/>
                <a:cs typeface="Montserrat"/>
                <a:sym typeface="Montserrat"/>
              </a:defRPr>
            </a:lvl5pPr>
            <a:lvl6pPr lvl="5">
              <a:spcBef>
                <a:spcPts val="0"/>
              </a:spcBef>
              <a:buClr>
                <a:srgbClr val="999999"/>
              </a:buClr>
              <a:buSzPct val="100000"/>
              <a:buFont typeface="Montserrat"/>
              <a:buNone/>
              <a:defRPr sz="2400" b="1">
                <a:solidFill>
                  <a:srgbClr val="999999"/>
                </a:solidFill>
                <a:latin typeface="Montserrat"/>
                <a:ea typeface="Montserrat"/>
                <a:cs typeface="Montserrat"/>
                <a:sym typeface="Montserrat"/>
              </a:defRPr>
            </a:lvl6pPr>
            <a:lvl7pPr lvl="6">
              <a:spcBef>
                <a:spcPts val="0"/>
              </a:spcBef>
              <a:buClr>
                <a:srgbClr val="999999"/>
              </a:buClr>
              <a:buSzPct val="100000"/>
              <a:buFont typeface="Montserrat"/>
              <a:buNone/>
              <a:defRPr sz="2400" b="1">
                <a:solidFill>
                  <a:srgbClr val="999999"/>
                </a:solidFill>
                <a:latin typeface="Montserrat"/>
                <a:ea typeface="Montserrat"/>
                <a:cs typeface="Montserrat"/>
                <a:sym typeface="Montserrat"/>
              </a:defRPr>
            </a:lvl7pPr>
            <a:lvl8pPr lvl="7">
              <a:spcBef>
                <a:spcPts val="0"/>
              </a:spcBef>
              <a:buClr>
                <a:srgbClr val="999999"/>
              </a:buClr>
              <a:buSzPct val="100000"/>
              <a:buFont typeface="Montserrat"/>
              <a:buNone/>
              <a:defRPr sz="2400" b="1">
                <a:solidFill>
                  <a:srgbClr val="999999"/>
                </a:solidFill>
                <a:latin typeface="Montserrat"/>
                <a:ea typeface="Montserrat"/>
                <a:cs typeface="Montserrat"/>
                <a:sym typeface="Montserrat"/>
              </a:defRPr>
            </a:lvl8pPr>
            <a:lvl9pPr lvl="8">
              <a:spcBef>
                <a:spcPts val="0"/>
              </a:spcBef>
              <a:buClr>
                <a:srgbClr val="999999"/>
              </a:buClr>
              <a:buSzPct val="100000"/>
              <a:buFont typeface="Montserrat"/>
              <a:buNone/>
              <a:defRPr sz="2400" b="1">
                <a:solidFill>
                  <a:srgbClr val="999999"/>
                </a:solidFill>
                <a:latin typeface="Montserrat"/>
                <a:ea typeface="Montserrat"/>
                <a:cs typeface="Montserrat"/>
                <a:sym typeface="Montserrat"/>
              </a:defRPr>
            </a:lvl9pPr>
          </a:lstStyle>
          <a:p>
            <a:r>
              <a:rPr lang="en-SG" dirty="0">
                <a:solidFill>
                  <a:schemeClr val="tx1"/>
                </a:solidFill>
              </a:rPr>
              <a:t>Front-end Simulator - Demo</a:t>
            </a:r>
          </a:p>
        </p:txBody>
      </p:sp>
    </p:spTree>
    <p:extLst>
      <p:ext uri="{BB962C8B-B14F-4D97-AF65-F5344CB8AC3E}">
        <p14:creationId xmlns:p14="http://schemas.microsoft.com/office/powerpoint/2010/main" val="550151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nodeType="withEffect">
                                  <p:stCondLst>
                                    <p:cond delay="0"/>
                                  </p:stCondLst>
                                  <p:childTnLst>
                                    <p:set>
                                      <p:cBhvr>
                                        <p:cTn id="6" dur="indefinite"/>
                                        <p:tgtEl>
                                          <p:spTgt spid="17"/>
                                        </p:tgtEl>
                                        <p:attrNameLst>
                                          <p:attrName>style.opacity</p:attrName>
                                        </p:attrNameLst>
                                      </p:cBhvr>
                                      <p:to>
                                        <p:strVal val="0.25"/>
                                      </p:to>
                                    </p:set>
                                    <p:animEffect filter="image" prLst="opacity: 0.25">
                                      <p:cBhvr rctx="IE">
                                        <p:cTn id="7" dur="indefinite"/>
                                        <p:tgtEl>
                                          <p:spTgt spid="17"/>
                                        </p:tgtEl>
                                      </p:cBhvr>
                                    </p:animEffect>
                                  </p:childTnLst>
                                </p:cTn>
                              </p:par>
                              <p:par>
                                <p:cTn id="8" presetID="9" presetClass="emph" presetSubtype="0" grpId="0" nodeType="withEffect">
                                  <p:stCondLst>
                                    <p:cond delay="0"/>
                                  </p:stCondLst>
                                  <p:childTnLst>
                                    <p:set>
                                      <p:cBhvr>
                                        <p:cTn id="9" dur="indefinite"/>
                                        <p:tgtEl>
                                          <p:spTgt spid="18"/>
                                        </p:tgtEl>
                                        <p:attrNameLst>
                                          <p:attrName>style.opacity</p:attrName>
                                        </p:attrNameLst>
                                      </p:cBhvr>
                                      <p:to>
                                        <p:strVal val="0.25"/>
                                      </p:to>
                                    </p:set>
                                    <p:animEffect filter="image" prLst="opacity: 0.25">
                                      <p:cBhvr rctx="IE">
                                        <p:cTn id="10" dur="indefinite"/>
                                        <p:tgtEl>
                                          <p:spTgt spid="18"/>
                                        </p:tgtEl>
                                      </p:cBhvr>
                                    </p:animEffect>
                                  </p:childTnLst>
                                </p:cTn>
                              </p:par>
                              <p:par>
                                <p:cTn id="11" presetID="9" presetClass="emph" presetSubtype="0" nodeType="withEffect">
                                  <p:stCondLst>
                                    <p:cond delay="0"/>
                                  </p:stCondLst>
                                  <p:childTnLst>
                                    <p:set>
                                      <p:cBhvr>
                                        <p:cTn id="12" dur="indefinite"/>
                                        <p:tgtEl>
                                          <p:spTgt spid="19"/>
                                        </p:tgtEl>
                                        <p:attrNameLst>
                                          <p:attrName>style.opacity</p:attrName>
                                        </p:attrNameLst>
                                      </p:cBhvr>
                                      <p:to>
                                        <p:strVal val="0.25"/>
                                      </p:to>
                                    </p:set>
                                    <p:animEffect filter="image" prLst="opacity: 0.25">
                                      <p:cBhvr rctx="IE">
                                        <p:cTn id="13" dur="indefinite"/>
                                        <p:tgtEl>
                                          <p:spTgt spid="19"/>
                                        </p:tgtEl>
                                      </p:cBhvr>
                                    </p:animEffect>
                                  </p:childTnLst>
                                </p:cTn>
                              </p:par>
                              <p:par>
                                <p:cTn id="14" presetID="9" presetClass="emph" presetSubtype="0" grpId="0" nodeType="withEffect">
                                  <p:stCondLst>
                                    <p:cond delay="0"/>
                                  </p:stCondLst>
                                  <p:childTnLst>
                                    <p:set>
                                      <p:cBhvr>
                                        <p:cTn id="15" dur="indefinite"/>
                                        <p:tgtEl>
                                          <p:spTgt spid="20"/>
                                        </p:tgtEl>
                                        <p:attrNameLst>
                                          <p:attrName>style.opacity</p:attrName>
                                        </p:attrNameLst>
                                      </p:cBhvr>
                                      <p:to>
                                        <p:strVal val="0.25"/>
                                      </p:to>
                                    </p:set>
                                    <p:animEffect filter="image" prLst="opacity: 0.25">
                                      <p:cBhvr rctx="IE">
                                        <p:cTn id="16" dur="indefinite"/>
                                        <p:tgtEl>
                                          <p:spTgt spid="20"/>
                                        </p:tgtEl>
                                      </p:cBhvr>
                                    </p:animEffect>
                                  </p:childTnLst>
                                </p:cTn>
                              </p:par>
                              <p:par>
                                <p:cTn id="17" presetID="9" presetClass="emph" presetSubtype="0" grpId="0" nodeType="withEffect">
                                  <p:stCondLst>
                                    <p:cond delay="0"/>
                                  </p:stCondLst>
                                  <p:childTnLst>
                                    <p:set>
                                      <p:cBhvr>
                                        <p:cTn id="18" dur="indefinite"/>
                                        <p:tgtEl>
                                          <p:spTgt spid="24"/>
                                        </p:tgtEl>
                                        <p:attrNameLst>
                                          <p:attrName>style.opacity</p:attrName>
                                        </p:attrNameLst>
                                      </p:cBhvr>
                                      <p:to>
                                        <p:strVal val="0.25"/>
                                      </p:to>
                                    </p:set>
                                    <p:animEffect filter="image" prLst="opacity: 0.25">
                                      <p:cBhvr rctx="IE">
                                        <p:cTn id="19" dur="indefinite"/>
                                        <p:tgtEl>
                                          <p:spTgt spid="24"/>
                                        </p:tgtEl>
                                      </p:cBhvr>
                                    </p:animEffect>
                                  </p:childTnLst>
                                </p:cTn>
                              </p:par>
                              <p:par>
                                <p:cTn id="20" presetID="9" presetClass="emph" presetSubtype="0" nodeType="withEffect">
                                  <p:stCondLst>
                                    <p:cond delay="0"/>
                                  </p:stCondLst>
                                  <p:childTnLst>
                                    <p:set>
                                      <p:cBhvr>
                                        <p:cTn id="21" dur="indefinite"/>
                                        <p:tgtEl>
                                          <p:spTgt spid="25"/>
                                        </p:tgtEl>
                                        <p:attrNameLst>
                                          <p:attrName>style.opacity</p:attrName>
                                        </p:attrNameLst>
                                      </p:cBhvr>
                                      <p:to>
                                        <p:strVal val="0.25"/>
                                      </p:to>
                                    </p:set>
                                    <p:animEffect filter="image" prLst="opacity: 0.25">
                                      <p:cBhvr rctx="IE">
                                        <p:cTn id="22" dur="indefinite"/>
                                        <p:tgtEl>
                                          <p:spTgt spid="25"/>
                                        </p:tgtEl>
                                      </p:cBhvr>
                                    </p:animEffect>
                                  </p:childTnLst>
                                </p:cTn>
                              </p:par>
                              <p:par>
                                <p:cTn id="23" presetID="9" presetClass="emph" presetSubtype="0" grpId="0" nodeType="withEffect">
                                  <p:stCondLst>
                                    <p:cond delay="0"/>
                                  </p:stCondLst>
                                  <p:childTnLst>
                                    <p:set>
                                      <p:cBhvr>
                                        <p:cTn id="24" dur="indefinite"/>
                                        <p:tgtEl>
                                          <p:spTgt spid="26"/>
                                        </p:tgtEl>
                                        <p:attrNameLst>
                                          <p:attrName>style.opacity</p:attrName>
                                        </p:attrNameLst>
                                      </p:cBhvr>
                                      <p:to>
                                        <p:strVal val="0.25"/>
                                      </p:to>
                                    </p:set>
                                    <p:animEffect filter="image" prLst="opacity: 0.25">
                                      <p:cBhvr rctx="IE">
                                        <p:cTn id="25" dur="indefinite"/>
                                        <p:tgtEl>
                                          <p:spTgt spid="26"/>
                                        </p:tgtEl>
                                      </p:cBhvr>
                                    </p:animEffect>
                                  </p:childTnLst>
                                </p:cTn>
                              </p:par>
                              <p:par>
                                <p:cTn id="26" presetID="9" presetClass="emph" presetSubtype="0" nodeType="withEffect">
                                  <p:stCondLst>
                                    <p:cond delay="0"/>
                                  </p:stCondLst>
                                  <p:childTnLst>
                                    <p:set>
                                      <p:cBhvr>
                                        <p:cTn id="27" dur="indefinite"/>
                                        <p:tgtEl>
                                          <p:spTgt spid="23"/>
                                        </p:tgtEl>
                                        <p:attrNameLst>
                                          <p:attrName>style.opacity</p:attrName>
                                        </p:attrNameLst>
                                      </p:cBhvr>
                                      <p:to>
                                        <p:strVal val="0.25"/>
                                      </p:to>
                                    </p:set>
                                    <p:animEffect filter="image" prLst="opacity: 0.25">
                                      <p:cBhvr rctx="IE">
                                        <p:cTn id="28" dur="indefinite"/>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0" grpId="0"/>
      <p:bldP spid="24" grpId="0"/>
      <p:bldP spid="26" grpId="0"/>
    </p:bldLst>
  </p:timing>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60000"/>
            <a:lum/>
          </a:blip>
          <a:srcRect/>
          <a:stretch>
            <a:fillRect t="-9000" b="-9000"/>
          </a:stretch>
        </a:blipFill>
        <a:effectLst/>
      </p:bgPr>
    </p:bg>
    <p:spTree>
      <p:nvGrpSpPr>
        <p:cNvPr id="1" name="Shape 98"/>
        <p:cNvGrpSpPr/>
        <p:nvPr/>
      </p:nvGrpSpPr>
      <p:grpSpPr>
        <a:xfrm>
          <a:off x="0" y="0"/>
          <a:ext cx="0" cy="0"/>
          <a:chOff x="0" y="0"/>
          <a:chExt cx="0" cy="0"/>
        </a:xfrm>
      </p:grpSpPr>
      <p:sp>
        <p:nvSpPr>
          <p:cNvPr id="99" name="Shape 99"/>
          <p:cNvSpPr txBox="1">
            <a:spLocks noGrp="1"/>
          </p:cNvSpPr>
          <p:nvPr>
            <p:ph type="ctrTitle"/>
          </p:nvPr>
        </p:nvSpPr>
        <p:spPr>
          <a:xfrm>
            <a:off x="116958" y="1365386"/>
            <a:ext cx="4880344" cy="2989799"/>
          </a:xfrm>
          <a:prstGeom prst="rect">
            <a:avLst/>
          </a:prstGeom>
        </p:spPr>
        <p:txBody>
          <a:bodyPr lIns="91425" tIns="91425" rIns="91425" bIns="91425" anchor="b" anchorCtr="0">
            <a:noAutofit/>
          </a:bodyPr>
          <a:lstStyle/>
          <a:p>
            <a:pPr lvl="0" rtl="0">
              <a:spcBef>
                <a:spcPts val="0"/>
              </a:spcBef>
              <a:buNone/>
            </a:pPr>
            <a:r>
              <a:rPr lang="en" sz="7200" dirty="0">
                <a:solidFill>
                  <a:srgbClr val="FFFF00"/>
                </a:solidFill>
              </a:rPr>
              <a:t>  </a:t>
            </a:r>
            <a:r>
              <a:rPr lang="en" sz="7200" dirty="0">
                <a:solidFill>
                  <a:schemeClr val="accent5">
                    <a:lumMod val="60000"/>
                    <a:lumOff val="40000"/>
                  </a:schemeClr>
                </a:solidFill>
              </a:rPr>
              <a:t>4.</a:t>
            </a:r>
          </a:p>
          <a:p>
            <a:pPr lvl="0" rtl="0">
              <a:spcBef>
                <a:spcPts val="0"/>
              </a:spcBef>
              <a:buNone/>
            </a:pPr>
            <a:r>
              <a:rPr lang="en-SG" dirty="0">
                <a:solidFill>
                  <a:schemeClr val="tx1"/>
                </a:solidFill>
              </a:rPr>
              <a:t>RESULTS AND DISCUSSION</a:t>
            </a:r>
            <a:endParaRPr lang="en" dirty="0">
              <a:solidFill>
                <a:schemeClr val="tx1"/>
              </a:solidFill>
            </a:endParaRPr>
          </a:p>
        </p:txBody>
      </p:sp>
    </p:spTree>
    <p:extLst>
      <p:ext uri="{BB962C8B-B14F-4D97-AF65-F5344CB8AC3E}">
        <p14:creationId xmlns:p14="http://schemas.microsoft.com/office/powerpoint/2010/main" val="568550798"/>
      </p:ext>
    </p:extLst>
  </p:cSld>
  <p:clrMapOvr>
    <a:masterClrMapping/>
  </p:clrMapOvr>
  <p:transition spd="slow">
    <p:cut/>
  </p:transition>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accent5">
            <a:lumMod val="60000"/>
            <a:lumOff val="40000"/>
          </a:schemeClr>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77968" y="947405"/>
            <a:ext cx="5324100" cy="2993530"/>
          </a:xfrm>
        </p:spPr>
        <p:txBody>
          <a:bodyPr/>
          <a:lstStyle/>
          <a:p>
            <a:pPr marL="342900" indent="-342900">
              <a:buFont typeface="Wingdings" panose="05000000000000000000" pitchFamily="2" charset="2"/>
              <a:buChar char="v"/>
            </a:pPr>
            <a:r>
              <a:rPr lang="en-SG" dirty="0">
                <a:solidFill>
                  <a:schemeClr val="tx1"/>
                </a:solidFill>
              </a:rPr>
              <a:t>Effect of algorithm 1 and 2 on the work distribution among the caregivers</a:t>
            </a:r>
          </a:p>
          <a:p>
            <a:pPr marL="342900" indent="-342900">
              <a:buFont typeface="Wingdings" panose="05000000000000000000" pitchFamily="2" charset="2"/>
              <a:buChar char="v"/>
            </a:pPr>
            <a:endParaRPr lang="en-SG" dirty="0">
              <a:solidFill>
                <a:schemeClr val="tx1"/>
              </a:solidFill>
            </a:endParaRPr>
          </a:p>
          <a:p>
            <a:pPr marL="342900" indent="-342900">
              <a:buFont typeface="Wingdings" panose="05000000000000000000" pitchFamily="2" charset="2"/>
              <a:buChar char="v"/>
            </a:pPr>
            <a:r>
              <a:rPr lang="en-SG" dirty="0">
                <a:solidFill>
                  <a:schemeClr val="tx1"/>
                </a:solidFill>
              </a:rPr>
              <a:t>Change in the ratio of trained to untrained caregivers affect the number of missed/late handling of abnormalities</a:t>
            </a:r>
          </a:p>
          <a:p>
            <a:pPr marL="342900" indent="-342900">
              <a:buFont typeface="Wingdings" panose="05000000000000000000" pitchFamily="2" charset="2"/>
              <a:buChar char="v"/>
            </a:pPr>
            <a:endParaRPr lang="en-SG" dirty="0">
              <a:solidFill>
                <a:schemeClr val="tx1"/>
              </a:solidFill>
            </a:endParaRPr>
          </a:p>
          <a:p>
            <a:pPr marL="342900" indent="-342900">
              <a:buFont typeface="Wingdings" panose="05000000000000000000" pitchFamily="2" charset="2"/>
              <a:buChar char="v"/>
            </a:pPr>
            <a:r>
              <a:rPr lang="en-SG" dirty="0">
                <a:solidFill>
                  <a:schemeClr val="tx1"/>
                </a:solidFill>
              </a:rPr>
              <a:t>Optimal number of caregivers required given a group of care-receivers</a:t>
            </a:r>
          </a:p>
          <a:p>
            <a:endParaRPr lang="en-SG" dirty="0">
              <a:solidFill>
                <a:schemeClr val="tx1"/>
              </a:solidFill>
            </a:endParaRPr>
          </a:p>
        </p:txBody>
      </p:sp>
      <p:sp>
        <p:nvSpPr>
          <p:cNvPr id="15" name="Arrow: Circular 14"/>
          <p:cNvSpPr/>
          <p:nvPr/>
        </p:nvSpPr>
        <p:spPr>
          <a:xfrm>
            <a:off x="7764995" y="118834"/>
            <a:ext cx="1348083" cy="871660"/>
          </a:xfrm>
          <a:prstGeom prst="circularArrow">
            <a:avLst>
              <a:gd name="adj1" fmla="val 10980"/>
              <a:gd name="adj2" fmla="val 1142322"/>
              <a:gd name="adj3" fmla="val 4500000"/>
              <a:gd name="adj4" fmla="val 10800000"/>
              <a:gd name="adj5" fmla="val 12500"/>
            </a:avLst>
          </a:prstGeom>
        </p:spPr>
        <p:style>
          <a:lnRef idx="0">
            <a:schemeClr val="lt1">
              <a:hueOff val="0"/>
              <a:satOff val="0"/>
              <a:lumOff val="0"/>
              <a:alphaOff val="0"/>
            </a:schemeClr>
          </a:lnRef>
          <a:fillRef idx="3">
            <a:schemeClr val="accent2">
              <a:hueOff val="0"/>
              <a:satOff val="0"/>
              <a:lumOff val="0"/>
              <a:alphaOff val="0"/>
            </a:schemeClr>
          </a:fillRef>
          <a:effectRef idx="3">
            <a:schemeClr val="accent2">
              <a:hueOff val="0"/>
              <a:satOff val="0"/>
              <a:lumOff val="0"/>
              <a:alphaOff val="0"/>
            </a:schemeClr>
          </a:effectRef>
          <a:fontRef idx="minor">
            <a:schemeClr val="lt1"/>
          </a:fontRef>
        </p:style>
      </p:sp>
      <p:sp>
        <p:nvSpPr>
          <p:cNvPr id="16" name="Freeform: Shape 15"/>
          <p:cNvSpPr/>
          <p:nvPr/>
        </p:nvSpPr>
        <p:spPr>
          <a:xfrm>
            <a:off x="7741544" y="418885"/>
            <a:ext cx="1390079" cy="243097"/>
          </a:xfrm>
          <a:custGeom>
            <a:avLst/>
            <a:gdLst>
              <a:gd name="connsiteX0" fmla="*/ 0 w 797287"/>
              <a:gd name="connsiteY0" fmla="*/ 0 h 398465"/>
              <a:gd name="connsiteX1" fmla="*/ 797287 w 797287"/>
              <a:gd name="connsiteY1" fmla="*/ 0 h 398465"/>
              <a:gd name="connsiteX2" fmla="*/ 797287 w 797287"/>
              <a:gd name="connsiteY2" fmla="*/ 398465 h 398465"/>
              <a:gd name="connsiteX3" fmla="*/ 0 w 797287"/>
              <a:gd name="connsiteY3" fmla="*/ 398465 h 398465"/>
              <a:gd name="connsiteX4" fmla="*/ 0 w 797287"/>
              <a:gd name="connsiteY4" fmla="*/ 0 h 3984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287" h="398465">
                <a:moveTo>
                  <a:pt x="0" y="0"/>
                </a:moveTo>
                <a:lnTo>
                  <a:pt x="797287" y="0"/>
                </a:lnTo>
                <a:lnTo>
                  <a:pt x="797287" y="398465"/>
                </a:lnTo>
                <a:lnTo>
                  <a:pt x="0" y="39846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445" tIns="4445" rIns="4445" bIns="4445" numCol="1" spcCol="1270" anchor="ctr" anchorCtr="0">
            <a:noAutofit/>
          </a:bodyPr>
          <a:lstStyle/>
          <a:p>
            <a:pPr marL="0" lvl="0" indent="0" algn="ctr" defTabSz="311150">
              <a:lnSpc>
                <a:spcPct val="90000"/>
              </a:lnSpc>
              <a:spcBef>
                <a:spcPct val="0"/>
              </a:spcBef>
              <a:spcAft>
                <a:spcPct val="35000"/>
              </a:spcAft>
              <a:buNone/>
            </a:pPr>
            <a:r>
              <a:rPr lang="en-US" sz="800" b="1" kern="1200" dirty="0">
                <a:latin typeface="Montserrat" panose="020B0604020202020204" charset="0"/>
              </a:rPr>
              <a:t>INTRODUCTION</a:t>
            </a:r>
          </a:p>
        </p:txBody>
      </p:sp>
      <p:sp>
        <p:nvSpPr>
          <p:cNvPr id="17" name="Shape 16"/>
          <p:cNvSpPr/>
          <p:nvPr/>
        </p:nvSpPr>
        <p:spPr>
          <a:xfrm>
            <a:off x="7547726" y="619659"/>
            <a:ext cx="1348083" cy="871660"/>
          </a:xfrm>
          <a:prstGeom prst="leftCircularArrow">
            <a:avLst>
              <a:gd name="adj1" fmla="val 10980"/>
              <a:gd name="adj2" fmla="val 1142322"/>
              <a:gd name="adj3" fmla="val 6300000"/>
              <a:gd name="adj4" fmla="val 18900000"/>
              <a:gd name="adj5" fmla="val 12500"/>
            </a:avLst>
          </a:prstGeom>
        </p:spPr>
        <p:style>
          <a:lnRef idx="0">
            <a:schemeClr val="lt1">
              <a:hueOff val="0"/>
              <a:satOff val="0"/>
              <a:lumOff val="0"/>
              <a:alphaOff val="0"/>
            </a:schemeClr>
          </a:lnRef>
          <a:fillRef idx="3">
            <a:schemeClr val="accent3">
              <a:hueOff val="0"/>
              <a:satOff val="0"/>
              <a:lumOff val="0"/>
              <a:alphaOff val="0"/>
            </a:schemeClr>
          </a:fillRef>
          <a:effectRef idx="3">
            <a:schemeClr val="accent3">
              <a:hueOff val="0"/>
              <a:satOff val="0"/>
              <a:lumOff val="0"/>
              <a:alphaOff val="0"/>
            </a:schemeClr>
          </a:effectRef>
          <a:fontRef idx="minor">
            <a:schemeClr val="lt1"/>
          </a:fontRef>
        </p:style>
      </p:sp>
      <p:sp>
        <p:nvSpPr>
          <p:cNvPr id="18" name="Freeform: Shape 17"/>
          <p:cNvSpPr/>
          <p:nvPr/>
        </p:nvSpPr>
        <p:spPr>
          <a:xfrm>
            <a:off x="7547726" y="924557"/>
            <a:ext cx="1390079" cy="243097"/>
          </a:xfrm>
          <a:custGeom>
            <a:avLst/>
            <a:gdLst>
              <a:gd name="connsiteX0" fmla="*/ 0 w 797287"/>
              <a:gd name="connsiteY0" fmla="*/ 0 h 398465"/>
              <a:gd name="connsiteX1" fmla="*/ 797287 w 797287"/>
              <a:gd name="connsiteY1" fmla="*/ 0 h 398465"/>
              <a:gd name="connsiteX2" fmla="*/ 797287 w 797287"/>
              <a:gd name="connsiteY2" fmla="*/ 398465 h 398465"/>
              <a:gd name="connsiteX3" fmla="*/ 0 w 797287"/>
              <a:gd name="connsiteY3" fmla="*/ 398465 h 398465"/>
              <a:gd name="connsiteX4" fmla="*/ 0 w 797287"/>
              <a:gd name="connsiteY4" fmla="*/ 0 h 3984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287" h="398465">
                <a:moveTo>
                  <a:pt x="0" y="0"/>
                </a:moveTo>
                <a:lnTo>
                  <a:pt x="797287" y="0"/>
                </a:lnTo>
                <a:lnTo>
                  <a:pt x="797287" y="398465"/>
                </a:lnTo>
                <a:lnTo>
                  <a:pt x="0" y="39846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445" tIns="4445" rIns="4445" bIns="4445" numCol="1" spcCol="1270" anchor="ctr" anchorCtr="0">
            <a:noAutofit/>
          </a:bodyPr>
          <a:lstStyle/>
          <a:p>
            <a:pPr marL="0" lvl="0" indent="0" algn="ctr" defTabSz="311150">
              <a:lnSpc>
                <a:spcPct val="90000"/>
              </a:lnSpc>
              <a:spcBef>
                <a:spcPct val="0"/>
              </a:spcBef>
              <a:spcAft>
                <a:spcPct val="35000"/>
              </a:spcAft>
              <a:buNone/>
            </a:pPr>
            <a:r>
              <a:rPr lang="en-US" sz="800" b="1" kern="1200" dirty="0">
                <a:latin typeface="Montserrat" panose="020B0604020202020204" charset="0"/>
              </a:rPr>
              <a:t>REVIEW OF </a:t>
            </a:r>
          </a:p>
          <a:p>
            <a:pPr marL="0" lvl="0" indent="0" algn="ctr" defTabSz="311150">
              <a:lnSpc>
                <a:spcPct val="90000"/>
              </a:lnSpc>
              <a:spcBef>
                <a:spcPct val="0"/>
              </a:spcBef>
              <a:spcAft>
                <a:spcPct val="35000"/>
              </a:spcAft>
              <a:buNone/>
            </a:pPr>
            <a:r>
              <a:rPr lang="en-US" sz="800" b="1" kern="1200" dirty="0">
                <a:latin typeface="Montserrat" panose="020B0604020202020204" charset="0"/>
              </a:rPr>
              <a:t>EXISTING WORKS</a:t>
            </a:r>
          </a:p>
        </p:txBody>
      </p:sp>
      <p:sp>
        <p:nvSpPr>
          <p:cNvPr id="19" name="Arrow: Circular 18"/>
          <p:cNvSpPr/>
          <p:nvPr/>
        </p:nvSpPr>
        <p:spPr>
          <a:xfrm>
            <a:off x="7764995" y="1122734"/>
            <a:ext cx="1348083" cy="871660"/>
          </a:xfrm>
          <a:prstGeom prst="circularArrow">
            <a:avLst>
              <a:gd name="adj1" fmla="val 10980"/>
              <a:gd name="adj2" fmla="val 1142322"/>
              <a:gd name="adj3" fmla="val 4500000"/>
              <a:gd name="adj4" fmla="val 13500000"/>
              <a:gd name="adj5" fmla="val 12500"/>
            </a:avLst>
          </a:prstGeom>
        </p:spPr>
        <p:style>
          <a:lnRef idx="0">
            <a:schemeClr val="lt1">
              <a:hueOff val="0"/>
              <a:satOff val="0"/>
              <a:lumOff val="0"/>
              <a:alphaOff val="0"/>
            </a:schemeClr>
          </a:lnRef>
          <a:fillRef idx="3">
            <a:schemeClr val="accent4">
              <a:hueOff val="0"/>
              <a:satOff val="0"/>
              <a:lumOff val="0"/>
              <a:alphaOff val="0"/>
            </a:schemeClr>
          </a:fillRef>
          <a:effectRef idx="3">
            <a:schemeClr val="accent4">
              <a:hueOff val="0"/>
              <a:satOff val="0"/>
              <a:lumOff val="0"/>
              <a:alphaOff val="0"/>
            </a:schemeClr>
          </a:effectRef>
          <a:fontRef idx="minor">
            <a:schemeClr val="lt1"/>
          </a:fontRef>
        </p:style>
      </p:sp>
      <p:sp>
        <p:nvSpPr>
          <p:cNvPr id="20" name="Freeform: Shape 19"/>
          <p:cNvSpPr/>
          <p:nvPr/>
        </p:nvSpPr>
        <p:spPr>
          <a:xfrm>
            <a:off x="7820596" y="1421927"/>
            <a:ext cx="1390079" cy="243097"/>
          </a:xfrm>
          <a:custGeom>
            <a:avLst/>
            <a:gdLst>
              <a:gd name="connsiteX0" fmla="*/ 0 w 797287"/>
              <a:gd name="connsiteY0" fmla="*/ 0 h 398465"/>
              <a:gd name="connsiteX1" fmla="*/ 797287 w 797287"/>
              <a:gd name="connsiteY1" fmla="*/ 0 h 398465"/>
              <a:gd name="connsiteX2" fmla="*/ 797287 w 797287"/>
              <a:gd name="connsiteY2" fmla="*/ 398465 h 398465"/>
              <a:gd name="connsiteX3" fmla="*/ 0 w 797287"/>
              <a:gd name="connsiteY3" fmla="*/ 398465 h 398465"/>
              <a:gd name="connsiteX4" fmla="*/ 0 w 797287"/>
              <a:gd name="connsiteY4" fmla="*/ 0 h 3984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287" h="398465">
                <a:moveTo>
                  <a:pt x="0" y="0"/>
                </a:moveTo>
                <a:lnTo>
                  <a:pt x="797287" y="0"/>
                </a:lnTo>
                <a:lnTo>
                  <a:pt x="797287" y="398465"/>
                </a:lnTo>
                <a:lnTo>
                  <a:pt x="0" y="39846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445" tIns="4445" rIns="4445" bIns="4445" numCol="1" spcCol="1270" anchor="ctr" anchorCtr="0">
            <a:noAutofit/>
          </a:bodyPr>
          <a:lstStyle/>
          <a:p>
            <a:pPr marL="0" lvl="0" indent="0" algn="ctr" defTabSz="311150">
              <a:lnSpc>
                <a:spcPct val="90000"/>
              </a:lnSpc>
              <a:spcBef>
                <a:spcPct val="0"/>
              </a:spcBef>
              <a:spcAft>
                <a:spcPct val="35000"/>
              </a:spcAft>
              <a:buNone/>
            </a:pPr>
            <a:r>
              <a:rPr lang="en-US" sz="800" b="1" kern="1200" dirty="0">
                <a:latin typeface="Montserrat" panose="020B0604020202020204" charset="0"/>
              </a:rPr>
              <a:t>METHODOLOGY</a:t>
            </a:r>
          </a:p>
        </p:txBody>
      </p:sp>
      <p:sp>
        <p:nvSpPr>
          <p:cNvPr id="21" name="Shape 20"/>
          <p:cNvSpPr/>
          <p:nvPr/>
        </p:nvSpPr>
        <p:spPr>
          <a:xfrm>
            <a:off x="7547726" y="1624403"/>
            <a:ext cx="1348083" cy="871660"/>
          </a:xfrm>
          <a:prstGeom prst="leftCircularArrow">
            <a:avLst>
              <a:gd name="adj1" fmla="val 10980"/>
              <a:gd name="adj2" fmla="val 1142322"/>
              <a:gd name="adj3" fmla="val 6300000"/>
              <a:gd name="adj4" fmla="val 18900000"/>
              <a:gd name="adj5" fmla="val 12500"/>
            </a:avLst>
          </a:prstGeom>
        </p:spPr>
        <p:style>
          <a:lnRef idx="0">
            <a:schemeClr val="lt1">
              <a:hueOff val="0"/>
              <a:satOff val="0"/>
              <a:lumOff val="0"/>
              <a:alphaOff val="0"/>
            </a:schemeClr>
          </a:lnRef>
          <a:fillRef idx="3">
            <a:schemeClr val="accent5">
              <a:hueOff val="0"/>
              <a:satOff val="0"/>
              <a:lumOff val="0"/>
              <a:alphaOff val="0"/>
            </a:schemeClr>
          </a:fillRef>
          <a:effectRef idx="3">
            <a:schemeClr val="accent5">
              <a:hueOff val="0"/>
              <a:satOff val="0"/>
              <a:lumOff val="0"/>
              <a:alphaOff val="0"/>
            </a:schemeClr>
          </a:effectRef>
          <a:fontRef idx="minor">
            <a:schemeClr val="lt1"/>
          </a:fontRef>
        </p:style>
      </p:sp>
      <p:sp>
        <p:nvSpPr>
          <p:cNvPr id="22" name="Freeform: Shape 21"/>
          <p:cNvSpPr/>
          <p:nvPr/>
        </p:nvSpPr>
        <p:spPr>
          <a:xfrm>
            <a:off x="7464766" y="1938684"/>
            <a:ext cx="1390079" cy="243097"/>
          </a:xfrm>
          <a:custGeom>
            <a:avLst/>
            <a:gdLst>
              <a:gd name="connsiteX0" fmla="*/ 0 w 797287"/>
              <a:gd name="connsiteY0" fmla="*/ 0 h 398465"/>
              <a:gd name="connsiteX1" fmla="*/ 797287 w 797287"/>
              <a:gd name="connsiteY1" fmla="*/ 0 h 398465"/>
              <a:gd name="connsiteX2" fmla="*/ 797287 w 797287"/>
              <a:gd name="connsiteY2" fmla="*/ 398465 h 398465"/>
              <a:gd name="connsiteX3" fmla="*/ 0 w 797287"/>
              <a:gd name="connsiteY3" fmla="*/ 398465 h 398465"/>
              <a:gd name="connsiteX4" fmla="*/ 0 w 797287"/>
              <a:gd name="connsiteY4" fmla="*/ 0 h 3984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287" h="398465">
                <a:moveTo>
                  <a:pt x="0" y="0"/>
                </a:moveTo>
                <a:lnTo>
                  <a:pt x="797287" y="0"/>
                </a:lnTo>
                <a:lnTo>
                  <a:pt x="797287" y="398465"/>
                </a:lnTo>
                <a:lnTo>
                  <a:pt x="0" y="39846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445" tIns="4445" rIns="4445" bIns="4445" numCol="1" spcCol="1270" anchor="ctr" anchorCtr="0">
            <a:noAutofit/>
          </a:bodyPr>
          <a:lstStyle/>
          <a:p>
            <a:pPr marL="0" lvl="0" indent="0" algn="ctr" defTabSz="311150">
              <a:lnSpc>
                <a:spcPct val="90000"/>
              </a:lnSpc>
              <a:spcBef>
                <a:spcPct val="0"/>
              </a:spcBef>
              <a:spcAft>
                <a:spcPct val="35000"/>
              </a:spcAft>
              <a:buNone/>
            </a:pPr>
            <a:r>
              <a:rPr lang="en-US" sz="800" b="1" kern="1200" dirty="0">
                <a:latin typeface="Montserrat" panose="020B0604020202020204" charset="0"/>
              </a:rPr>
              <a:t>RESULTS AND </a:t>
            </a:r>
          </a:p>
          <a:p>
            <a:pPr marL="0" lvl="0" indent="0" algn="ctr" defTabSz="311150">
              <a:lnSpc>
                <a:spcPct val="90000"/>
              </a:lnSpc>
              <a:spcBef>
                <a:spcPct val="0"/>
              </a:spcBef>
              <a:spcAft>
                <a:spcPct val="35000"/>
              </a:spcAft>
              <a:buNone/>
            </a:pPr>
            <a:r>
              <a:rPr lang="en-US" sz="800" b="1" kern="1200" dirty="0">
                <a:latin typeface="Montserrat" panose="020B0604020202020204" charset="0"/>
              </a:rPr>
              <a:t>DISCUSSION</a:t>
            </a:r>
          </a:p>
        </p:txBody>
      </p:sp>
      <p:sp>
        <p:nvSpPr>
          <p:cNvPr id="23" name="Block Arc 22"/>
          <p:cNvSpPr/>
          <p:nvPr/>
        </p:nvSpPr>
        <p:spPr>
          <a:xfrm>
            <a:off x="7820596" y="2183189"/>
            <a:ext cx="1158173" cy="749267"/>
          </a:xfrm>
          <a:prstGeom prst="blockArc">
            <a:avLst>
              <a:gd name="adj1" fmla="val 13500000"/>
              <a:gd name="adj2" fmla="val 10800000"/>
              <a:gd name="adj3" fmla="val 12740"/>
            </a:avLst>
          </a:prstGeom>
        </p:spPr>
        <p:style>
          <a:lnRef idx="0">
            <a:schemeClr val="lt1">
              <a:hueOff val="0"/>
              <a:satOff val="0"/>
              <a:lumOff val="0"/>
              <a:alphaOff val="0"/>
            </a:schemeClr>
          </a:lnRef>
          <a:fillRef idx="3">
            <a:schemeClr val="accent6">
              <a:hueOff val="0"/>
              <a:satOff val="0"/>
              <a:lumOff val="0"/>
              <a:alphaOff val="0"/>
            </a:schemeClr>
          </a:fillRef>
          <a:effectRef idx="3">
            <a:schemeClr val="accent6">
              <a:hueOff val="0"/>
              <a:satOff val="0"/>
              <a:lumOff val="0"/>
              <a:alphaOff val="0"/>
            </a:schemeClr>
          </a:effectRef>
          <a:fontRef idx="minor">
            <a:schemeClr val="lt1"/>
          </a:fontRef>
        </p:style>
      </p:sp>
      <p:sp>
        <p:nvSpPr>
          <p:cNvPr id="24" name="Freeform: Shape 23"/>
          <p:cNvSpPr/>
          <p:nvPr/>
        </p:nvSpPr>
        <p:spPr>
          <a:xfrm>
            <a:off x="7722999" y="2462193"/>
            <a:ext cx="1390079" cy="243097"/>
          </a:xfrm>
          <a:custGeom>
            <a:avLst/>
            <a:gdLst>
              <a:gd name="connsiteX0" fmla="*/ 0 w 797287"/>
              <a:gd name="connsiteY0" fmla="*/ 0 h 398465"/>
              <a:gd name="connsiteX1" fmla="*/ 797287 w 797287"/>
              <a:gd name="connsiteY1" fmla="*/ 0 h 398465"/>
              <a:gd name="connsiteX2" fmla="*/ 797287 w 797287"/>
              <a:gd name="connsiteY2" fmla="*/ 398465 h 398465"/>
              <a:gd name="connsiteX3" fmla="*/ 0 w 797287"/>
              <a:gd name="connsiteY3" fmla="*/ 398465 h 398465"/>
              <a:gd name="connsiteX4" fmla="*/ 0 w 797287"/>
              <a:gd name="connsiteY4" fmla="*/ 0 h 3984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287" h="398465">
                <a:moveTo>
                  <a:pt x="0" y="0"/>
                </a:moveTo>
                <a:lnTo>
                  <a:pt x="797287" y="0"/>
                </a:lnTo>
                <a:lnTo>
                  <a:pt x="797287" y="398465"/>
                </a:lnTo>
                <a:lnTo>
                  <a:pt x="0" y="39846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445" tIns="4445" rIns="4445" bIns="4445" numCol="1" spcCol="1270" anchor="ctr" anchorCtr="0">
            <a:noAutofit/>
          </a:bodyPr>
          <a:lstStyle/>
          <a:p>
            <a:pPr marL="0" lvl="0" indent="0" algn="ctr" defTabSz="311150">
              <a:lnSpc>
                <a:spcPct val="90000"/>
              </a:lnSpc>
              <a:spcBef>
                <a:spcPct val="0"/>
              </a:spcBef>
              <a:spcAft>
                <a:spcPct val="35000"/>
              </a:spcAft>
              <a:buNone/>
            </a:pPr>
            <a:r>
              <a:rPr lang="en-US" sz="800" b="1" kern="1200" dirty="0">
                <a:latin typeface="Montserrat" panose="020B0604020202020204" charset="0"/>
              </a:rPr>
              <a:t>CONCLUSION</a:t>
            </a:r>
          </a:p>
        </p:txBody>
      </p:sp>
      <p:sp>
        <p:nvSpPr>
          <p:cNvPr id="25" name="Title 1"/>
          <p:cNvSpPr txBox="1">
            <a:spLocks/>
          </p:cNvSpPr>
          <p:nvPr/>
        </p:nvSpPr>
        <p:spPr>
          <a:xfrm>
            <a:off x="249453" y="292701"/>
            <a:ext cx="6685657" cy="485699"/>
          </a:xfrm>
          <a:prstGeom prst="rect">
            <a:avLst/>
          </a:prstGeom>
          <a:noFill/>
          <a:ln>
            <a:noFill/>
          </a:ln>
        </p:spPr>
        <p:txBody>
          <a:bodyPr lIns="91425" tIns="91425" rIns="91425" bIns="91425" anchor="b"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rgbClr val="999999"/>
              </a:buClr>
              <a:buSzPct val="100000"/>
              <a:buFont typeface="Montserrat"/>
              <a:buNone/>
              <a:defRPr sz="2400" b="1" i="0" u="none" strike="noStrike" cap="none">
                <a:solidFill>
                  <a:srgbClr val="999999"/>
                </a:solidFill>
                <a:latin typeface="Montserrat"/>
                <a:ea typeface="Montserrat"/>
                <a:cs typeface="Montserrat"/>
                <a:sym typeface="Montserrat"/>
              </a:defRPr>
            </a:lvl1pPr>
            <a:lvl2pPr lvl="1">
              <a:spcBef>
                <a:spcPts val="0"/>
              </a:spcBef>
              <a:buClr>
                <a:srgbClr val="999999"/>
              </a:buClr>
              <a:buSzPct val="100000"/>
              <a:buFont typeface="Montserrat"/>
              <a:buNone/>
              <a:defRPr sz="2400" b="1">
                <a:solidFill>
                  <a:srgbClr val="999999"/>
                </a:solidFill>
                <a:latin typeface="Montserrat"/>
                <a:ea typeface="Montserrat"/>
                <a:cs typeface="Montserrat"/>
                <a:sym typeface="Montserrat"/>
              </a:defRPr>
            </a:lvl2pPr>
            <a:lvl3pPr lvl="2">
              <a:spcBef>
                <a:spcPts val="0"/>
              </a:spcBef>
              <a:buClr>
                <a:srgbClr val="999999"/>
              </a:buClr>
              <a:buSzPct val="100000"/>
              <a:buFont typeface="Montserrat"/>
              <a:buNone/>
              <a:defRPr sz="2400" b="1">
                <a:solidFill>
                  <a:srgbClr val="999999"/>
                </a:solidFill>
                <a:latin typeface="Montserrat"/>
                <a:ea typeface="Montserrat"/>
                <a:cs typeface="Montserrat"/>
                <a:sym typeface="Montserrat"/>
              </a:defRPr>
            </a:lvl3pPr>
            <a:lvl4pPr lvl="3">
              <a:spcBef>
                <a:spcPts val="0"/>
              </a:spcBef>
              <a:buClr>
                <a:srgbClr val="999999"/>
              </a:buClr>
              <a:buSzPct val="100000"/>
              <a:buFont typeface="Montserrat"/>
              <a:buNone/>
              <a:defRPr sz="2400" b="1">
                <a:solidFill>
                  <a:srgbClr val="999999"/>
                </a:solidFill>
                <a:latin typeface="Montserrat"/>
                <a:ea typeface="Montserrat"/>
                <a:cs typeface="Montserrat"/>
                <a:sym typeface="Montserrat"/>
              </a:defRPr>
            </a:lvl4pPr>
            <a:lvl5pPr lvl="4">
              <a:spcBef>
                <a:spcPts val="0"/>
              </a:spcBef>
              <a:buClr>
                <a:srgbClr val="999999"/>
              </a:buClr>
              <a:buSzPct val="100000"/>
              <a:buFont typeface="Montserrat"/>
              <a:buNone/>
              <a:defRPr sz="2400" b="1">
                <a:solidFill>
                  <a:srgbClr val="999999"/>
                </a:solidFill>
                <a:latin typeface="Montserrat"/>
                <a:ea typeface="Montserrat"/>
                <a:cs typeface="Montserrat"/>
                <a:sym typeface="Montserrat"/>
              </a:defRPr>
            </a:lvl5pPr>
            <a:lvl6pPr lvl="5">
              <a:spcBef>
                <a:spcPts val="0"/>
              </a:spcBef>
              <a:buClr>
                <a:srgbClr val="999999"/>
              </a:buClr>
              <a:buSzPct val="100000"/>
              <a:buFont typeface="Montserrat"/>
              <a:buNone/>
              <a:defRPr sz="2400" b="1">
                <a:solidFill>
                  <a:srgbClr val="999999"/>
                </a:solidFill>
                <a:latin typeface="Montserrat"/>
                <a:ea typeface="Montserrat"/>
                <a:cs typeface="Montserrat"/>
                <a:sym typeface="Montserrat"/>
              </a:defRPr>
            </a:lvl6pPr>
            <a:lvl7pPr lvl="6">
              <a:spcBef>
                <a:spcPts val="0"/>
              </a:spcBef>
              <a:buClr>
                <a:srgbClr val="999999"/>
              </a:buClr>
              <a:buSzPct val="100000"/>
              <a:buFont typeface="Montserrat"/>
              <a:buNone/>
              <a:defRPr sz="2400" b="1">
                <a:solidFill>
                  <a:srgbClr val="999999"/>
                </a:solidFill>
                <a:latin typeface="Montserrat"/>
                <a:ea typeface="Montserrat"/>
                <a:cs typeface="Montserrat"/>
                <a:sym typeface="Montserrat"/>
              </a:defRPr>
            </a:lvl7pPr>
            <a:lvl8pPr lvl="7">
              <a:spcBef>
                <a:spcPts val="0"/>
              </a:spcBef>
              <a:buClr>
                <a:srgbClr val="999999"/>
              </a:buClr>
              <a:buSzPct val="100000"/>
              <a:buFont typeface="Montserrat"/>
              <a:buNone/>
              <a:defRPr sz="2400" b="1">
                <a:solidFill>
                  <a:srgbClr val="999999"/>
                </a:solidFill>
                <a:latin typeface="Montserrat"/>
                <a:ea typeface="Montserrat"/>
                <a:cs typeface="Montserrat"/>
                <a:sym typeface="Montserrat"/>
              </a:defRPr>
            </a:lvl8pPr>
            <a:lvl9pPr lvl="8">
              <a:spcBef>
                <a:spcPts val="0"/>
              </a:spcBef>
              <a:buClr>
                <a:srgbClr val="999999"/>
              </a:buClr>
              <a:buSzPct val="100000"/>
              <a:buFont typeface="Montserrat"/>
              <a:buNone/>
              <a:defRPr sz="2400" b="1">
                <a:solidFill>
                  <a:srgbClr val="999999"/>
                </a:solidFill>
                <a:latin typeface="Montserrat"/>
                <a:ea typeface="Montserrat"/>
                <a:cs typeface="Montserrat"/>
                <a:sym typeface="Montserrat"/>
              </a:defRPr>
            </a:lvl9pPr>
          </a:lstStyle>
          <a:p>
            <a:r>
              <a:rPr lang="en-SG" dirty="0">
                <a:solidFill>
                  <a:schemeClr val="tx1"/>
                </a:solidFill>
              </a:rPr>
              <a:t>Experiment Objectives</a:t>
            </a:r>
          </a:p>
        </p:txBody>
      </p:sp>
    </p:spTree>
    <p:extLst>
      <p:ext uri="{BB962C8B-B14F-4D97-AF65-F5344CB8AC3E}">
        <p14:creationId xmlns:p14="http://schemas.microsoft.com/office/powerpoint/2010/main" val="3830758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nodeType="withEffect">
                                  <p:stCondLst>
                                    <p:cond delay="0"/>
                                  </p:stCondLst>
                                  <p:childTnLst>
                                    <p:set>
                                      <p:cBhvr>
                                        <p:cTn id="6" dur="indefinite"/>
                                        <p:tgtEl>
                                          <p:spTgt spid="23"/>
                                        </p:tgtEl>
                                        <p:attrNameLst>
                                          <p:attrName>style.opacity</p:attrName>
                                        </p:attrNameLst>
                                      </p:cBhvr>
                                      <p:to>
                                        <p:strVal val="0.5"/>
                                      </p:to>
                                    </p:set>
                                    <p:animEffect filter="image" prLst="opacity: 0.5">
                                      <p:cBhvr rctx="IE">
                                        <p:cTn id="7" dur="indefinite"/>
                                        <p:tgtEl>
                                          <p:spTgt spid="23"/>
                                        </p:tgtEl>
                                      </p:cBhvr>
                                    </p:animEffect>
                                  </p:childTnLst>
                                </p:cTn>
                              </p:par>
                              <p:par>
                                <p:cTn id="8" presetID="9" presetClass="emph" presetSubtype="0" grpId="0" nodeType="withEffect">
                                  <p:stCondLst>
                                    <p:cond delay="0"/>
                                  </p:stCondLst>
                                  <p:childTnLst>
                                    <p:set>
                                      <p:cBhvr>
                                        <p:cTn id="9" dur="indefinite"/>
                                        <p:tgtEl>
                                          <p:spTgt spid="24"/>
                                        </p:tgtEl>
                                        <p:attrNameLst>
                                          <p:attrName>style.opacity</p:attrName>
                                        </p:attrNameLst>
                                      </p:cBhvr>
                                      <p:to>
                                        <p:strVal val="0.5"/>
                                      </p:to>
                                    </p:set>
                                    <p:animEffect filter="image" prLst="opacity: 0.5">
                                      <p:cBhvr rctx="IE">
                                        <p:cTn id="10" dur="indefinite"/>
                                        <p:tgtEl>
                                          <p:spTgt spid="24"/>
                                        </p:tgtEl>
                                      </p:cBhvr>
                                    </p:animEffect>
                                  </p:childTnLst>
                                </p:cTn>
                              </p:par>
                              <p:par>
                                <p:cTn id="11" presetID="9" presetClass="emph" presetSubtype="0" nodeType="withEffect">
                                  <p:stCondLst>
                                    <p:cond delay="0"/>
                                  </p:stCondLst>
                                  <p:childTnLst>
                                    <p:set>
                                      <p:cBhvr>
                                        <p:cTn id="12" dur="indefinite"/>
                                        <p:tgtEl>
                                          <p:spTgt spid="23"/>
                                        </p:tgtEl>
                                        <p:attrNameLst>
                                          <p:attrName>style.opacity</p:attrName>
                                        </p:attrNameLst>
                                      </p:cBhvr>
                                      <p:to>
                                        <p:strVal val="0.5"/>
                                      </p:to>
                                    </p:set>
                                    <p:animEffect filter="image" prLst="opacity: 0.5">
                                      <p:cBhvr rctx="IE">
                                        <p:cTn id="13" dur="indefinite"/>
                                        <p:tgtEl>
                                          <p:spTgt spid="23"/>
                                        </p:tgtEl>
                                      </p:cBhvr>
                                    </p:animEffect>
                                  </p:childTnLst>
                                </p:cTn>
                              </p:par>
                              <p:par>
                                <p:cTn id="14" presetID="9" presetClass="emph" presetSubtype="0" grpId="1" nodeType="withEffect">
                                  <p:stCondLst>
                                    <p:cond delay="0"/>
                                  </p:stCondLst>
                                  <p:childTnLst>
                                    <p:set>
                                      <p:cBhvr>
                                        <p:cTn id="15" dur="indefinite"/>
                                        <p:tgtEl>
                                          <p:spTgt spid="24"/>
                                        </p:tgtEl>
                                        <p:attrNameLst>
                                          <p:attrName>style.opacity</p:attrName>
                                        </p:attrNameLst>
                                      </p:cBhvr>
                                      <p:to>
                                        <p:strVal val="0.5"/>
                                      </p:to>
                                    </p:set>
                                    <p:animEffect filter="image" prLst="opacity: 0.5">
                                      <p:cBhvr rctx="IE">
                                        <p:cTn id="16" dur="indefinite"/>
                                        <p:tgtEl>
                                          <p:spTgt spid="24"/>
                                        </p:tgtEl>
                                      </p:cBhvr>
                                    </p:animEffect>
                                  </p:childTnLst>
                                </p:cTn>
                              </p:par>
                              <p:par>
                                <p:cTn id="17" presetID="9" presetClass="emph" presetSubtype="0" nodeType="withEffect">
                                  <p:stCondLst>
                                    <p:cond delay="0"/>
                                  </p:stCondLst>
                                  <p:childTnLst>
                                    <p:set>
                                      <p:cBhvr>
                                        <p:cTn id="18" dur="indefinite"/>
                                        <p:tgtEl>
                                          <p:spTgt spid="15"/>
                                        </p:tgtEl>
                                        <p:attrNameLst>
                                          <p:attrName>style.opacity</p:attrName>
                                        </p:attrNameLst>
                                      </p:cBhvr>
                                      <p:to>
                                        <p:strVal val="0.25"/>
                                      </p:to>
                                    </p:set>
                                    <p:animEffect filter="image" prLst="opacity: 0.25">
                                      <p:cBhvr rctx="IE">
                                        <p:cTn id="19" dur="indefinite"/>
                                        <p:tgtEl>
                                          <p:spTgt spid="15"/>
                                        </p:tgtEl>
                                      </p:cBhvr>
                                    </p:animEffect>
                                  </p:childTnLst>
                                </p:cTn>
                              </p:par>
                              <p:par>
                                <p:cTn id="20" presetID="9" presetClass="emph" presetSubtype="0" grpId="0" nodeType="withEffect">
                                  <p:stCondLst>
                                    <p:cond delay="0"/>
                                  </p:stCondLst>
                                  <p:childTnLst>
                                    <p:set>
                                      <p:cBhvr>
                                        <p:cTn id="21" dur="indefinite"/>
                                        <p:tgtEl>
                                          <p:spTgt spid="16"/>
                                        </p:tgtEl>
                                        <p:attrNameLst>
                                          <p:attrName>style.opacity</p:attrName>
                                        </p:attrNameLst>
                                      </p:cBhvr>
                                      <p:to>
                                        <p:strVal val="0.25"/>
                                      </p:to>
                                    </p:set>
                                    <p:animEffect filter="image" prLst="opacity: 0.25">
                                      <p:cBhvr rctx="IE">
                                        <p:cTn id="22" dur="indefinite"/>
                                        <p:tgtEl>
                                          <p:spTgt spid="16"/>
                                        </p:tgtEl>
                                      </p:cBhvr>
                                    </p:animEffect>
                                  </p:childTnLst>
                                </p:cTn>
                              </p:par>
                              <p:par>
                                <p:cTn id="23" presetID="9" presetClass="emph" presetSubtype="0" nodeType="withEffect">
                                  <p:stCondLst>
                                    <p:cond delay="0"/>
                                  </p:stCondLst>
                                  <p:childTnLst>
                                    <p:set>
                                      <p:cBhvr>
                                        <p:cTn id="24" dur="indefinite"/>
                                        <p:tgtEl>
                                          <p:spTgt spid="17"/>
                                        </p:tgtEl>
                                        <p:attrNameLst>
                                          <p:attrName>style.opacity</p:attrName>
                                        </p:attrNameLst>
                                      </p:cBhvr>
                                      <p:to>
                                        <p:strVal val="0.25"/>
                                      </p:to>
                                    </p:set>
                                    <p:animEffect filter="image" prLst="opacity: 0.25">
                                      <p:cBhvr rctx="IE">
                                        <p:cTn id="25" dur="indefinite"/>
                                        <p:tgtEl>
                                          <p:spTgt spid="17"/>
                                        </p:tgtEl>
                                      </p:cBhvr>
                                    </p:animEffect>
                                  </p:childTnLst>
                                </p:cTn>
                              </p:par>
                              <p:par>
                                <p:cTn id="26" presetID="9" presetClass="emph" presetSubtype="0" grpId="0" nodeType="withEffect">
                                  <p:stCondLst>
                                    <p:cond delay="0"/>
                                  </p:stCondLst>
                                  <p:childTnLst>
                                    <p:set>
                                      <p:cBhvr>
                                        <p:cTn id="27" dur="indefinite"/>
                                        <p:tgtEl>
                                          <p:spTgt spid="18"/>
                                        </p:tgtEl>
                                        <p:attrNameLst>
                                          <p:attrName>style.opacity</p:attrName>
                                        </p:attrNameLst>
                                      </p:cBhvr>
                                      <p:to>
                                        <p:strVal val="0.25"/>
                                      </p:to>
                                    </p:set>
                                    <p:animEffect filter="image" prLst="opacity: 0.25">
                                      <p:cBhvr rctx="IE">
                                        <p:cTn id="28" dur="indefinite"/>
                                        <p:tgtEl>
                                          <p:spTgt spid="18"/>
                                        </p:tgtEl>
                                      </p:cBhvr>
                                    </p:animEffect>
                                  </p:childTnLst>
                                </p:cTn>
                              </p:par>
                              <p:par>
                                <p:cTn id="29" presetID="9" presetClass="emph" presetSubtype="0" grpId="0" nodeType="withEffect">
                                  <p:stCondLst>
                                    <p:cond delay="0"/>
                                  </p:stCondLst>
                                  <p:childTnLst>
                                    <p:set>
                                      <p:cBhvr>
                                        <p:cTn id="30" dur="indefinite"/>
                                        <p:tgtEl>
                                          <p:spTgt spid="20"/>
                                        </p:tgtEl>
                                        <p:attrNameLst>
                                          <p:attrName>style.opacity</p:attrName>
                                        </p:attrNameLst>
                                      </p:cBhvr>
                                      <p:to>
                                        <p:strVal val="0.25"/>
                                      </p:to>
                                    </p:set>
                                    <p:animEffect filter="image" prLst="opacity: 0.25">
                                      <p:cBhvr rctx="IE">
                                        <p:cTn id="31" dur="indefinite"/>
                                        <p:tgtEl>
                                          <p:spTgt spid="20"/>
                                        </p:tgtEl>
                                      </p:cBhvr>
                                    </p:animEffect>
                                  </p:childTnLst>
                                </p:cTn>
                              </p:par>
                              <p:par>
                                <p:cTn id="32" presetID="9" presetClass="emph" presetSubtype="0" nodeType="withEffect">
                                  <p:stCondLst>
                                    <p:cond delay="0"/>
                                  </p:stCondLst>
                                  <p:childTnLst>
                                    <p:set>
                                      <p:cBhvr>
                                        <p:cTn id="33" dur="indefinite"/>
                                        <p:tgtEl>
                                          <p:spTgt spid="19"/>
                                        </p:tgtEl>
                                        <p:attrNameLst>
                                          <p:attrName>style.opacity</p:attrName>
                                        </p:attrNameLst>
                                      </p:cBhvr>
                                      <p:to>
                                        <p:strVal val="0.25"/>
                                      </p:to>
                                    </p:set>
                                    <p:animEffect filter="image" prLst="opacity: 0.25">
                                      <p:cBhvr rctx="IE">
                                        <p:cTn id="34" dur="indefinite"/>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8" grpId="0"/>
      <p:bldP spid="20" grpId="0"/>
      <p:bldP spid="24" grpId="0"/>
      <p:bldP spid="24" grpId="1"/>
    </p:bld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60000"/>
            <a:lum/>
          </a:blip>
          <a:srcRect/>
          <a:stretch>
            <a:fillRect l="32000" t="-3000" r="-24000" b="-3000"/>
          </a:stretch>
        </a:blipFill>
        <a:effectLst/>
      </p:bgPr>
    </p:bg>
    <p:spTree>
      <p:nvGrpSpPr>
        <p:cNvPr id="1" name="Shape 98"/>
        <p:cNvGrpSpPr/>
        <p:nvPr/>
      </p:nvGrpSpPr>
      <p:grpSpPr>
        <a:xfrm>
          <a:off x="0" y="0"/>
          <a:ext cx="0" cy="0"/>
          <a:chOff x="0" y="0"/>
          <a:chExt cx="0" cy="0"/>
        </a:xfrm>
      </p:grpSpPr>
      <p:sp>
        <p:nvSpPr>
          <p:cNvPr id="99" name="Shape 99"/>
          <p:cNvSpPr txBox="1">
            <a:spLocks noGrp="1"/>
          </p:cNvSpPr>
          <p:nvPr>
            <p:ph type="ctrTitle"/>
          </p:nvPr>
        </p:nvSpPr>
        <p:spPr>
          <a:xfrm>
            <a:off x="116958" y="1354750"/>
            <a:ext cx="4053642" cy="2989799"/>
          </a:xfrm>
          <a:prstGeom prst="rect">
            <a:avLst/>
          </a:prstGeom>
        </p:spPr>
        <p:txBody>
          <a:bodyPr lIns="91425" tIns="91425" rIns="91425" bIns="91425" anchor="b" anchorCtr="0">
            <a:noAutofit/>
          </a:bodyPr>
          <a:lstStyle/>
          <a:p>
            <a:pPr lvl="0" rtl="0">
              <a:spcBef>
                <a:spcPts val="0"/>
              </a:spcBef>
              <a:buNone/>
            </a:pPr>
            <a:r>
              <a:rPr lang="en" sz="7200" dirty="0">
                <a:solidFill>
                  <a:srgbClr val="FFC000"/>
                </a:solidFill>
              </a:rPr>
              <a:t>  1.</a:t>
            </a:r>
          </a:p>
          <a:p>
            <a:pPr lvl="0" rtl="0">
              <a:spcBef>
                <a:spcPts val="0"/>
              </a:spcBef>
              <a:buNone/>
            </a:pPr>
            <a:r>
              <a:rPr lang="en-SG" dirty="0">
                <a:solidFill>
                  <a:schemeClr val="tx1"/>
                </a:solidFill>
              </a:rPr>
              <a:t>INTRODUCTION</a:t>
            </a:r>
            <a:endParaRPr lang="en" dirty="0">
              <a:solidFill>
                <a:schemeClr val="tx1"/>
              </a:solidFill>
            </a:endParaRPr>
          </a:p>
        </p:txBody>
      </p:sp>
    </p:spTree>
    <p:extLst>
      <p:ext uri="{BB962C8B-B14F-4D97-AF65-F5344CB8AC3E}">
        <p14:creationId xmlns:p14="http://schemas.microsoft.com/office/powerpoint/2010/main" val="256800183"/>
      </p:ext>
    </p:extLst>
  </p:cSld>
  <p:clrMapOvr>
    <a:masterClrMapping/>
  </p:clrMapOvr>
  <p:transition spd="slow">
    <p:cut/>
  </p:transition>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accent5">
            <a:lumMod val="60000"/>
            <a:lumOff val="40000"/>
          </a:schemeClr>
        </a:solidFill>
        <a:effectLst/>
      </p:bgPr>
    </p:bg>
    <p:spTree>
      <p:nvGrpSpPr>
        <p:cNvPr id="1" name=""/>
        <p:cNvGrpSpPr/>
        <p:nvPr/>
      </p:nvGrpSpPr>
      <p:grpSpPr>
        <a:xfrm>
          <a:off x="0" y="0"/>
          <a:ext cx="0" cy="0"/>
          <a:chOff x="0" y="0"/>
          <a:chExt cx="0" cy="0"/>
        </a:xfrm>
      </p:grpSpPr>
      <p:sp>
        <p:nvSpPr>
          <p:cNvPr id="5" name="Text Placeholder 4"/>
          <p:cNvSpPr>
            <a:spLocks noGrp="1"/>
          </p:cNvSpPr>
          <p:nvPr>
            <p:ph type="body" idx="1"/>
          </p:nvPr>
        </p:nvSpPr>
        <p:spPr>
          <a:xfrm>
            <a:off x="760977" y="1167654"/>
            <a:ext cx="5324100" cy="2255700"/>
          </a:xfrm>
        </p:spPr>
        <p:txBody>
          <a:bodyPr/>
          <a:lstStyle/>
          <a:p>
            <a:pPr marL="342900" indent="-342900">
              <a:buFont typeface="Wingdings" panose="05000000000000000000" pitchFamily="2" charset="2"/>
              <a:buChar char="v"/>
            </a:pPr>
            <a:r>
              <a:rPr lang="en-SG" dirty="0">
                <a:solidFill>
                  <a:schemeClr val="tx1"/>
                </a:solidFill>
              </a:rPr>
              <a:t>Multiple rounds of simulation with each round lasting approximately 60 mins </a:t>
            </a:r>
          </a:p>
          <a:p>
            <a:pPr marL="342900" indent="-342900">
              <a:buFont typeface="Wingdings" panose="05000000000000000000" pitchFamily="2" charset="2"/>
              <a:buChar char="v"/>
            </a:pPr>
            <a:r>
              <a:rPr lang="en-SG" dirty="0">
                <a:solidFill>
                  <a:schemeClr val="tx1"/>
                </a:solidFill>
              </a:rPr>
              <a:t>Variation made in each round of simulation</a:t>
            </a:r>
          </a:p>
          <a:p>
            <a:pPr marL="342900" indent="-342900">
              <a:buFont typeface="Wingdings" panose="05000000000000000000" pitchFamily="2" charset="2"/>
              <a:buChar char="v"/>
            </a:pPr>
            <a:r>
              <a:rPr lang="en-SG" dirty="0">
                <a:solidFill>
                  <a:schemeClr val="tx1"/>
                </a:solidFill>
              </a:rPr>
              <a:t>Variations include: </a:t>
            </a:r>
          </a:p>
          <a:p>
            <a:pPr>
              <a:buNone/>
            </a:pPr>
            <a:r>
              <a:rPr lang="en-SG" dirty="0">
                <a:solidFill>
                  <a:schemeClr val="tx1"/>
                </a:solidFill>
              </a:rPr>
              <a:t>	Ratio of caregivers both trained to 	untrained </a:t>
            </a:r>
          </a:p>
          <a:p>
            <a:pPr>
              <a:buNone/>
            </a:pPr>
            <a:r>
              <a:rPr lang="en-SG" dirty="0">
                <a:solidFill>
                  <a:schemeClr val="tx1"/>
                </a:solidFill>
              </a:rPr>
              <a:t>	Selection between 2 different task 	allocation algorithm  </a:t>
            </a:r>
          </a:p>
          <a:p>
            <a:endParaRPr lang="en-SG" dirty="0">
              <a:solidFill>
                <a:schemeClr val="tx1"/>
              </a:solidFill>
            </a:endParaRPr>
          </a:p>
        </p:txBody>
      </p:sp>
      <p:sp>
        <p:nvSpPr>
          <p:cNvPr id="6" name="Arrow: Circular 5"/>
          <p:cNvSpPr/>
          <p:nvPr/>
        </p:nvSpPr>
        <p:spPr>
          <a:xfrm>
            <a:off x="7764995" y="118834"/>
            <a:ext cx="1348083" cy="871660"/>
          </a:xfrm>
          <a:prstGeom prst="circularArrow">
            <a:avLst>
              <a:gd name="adj1" fmla="val 10980"/>
              <a:gd name="adj2" fmla="val 1142322"/>
              <a:gd name="adj3" fmla="val 4500000"/>
              <a:gd name="adj4" fmla="val 10800000"/>
              <a:gd name="adj5" fmla="val 12500"/>
            </a:avLst>
          </a:prstGeom>
        </p:spPr>
        <p:style>
          <a:lnRef idx="0">
            <a:schemeClr val="lt1">
              <a:hueOff val="0"/>
              <a:satOff val="0"/>
              <a:lumOff val="0"/>
              <a:alphaOff val="0"/>
            </a:schemeClr>
          </a:lnRef>
          <a:fillRef idx="3">
            <a:schemeClr val="accent2">
              <a:hueOff val="0"/>
              <a:satOff val="0"/>
              <a:lumOff val="0"/>
              <a:alphaOff val="0"/>
            </a:schemeClr>
          </a:fillRef>
          <a:effectRef idx="3">
            <a:schemeClr val="accent2">
              <a:hueOff val="0"/>
              <a:satOff val="0"/>
              <a:lumOff val="0"/>
              <a:alphaOff val="0"/>
            </a:schemeClr>
          </a:effectRef>
          <a:fontRef idx="minor">
            <a:schemeClr val="lt1"/>
          </a:fontRef>
        </p:style>
      </p:sp>
      <p:sp>
        <p:nvSpPr>
          <p:cNvPr id="7" name="Freeform: Shape 6"/>
          <p:cNvSpPr/>
          <p:nvPr/>
        </p:nvSpPr>
        <p:spPr>
          <a:xfrm>
            <a:off x="7741544" y="418885"/>
            <a:ext cx="1390079" cy="243097"/>
          </a:xfrm>
          <a:custGeom>
            <a:avLst/>
            <a:gdLst>
              <a:gd name="connsiteX0" fmla="*/ 0 w 797287"/>
              <a:gd name="connsiteY0" fmla="*/ 0 h 398465"/>
              <a:gd name="connsiteX1" fmla="*/ 797287 w 797287"/>
              <a:gd name="connsiteY1" fmla="*/ 0 h 398465"/>
              <a:gd name="connsiteX2" fmla="*/ 797287 w 797287"/>
              <a:gd name="connsiteY2" fmla="*/ 398465 h 398465"/>
              <a:gd name="connsiteX3" fmla="*/ 0 w 797287"/>
              <a:gd name="connsiteY3" fmla="*/ 398465 h 398465"/>
              <a:gd name="connsiteX4" fmla="*/ 0 w 797287"/>
              <a:gd name="connsiteY4" fmla="*/ 0 h 3984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287" h="398465">
                <a:moveTo>
                  <a:pt x="0" y="0"/>
                </a:moveTo>
                <a:lnTo>
                  <a:pt x="797287" y="0"/>
                </a:lnTo>
                <a:lnTo>
                  <a:pt x="797287" y="398465"/>
                </a:lnTo>
                <a:lnTo>
                  <a:pt x="0" y="39846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445" tIns="4445" rIns="4445" bIns="4445" numCol="1" spcCol="1270" anchor="ctr" anchorCtr="0">
            <a:noAutofit/>
          </a:bodyPr>
          <a:lstStyle/>
          <a:p>
            <a:pPr marL="0" lvl="0" indent="0" algn="ctr" defTabSz="311150">
              <a:lnSpc>
                <a:spcPct val="90000"/>
              </a:lnSpc>
              <a:spcBef>
                <a:spcPct val="0"/>
              </a:spcBef>
              <a:spcAft>
                <a:spcPct val="35000"/>
              </a:spcAft>
              <a:buNone/>
            </a:pPr>
            <a:r>
              <a:rPr lang="en-US" sz="800" b="1" kern="1200" dirty="0">
                <a:latin typeface="Montserrat" panose="020B0604020202020204" charset="0"/>
              </a:rPr>
              <a:t>INTRODUCTION</a:t>
            </a:r>
          </a:p>
        </p:txBody>
      </p:sp>
      <p:sp>
        <p:nvSpPr>
          <p:cNvPr id="8" name="Shape 7"/>
          <p:cNvSpPr/>
          <p:nvPr/>
        </p:nvSpPr>
        <p:spPr>
          <a:xfrm>
            <a:off x="7547726" y="619659"/>
            <a:ext cx="1348083" cy="871660"/>
          </a:xfrm>
          <a:prstGeom prst="leftCircularArrow">
            <a:avLst>
              <a:gd name="adj1" fmla="val 10980"/>
              <a:gd name="adj2" fmla="val 1142322"/>
              <a:gd name="adj3" fmla="val 6300000"/>
              <a:gd name="adj4" fmla="val 18900000"/>
              <a:gd name="adj5" fmla="val 12500"/>
            </a:avLst>
          </a:prstGeom>
        </p:spPr>
        <p:style>
          <a:lnRef idx="0">
            <a:schemeClr val="lt1">
              <a:hueOff val="0"/>
              <a:satOff val="0"/>
              <a:lumOff val="0"/>
              <a:alphaOff val="0"/>
            </a:schemeClr>
          </a:lnRef>
          <a:fillRef idx="3">
            <a:schemeClr val="accent3">
              <a:hueOff val="0"/>
              <a:satOff val="0"/>
              <a:lumOff val="0"/>
              <a:alphaOff val="0"/>
            </a:schemeClr>
          </a:fillRef>
          <a:effectRef idx="3">
            <a:schemeClr val="accent3">
              <a:hueOff val="0"/>
              <a:satOff val="0"/>
              <a:lumOff val="0"/>
              <a:alphaOff val="0"/>
            </a:schemeClr>
          </a:effectRef>
          <a:fontRef idx="minor">
            <a:schemeClr val="lt1"/>
          </a:fontRef>
        </p:style>
      </p:sp>
      <p:sp>
        <p:nvSpPr>
          <p:cNvPr id="9" name="Freeform: Shape 8"/>
          <p:cNvSpPr/>
          <p:nvPr/>
        </p:nvSpPr>
        <p:spPr>
          <a:xfrm>
            <a:off x="7547726" y="924557"/>
            <a:ext cx="1390079" cy="243097"/>
          </a:xfrm>
          <a:custGeom>
            <a:avLst/>
            <a:gdLst>
              <a:gd name="connsiteX0" fmla="*/ 0 w 797287"/>
              <a:gd name="connsiteY0" fmla="*/ 0 h 398465"/>
              <a:gd name="connsiteX1" fmla="*/ 797287 w 797287"/>
              <a:gd name="connsiteY1" fmla="*/ 0 h 398465"/>
              <a:gd name="connsiteX2" fmla="*/ 797287 w 797287"/>
              <a:gd name="connsiteY2" fmla="*/ 398465 h 398465"/>
              <a:gd name="connsiteX3" fmla="*/ 0 w 797287"/>
              <a:gd name="connsiteY3" fmla="*/ 398465 h 398465"/>
              <a:gd name="connsiteX4" fmla="*/ 0 w 797287"/>
              <a:gd name="connsiteY4" fmla="*/ 0 h 3984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287" h="398465">
                <a:moveTo>
                  <a:pt x="0" y="0"/>
                </a:moveTo>
                <a:lnTo>
                  <a:pt x="797287" y="0"/>
                </a:lnTo>
                <a:lnTo>
                  <a:pt x="797287" y="398465"/>
                </a:lnTo>
                <a:lnTo>
                  <a:pt x="0" y="39846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445" tIns="4445" rIns="4445" bIns="4445" numCol="1" spcCol="1270" anchor="ctr" anchorCtr="0">
            <a:noAutofit/>
          </a:bodyPr>
          <a:lstStyle/>
          <a:p>
            <a:pPr marL="0" lvl="0" indent="0" algn="ctr" defTabSz="311150">
              <a:lnSpc>
                <a:spcPct val="90000"/>
              </a:lnSpc>
              <a:spcBef>
                <a:spcPct val="0"/>
              </a:spcBef>
              <a:spcAft>
                <a:spcPct val="35000"/>
              </a:spcAft>
              <a:buNone/>
            </a:pPr>
            <a:r>
              <a:rPr lang="en-US" sz="800" b="1" kern="1200" dirty="0">
                <a:latin typeface="Montserrat" panose="020B0604020202020204" charset="0"/>
              </a:rPr>
              <a:t>REVIEW OF </a:t>
            </a:r>
          </a:p>
          <a:p>
            <a:pPr marL="0" lvl="0" indent="0" algn="ctr" defTabSz="311150">
              <a:lnSpc>
                <a:spcPct val="90000"/>
              </a:lnSpc>
              <a:spcBef>
                <a:spcPct val="0"/>
              </a:spcBef>
              <a:spcAft>
                <a:spcPct val="35000"/>
              </a:spcAft>
              <a:buNone/>
            </a:pPr>
            <a:r>
              <a:rPr lang="en-US" sz="800" b="1" kern="1200" dirty="0">
                <a:latin typeface="Montserrat" panose="020B0604020202020204" charset="0"/>
              </a:rPr>
              <a:t>EXISTING WORKS</a:t>
            </a:r>
          </a:p>
        </p:txBody>
      </p:sp>
      <p:sp>
        <p:nvSpPr>
          <p:cNvPr id="10" name="Arrow: Circular 9"/>
          <p:cNvSpPr/>
          <p:nvPr/>
        </p:nvSpPr>
        <p:spPr>
          <a:xfrm>
            <a:off x="7764995" y="1122734"/>
            <a:ext cx="1348083" cy="871660"/>
          </a:xfrm>
          <a:prstGeom prst="circularArrow">
            <a:avLst>
              <a:gd name="adj1" fmla="val 10980"/>
              <a:gd name="adj2" fmla="val 1142322"/>
              <a:gd name="adj3" fmla="val 4500000"/>
              <a:gd name="adj4" fmla="val 13500000"/>
              <a:gd name="adj5" fmla="val 12500"/>
            </a:avLst>
          </a:prstGeom>
        </p:spPr>
        <p:style>
          <a:lnRef idx="0">
            <a:schemeClr val="lt1">
              <a:hueOff val="0"/>
              <a:satOff val="0"/>
              <a:lumOff val="0"/>
              <a:alphaOff val="0"/>
            </a:schemeClr>
          </a:lnRef>
          <a:fillRef idx="3">
            <a:schemeClr val="accent4">
              <a:hueOff val="0"/>
              <a:satOff val="0"/>
              <a:lumOff val="0"/>
              <a:alphaOff val="0"/>
            </a:schemeClr>
          </a:fillRef>
          <a:effectRef idx="3">
            <a:schemeClr val="accent4">
              <a:hueOff val="0"/>
              <a:satOff val="0"/>
              <a:lumOff val="0"/>
              <a:alphaOff val="0"/>
            </a:schemeClr>
          </a:effectRef>
          <a:fontRef idx="minor">
            <a:schemeClr val="lt1"/>
          </a:fontRef>
        </p:style>
      </p:sp>
      <p:sp>
        <p:nvSpPr>
          <p:cNvPr id="11" name="Freeform: Shape 10"/>
          <p:cNvSpPr/>
          <p:nvPr/>
        </p:nvSpPr>
        <p:spPr>
          <a:xfrm>
            <a:off x="7820596" y="1421927"/>
            <a:ext cx="1390079" cy="243097"/>
          </a:xfrm>
          <a:custGeom>
            <a:avLst/>
            <a:gdLst>
              <a:gd name="connsiteX0" fmla="*/ 0 w 797287"/>
              <a:gd name="connsiteY0" fmla="*/ 0 h 398465"/>
              <a:gd name="connsiteX1" fmla="*/ 797287 w 797287"/>
              <a:gd name="connsiteY1" fmla="*/ 0 h 398465"/>
              <a:gd name="connsiteX2" fmla="*/ 797287 w 797287"/>
              <a:gd name="connsiteY2" fmla="*/ 398465 h 398465"/>
              <a:gd name="connsiteX3" fmla="*/ 0 w 797287"/>
              <a:gd name="connsiteY3" fmla="*/ 398465 h 398465"/>
              <a:gd name="connsiteX4" fmla="*/ 0 w 797287"/>
              <a:gd name="connsiteY4" fmla="*/ 0 h 3984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287" h="398465">
                <a:moveTo>
                  <a:pt x="0" y="0"/>
                </a:moveTo>
                <a:lnTo>
                  <a:pt x="797287" y="0"/>
                </a:lnTo>
                <a:lnTo>
                  <a:pt x="797287" y="398465"/>
                </a:lnTo>
                <a:lnTo>
                  <a:pt x="0" y="39846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445" tIns="4445" rIns="4445" bIns="4445" numCol="1" spcCol="1270" anchor="ctr" anchorCtr="0">
            <a:noAutofit/>
          </a:bodyPr>
          <a:lstStyle/>
          <a:p>
            <a:pPr marL="0" lvl="0" indent="0" algn="ctr" defTabSz="311150">
              <a:lnSpc>
                <a:spcPct val="90000"/>
              </a:lnSpc>
              <a:spcBef>
                <a:spcPct val="0"/>
              </a:spcBef>
              <a:spcAft>
                <a:spcPct val="35000"/>
              </a:spcAft>
              <a:buNone/>
            </a:pPr>
            <a:r>
              <a:rPr lang="en-US" sz="800" b="1" kern="1200" dirty="0">
                <a:latin typeface="Montserrat" panose="020B0604020202020204" charset="0"/>
              </a:rPr>
              <a:t>METHODOLOGY</a:t>
            </a:r>
          </a:p>
        </p:txBody>
      </p:sp>
      <p:sp>
        <p:nvSpPr>
          <p:cNvPr id="12" name="Shape 11"/>
          <p:cNvSpPr/>
          <p:nvPr/>
        </p:nvSpPr>
        <p:spPr>
          <a:xfrm>
            <a:off x="7547726" y="1624403"/>
            <a:ext cx="1348083" cy="871660"/>
          </a:xfrm>
          <a:prstGeom prst="leftCircularArrow">
            <a:avLst>
              <a:gd name="adj1" fmla="val 10980"/>
              <a:gd name="adj2" fmla="val 1142322"/>
              <a:gd name="adj3" fmla="val 6300000"/>
              <a:gd name="adj4" fmla="val 18900000"/>
              <a:gd name="adj5" fmla="val 12500"/>
            </a:avLst>
          </a:prstGeom>
        </p:spPr>
        <p:style>
          <a:lnRef idx="0">
            <a:schemeClr val="lt1">
              <a:hueOff val="0"/>
              <a:satOff val="0"/>
              <a:lumOff val="0"/>
              <a:alphaOff val="0"/>
            </a:schemeClr>
          </a:lnRef>
          <a:fillRef idx="3">
            <a:schemeClr val="accent5">
              <a:hueOff val="0"/>
              <a:satOff val="0"/>
              <a:lumOff val="0"/>
              <a:alphaOff val="0"/>
            </a:schemeClr>
          </a:fillRef>
          <a:effectRef idx="3">
            <a:schemeClr val="accent5">
              <a:hueOff val="0"/>
              <a:satOff val="0"/>
              <a:lumOff val="0"/>
              <a:alphaOff val="0"/>
            </a:schemeClr>
          </a:effectRef>
          <a:fontRef idx="minor">
            <a:schemeClr val="lt1"/>
          </a:fontRef>
        </p:style>
      </p:sp>
      <p:sp>
        <p:nvSpPr>
          <p:cNvPr id="13" name="Freeform: Shape 12"/>
          <p:cNvSpPr/>
          <p:nvPr/>
        </p:nvSpPr>
        <p:spPr>
          <a:xfrm>
            <a:off x="7464766" y="1938684"/>
            <a:ext cx="1390079" cy="243097"/>
          </a:xfrm>
          <a:custGeom>
            <a:avLst/>
            <a:gdLst>
              <a:gd name="connsiteX0" fmla="*/ 0 w 797287"/>
              <a:gd name="connsiteY0" fmla="*/ 0 h 398465"/>
              <a:gd name="connsiteX1" fmla="*/ 797287 w 797287"/>
              <a:gd name="connsiteY1" fmla="*/ 0 h 398465"/>
              <a:gd name="connsiteX2" fmla="*/ 797287 w 797287"/>
              <a:gd name="connsiteY2" fmla="*/ 398465 h 398465"/>
              <a:gd name="connsiteX3" fmla="*/ 0 w 797287"/>
              <a:gd name="connsiteY3" fmla="*/ 398465 h 398465"/>
              <a:gd name="connsiteX4" fmla="*/ 0 w 797287"/>
              <a:gd name="connsiteY4" fmla="*/ 0 h 3984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287" h="398465">
                <a:moveTo>
                  <a:pt x="0" y="0"/>
                </a:moveTo>
                <a:lnTo>
                  <a:pt x="797287" y="0"/>
                </a:lnTo>
                <a:lnTo>
                  <a:pt x="797287" y="398465"/>
                </a:lnTo>
                <a:lnTo>
                  <a:pt x="0" y="39846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445" tIns="4445" rIns="4445" bIns="4445" numCol="1" spcCol="1270" anchor="ctr" anchorCtr="0">
            <a:noAutofit/>
          </a:bodyPr>
          <a:lstStyle/>
          <a:p>
            <a:pPr marL="0" lvl="0" indent="0" algn="ctr" defTabSz="311150">
              <a:lnSpc>
                <a:spcPct val="90000"/>
              </a:lnSpc>
              <a:spcBef>
                <a:spcPct val="0"/>
              </a:spcBef>
              <a:spcAft>
                <a:spcPct val="35000"/>
              </a:spcAft>
              <a:buNone/>
            </a:pPr>
            <a:r>
              <a:rPr lang="en-US" sz="800" b="1" kern="1200" dirty="0">
                <a:latin typeface="Montserrat" panose="020B0604020202020204" charset="0"/>
              </a:rPr>
              <a:t>RESULTS AND </a:t>
            </a:r>
          </a:p>
          <a:p>
            <a:pPr marL="0" lvl="0" indent="0" algn="ctr" defTabSz="311150">
              <a:lnSpc>
                <a:spcPct val="90000"/>
              </a:lnSpc>
              <a:spcBef>
                <a:spcPct val="0"/>
              </a:spcBef>
              <a:spcAft>
                <a:spcPct val="35000"/>
              </a:spcAft>
              <a:buNone/>
            </a:pPr>
            <a:r>
              <a:rPr lang="en-US" sz="800" b="1" kern="1200" dirty="0">
                <a:latin typeface="Montserrat" panose="020B0604020202020204" charset="0"/>
              </a:rPr>
              <a:t>DISCUSSION</a:t>
            </a:r>
          </a:p>
        </p:txBody>
      </p:sp>
      <p:sp>
        <p:nvSpPr>
          <p:cNvPr id="14" name="Block Arc 13"/>
          <p:cNvSpPr/>
          <p:nvPr/>
        </p:nvSpPr>
        <p:spPr>
          <a:xfrm>
            <a:off x="7820596" y="2183189"/>
            <a:ext cx="1158173" cy="749267"/>
          </a:xfrm>
          <a:prstGeom prst="blockArc">
            <a:avLst>
              <a:gd name="adj1" fmla="val 13500000"/>
              <a:gd name="adj2" fmla="val 10800000"/>
              <a:gd name="adj3" fmla="val 12740"/>
            </a:avLst>
          </a:prstGeom>
        </p:spPr>
        <p:style>
          <a:lnRef idx="0">
            <a:schemeClr val="lt1">
              <a:hueOff val="0"/>
              <a:satOff val="0"/>
              <a:lumOff val="0"/>
              <a:alphaOff val="0"/>
            </a:schemeClr>
          </a:lnRef>
          <a:fillRef idx="3">
            <a:schemeClr val="accent6">
              <a:hueOff val="0"/>
              <a:satOff val="0"/>
              <a:lumOff val="0"/>
              <a:alphaOff val="0"/>
            </a:schemeClr>
          </a:fillRef>
          <a:effectRef idx="3">
            <a:schemeClr val="accent6">
              <a:hueOff val="0"/>
              <a:satOff val="0"/>
              <a:lumOff val="0"/>
              <a:alphaOff val="0"/>
            </a:schemeClr>
          </a:effectRef>
          <a:fontRef idx="minor">
            <a:schemeClr val="lt1"/>
          </a:fontRef>
        </p:style>
      </p:sp>
      <p:sp>
        <p:nvSpPr>
          <p:cNvPr id="15" name="Freeform: Shape 14"/>
          <p:cNvSpPr/>
          <p:nvPr/>
        </p:nvSpPr>
        <p:spPr>
          <a:xfrm>
            <a:off x="7722999" y="2462193"/>
            <a:ext cx="1390079" cy="243097"/>
          </a:xfrm>
          <a:custGeom>
            <a:avLst/>
            <a:gdLst>
              <a:gd name="connsiteX0" fmla="*/ 0 w 797287"/>
              <a:gd name="connsiteY0" fmla="*/ 0 h 398465"/>
              <a:gd name="connsiteX1" fmla="*/ 797287 w 797287"/>
              <a:gd name="connsiteY1" fmla="*/ 0 h 398465"/>
              <a:gd name="connsiteX2" fmla="*/ 797287 w 797287"/>
              <a:gd name="connsiteY2" fmla="*/ 398465 h 398465"/>
              <a:gd name="connsiteX3" fmla="*/ 0 w 797287"/>
              <a:gd name="connsiteY3" fmla="*/ 398465 h 398465"/>
              <a:gd name="connsiteX4" fmla="*/ 0 w 797287"/>
              <a:gd name="connsiteY4" fmla="*/ 0 h 3984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287" h="398465">
                <a:moveTo>
                  <a:pt x="0" y="0"/>
                </a:moveTo>
                <a:lnTo>
                  <a:pt x="797287" y="0"/>
                </a:lnTo>
                <a:lnTo>
                  <a:pt x="797287" y="398465"/>
                </a:lnTo>
                <a:lnTo>
                  <a:pt x="0" y="39846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445" tIns="4445" rIns="4445" bIns="4445" numCol="1" spcCol="1270" anchor="ctr" anchorCtr="0">
            <a:noAutofit/>
          </a:bodyPr>
          <a:lstStyle/>
          <a:p>
            <a:pPr marL="0" lvl="0" indent="0" algn="ctr" defTabSz="311150">
              <a:lnSpc>
                <a:spcPct val="90000"/>
              </a:lnSpc>
              <a:spcBef>
                <a:spcPct val="0"/>
              </a:spcBef>
              <a:spcAft>
                <a:spcPct val="35000"/>
              </a:spcAft>
              <a:buNone/>
            </a:pPr>
            <a:r>
              <a:rPr lang="en-US" sz="800" b="1" kern="1200" dirty="0">
                <a:latin typeface="Montserrat" panose="020B0604020202020204" charset="0"/>
              </a:rPr>
              <a:t>CONCLUSION</a:t>
            </a:r>
          </a:p>
        </p:txBody>
      </p:sp>
      <p:sp>
        <p:nvSpPr>
          <p:cNvPr id="17" name="Title 1"/>
          <p:cNvSpPr txBox="1">
            <a:spLocks/>
          </p:cNvSpPr>
          <p:nvPr/>
        </p:nvSpPr>
        <p:spPr>
          <a:xfrm>
            <a:off x="249453" y="292701"/>
            <a:ext cx="6685657" cy="485699"/>
          </a:xfrm>
          <a:prstGeom prst="rect">
            <a:avLst/>
          </a:prstGeom>
          <a:noFill/>
          <a:ln>
            <a:noFill/>
          </a:ln>
        </p:spPr>
        <p:txBody>
          <a:bodyPr lIns="91425" tIns="91425" rIns="91425" bIns="91425" anchor="b"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rgbClr val="999999"/>
              </a:buClr>
              <a:buSzPct val="100000"/>
              <a:buFont typeface="Montserrat"/>
              <a:buNone/>
              <a:defRPr sz="2400" b="1" i="0" u="none" strike="noStrike" cap="none">
                <a:solidFill>
                  <a:srgbClr val="999999"/>
                </a:solidFill>
                <a:latin typeface="Montserrat"/>
                <a:ea typeface="Montserrat"/>
                <a:cs typeface="Montserrat"/>
                <a:sym typeface="Montserrat"/>
              </a:defRPr>
            </a:lvl1pPr>
            <a:lvl2pPr lvl="1">
              <a:spcBef>
                <a:spcPts val="0"/>
              </a:spcBef>
              <a:buClr>
                <a:srgbClr val="999999"/>
              </a:buClr>
              <a:buSzPct val="100000"/>
              <a:buFont typeface="Montserrat"/>
              <a:buNone/>
              <a:defRPr sz="2400" b="1">
                <a:solidFill>
                  <a:srgbClr val="999999"/>
                </a:solidFill>
                <a:latin typeface="Montserrat"/>
                <a:ea typeface="Montserrat"/>
                <a:cs typeface="Montserrat"/>
                <a:sym typeface="Montserrat"/>
              </a:defRPr>
            </a:lvl2pPr>
            <a:lvl3pPr lvl="2">
              <a:spcBef>
                <a:spcPts val="0"/>
              </a:spcBef>
              <a:buClr>
                <a:srgbClr val="999999"/>
              </a:buClr>
              <a:buSzPct val="100000"/>
              <a:buFont typeface="Montserrat"/>
              <a:buNone/>
              <a:defRPr sz="2400" b="1">
                <a:solidFill>
                  <a:srgbClr val="999999"/>
                </a:solidFill>
                <a:latin typeface="Montserrat"/>
                <a:ea typeface="Montserrat"/>
                <a:cs typeface="Montserrat"/>
                <a:sym typeface="Montserrat"/>
              </a:defRPr>
            </a:lvl3pPr>
            <a:lvl4pPr lvl="3">
              <a:spcBef>
                <a:spcPts val="0"/>
              </a:spcBef>
              <a:buClr>
                <a:srgbClr val="999999"/>
              </a:buClr>
              <a:buSzPct val="100000"/>
              <a:buFont typeface="Montserrat"/>
              <a:buNone/>
              <a:defRPr sz="2400" b="1">
                <a:solidFill>
                  <a:srgbClr val="999999"/>
                </a:solidFill>
                <a:latin typeface="Montserrat"/>
                <a:ea typeface="Montserrat"/>
                <a:cs typeface="Montserrat"/>
                <a:sym typeface="Montserrat"/>
              </a:defRPr>
            </a:lvl4pPr>
            <a:lvl5pPr lvl="4">
              <a:spcBef>
                <a:spcPts val="0"/>
              </a:spcBef>
              <a:buClr>
                <a:srgbClr val="999999"/>
              </a:buClr>
              <a:buSzPct val="100000"/>
              <a:buFont typeface="Montserrat"/>
              <a:buNone/>
              <a:defRPr sz="2400" b="1">
                <a:solidFill>
                  <a:srgbClr val="999999"/>
                </a:solidFill>
                <a:latin typeface="Montserrat"/>
                <a:ea typeface="Montserrat"/>
                <a:cs typeface="Montserrat"/>
                <a:sym typeface="Montserrat"/>
              </a:defRPr>
            </a:lvl5pPr>
            <a:lvl6pPr lvl="5">
              <a:spcBef>
                <a:spcPts val="0"/>
              </a:spcBef>
              <a:buClr>
                <a:srgbClr val="999999"/>
              </a:buClr>
              <a:buSzPct val="100000"/>
              <a:buFont typeface="Montserrat"/>
              <a:buNone/>
              <a:defRPr sz="2400" b="1">
                <a:solidFill>
                  <a:srgbClr val="999999"/>
                </a:solidFill>
                <a:latin typeface="Montserrat"/>
                <a:ea typeface="Montserrat"/>
                <a:cs typeface="Montserrat"/>
                <a:sym typeface="Montserrat"/>
              </a:defRPr>
            </a:lvl6pPr>
            <a:lvl7pPr lvl="6">
              <a:spcBef>
                <a:spcPts val="0"/>
              </a:spcBef>
              <a:buClr>
                <a:srgbClr val="999999"/>
              </a:buClr>
              <a:buSzPct val="100000"/>
              <a:buFont typeface="Montserrat"/>
              <a:buNone/>
              <a:defRPr sz="2400" b="1">
                <a:solidFill>
                  <a:srgbClr val="999999"/>
                </a:solidFill>
                <a:latin typeface="Montserrat"/>
                <a:ea typeface="Montserrat"/>
                <a:cs typeface="Montserrat"/>
                <a:sym typeface="Montserrat"/>
              </a:defRPr>
            </a:lvl7pPr>
            <a:lvl8pPr lvl="7">
              <a:spcBef>
                <a:spcPts val="0"/>
              </a:spcBef>
              <a:buClr>
                <a:srgbClr val="999999"/>
              </a:buClr>
              <a:buSzPct val="100000"/>
              <a:buFont typeface="Montserrat"/>
              <a:buNone/>
              <a:defRPr sz="2400" b="1">
                <a:solidFill>
                  <a:srgbClr val="999999"/>
                </a:solidFill>
                <a:latin typeface="Montserrat"/>
                <a:ea typeface="Montserrat"/>
                <a:cs typeface="Montserrat"/>
                <a:sym typeface="Montserrat"/>
              </a:defRPr>
            </a:lvl8pPr>
            <a:lvl9pPr lvl="8">
              <a:spcBef>
                <a:spcPts val="0"/>
              </a:spcBef>
              <a:buClr>
                <a:srgbClr val="999999"/>
              </a:buClr>
              <a:buSzPct val="100000"/>
              <a:buFont typeface="Montserrat"/>
              <a:buNone/>
              <a:defRPr sz="2400" b="1">
                <a:solidFill>
                  <a:srgbClr val="999999"/>
                </a:solidFill>
                <a:latin typeface="Montserrat"/>
                <a:ea typeface="Montserrat"/>
                <a:cs typeface="Montserrat"/>
                <a:sym typeface="Montserrat"/>
              </a:defRPr>
            </a:lvl9pPr>
          </a:lstStyle>
          <a:p>
            <a:r>
              <a:rPr lang="en-SG" dirty="0">
                <a:solidFill>
                  <a:schemeClr val="tx1"/>
                </a:solidFill>
              </a:rPr>
              <a:t>Experiment Set-Up</a:t>
            </a:r>
          </a:p>
        </p:txBody>
      </p:sp>
    </p:spTree>
    <p:extLst>
      <p:ext uri="{BB962C8B-B14F-4D97-AF65-F5344CB8AC3E}">
        <p14:creationId xmlns:p14="http://schemas.microsoft.com/office/powerpoint/2010/main" val="18866540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nodeType="withEffect">
                                  <p:stCondLst>
                                    <p:cond delay="0"/>
                                  </p:stCondLst>
                                  <p:childTnLst>
                                    <p:set>
                                      <p:cBhvr>
                                        <p:cTn id="6" dur="indefinite"/>
                                        <p:tgtEl>
                                          <p:spTgt spid="14"/>
                                        </p:tgtEl>
                                        <p:attrNameLst>
                                          <p:attrName>style.opacity</p:attrName>
                                        </p:attrNameLst>
                                      </p:cBhvr>
                                      <p:to>
                                        <p:strVal val="0.5"/>
                                      </p:to>
                                    </p:set>
                                    <p:animEffect filter="image" prLst="opacity: 0.5">
                                      <p:cBhvr rctx="IE">
                                        <p:cTn id="7" dur="indefinite"/>
                                        <p:tgtEl>
                                          <p:spTgt spid="14"/>
                                        </p:tgtEl>
                                      </p:cBhvr>
                                    </p:animEffect>
                                  </p:childTnLst>
                                </p:cTn>
                              </p:par>
                              <p:par>
                                <p:cTn id="8" presetID="9" presetClass="emph" presetSubtype="0" grpId="0" nodeType="withEffect">
                                  <p:stCondLst>
                                    <p:cond delay="0"/>
                                  </p:stCondLst>
                                  <p:childTnLst>
                                    <p:set>
                                      <p:cBhvr>
                                        <p:cTn id="9" dur="indefinite"/>
                                        <p:tgtEl>
                                          <p:spTgt spid="15"/>
                                        </p:tgtEl>
                                        <p:attrNameLst>
                                          <p:attrName>style.opacity</p:attrName>
                                        </p:attrNameLst>
                                      </p:cBhvr>
                                      <p:to>
                                        <p:strVal val="0.5"/>
                                      </p:to>
                                    </p:set>
                                    <p:animEffect filter="image" prLst="opacity: 0.5">
                                      <p:cBhvr rctx="IE">
                                        <p:cTn id="10" dur="indefinite"/>
                                        <p:tgtEl>
                                          <p:spTgt spid="15"/>
                                        </p:tgtEl>
                                      </p:cBhvr>
                                    </p:animEffect>
                                  </p:childTnLst>
                                </p:cTn>
                              </p:par>
                              <p:par>
                                <p:cTn id="11" presetID="9" presetClass="emph" presetSubtype="0" nodeType="withEffect">
                                  <p:stCondLst>
                                    <p:cond delay="0"/>
                                  </p:stCondLst>
                                  <p:childTnLst>
                                    <p:set>
                                      <p:cBhvr>
                                        <p:cTn id="12" dur="indefinite"/>
                                        <p:tgtEl>
                                          <p:spTgt spid="14"/>
                                        </p:tgtEl>
                                        <p:attrNameLst>
                                          <p:attrName>style.opacity</p:attrName>
                                        </p:attrNameLst>
                                      </p:cBhvr>
                                      <p:to>
                                        <p:strVal val="0.5"/>
                                      </p:to>
                                    </p:set>
                                    <p:animEffect filter="image" prLst="opacity: 0.5">
                                      <p:cBhvr rctx="IE">
                                        <p:cTn id="13" dur="indefinite"/>
                                        <p:tgtEl>
                                          <p:spTgt spid="14"/>
                                        </p:tgtEl>
                                      </p:cBhvr>
                                    </p:animEffect>
                                  </p:childTnLst>
                                </p:cTn>
                              </p:par>
                              <p:par>
                                <p:cTn id="14" presetID="9" presetClass="emph" presetSubtype="0" grpId="1" nodeType="withEffect">
                                  <p:stCondLst>
                                    <p:cond delay="0"/>
                                  </p:stCondLst>
                                  <p:childTnLst>
                                    <p:set>
                                      <p:cBhvr>
                                        <p:cTn id="15" dur="indefinite"/>
                                        <p:tgtEl>
                                          <p:spTgt spid="15"/>
                                        </p:tgtEl>
                                        <p:attrNameLst>
                                          <p:attrName>style.opacity</p:attrName>
                                        </p:attrNameLst>
                                      </p:cBhvr>
                                      <p:to>
                                        <p:strVal val="0.5"/>
                                      </p:to>
                                    </p:set>
                                    <p:animEffect filter="image" prLst="opacity: 0.5">
                                      <p:cBhvr rctx="IE">
                                        <p:cTn id="16" dur="indefinite"/>
                                        <p:tgtEl>
                                          <p:spTgt spid="15"/>
                                        </p:tgtEl>
                                      </p:cBhvr>
                                    </p:animEffect>
                                  </p:childTnLst>
                                </p:cTn>
                              </p:par>
                              <p:par>
                                <p:cTn id="17" presetID="9" presetClass="emph" presetSubtype="0" nodeType="withEffect">
                                  <p:stCondLst>
                                    <p:cond delay="0"/>
                                  </p:stCondLst>
                                  <p:childTnLst>
                                    <p:set>
                                      <p:cBhvr>
                                        <p:cTn id="18" dur="indefinite"/>
                                        <p:tgtEl>
                                          <p:spTgt spid="6"/>
                                        </p:tgtEl>
                                        <p:attrNameLst>
                                          <p:attrName>style.opacity</p:attrName>
                                        </p:attrNameLst>
                                      </p:cBhvr>
                                      <p:to>
                                        <p:strVal val="0.25"/>
                                      </p:to>
                                    </p:set>
                                    <p:animEffect filter="image" prLst="opacity: 0.25">
                                      <p:cBhvr rctx="IE">
                                        <p:cTn id="19" dur="indefinite"/>
                                        <p:tgtEl>
                                          <p:spTgt spid="6"/>
                                        </p:tgtEl>
                                      </p:cBhvr>
                                    </p:animEffect>
                                  </p:childTnLst>
                                </p:cTn>
                              </p:par>
                              <p:par>
                                <p:cTn id="20" presetID="9" presetClass="emph" presetSubtype="0" grpId="0" nodeType="withEffect">
                                  <p:stCondLst>
                                    <p:cond delay="0"/>
                                  </p:stCondLst>
                                  <p:childTnLst>
                                    <p:set>
                                      <p:cBhvr>
                                        <p:cTn id="21" dur="indefinite"/>
                                        <p:tgtEl>
                                          <p:spTgt spid="7"/>
                                        </p:tgtEl>
                                        <p:attrNameLst>
                                          <p:attrName>style.opacity</p:attrName>
                                        </p:attrNameLst>
                                      </p:cBhvr>
                                      <p:to>
                                        <p:strVal val="0.25"/>
                                      </p:to>
                                    </p:set>
                                    <p:animEffect filter="image" prLst="opacity: 0.25">
                                      <p:cBhvr rctx="IE">
                                        <p:cTn id="22" dur="indefinite"/>
                                        <p:tgtEl>
                                          <p:spTgt spid="7"/>
                                        </p:tgtEl>
                                      </p:cBhvr>
                                    </p:animEffect>
                                  </p:childTnLst>
                                </p:cTn>
                              </p:par>
                              <p:par>
                                <p:cTn id="23" presetID="9" presetClass="emph" presetSubtype="0" nodeType="withEffect">
                                  <p:stCondLst>
                                    <p:cond delay="0"/>
                                  </p:stCondLst>
                                  <p:childTnLst>
                                    <p:set>
                                      <p:cBhvr>
                                        <p:cTn id="24" dur="indefinite"/>
                                        <p:tgtEl>
                                          <p:spTgt spid="8"/>
                                        </p:tgtEl>
                                        <p:attrNameLst>
                                          <p:attrName>style.opacity</p:attrName>
                                        </p:attrNameLst>
                                      </p:cBhvr>
                                      <p:to>
                                        <p:strVal val="0.25"/>
                                      </p:to>
                                    </p:set>
                                    <p:animEffect filter="image" prLst="opacity: 0.25">
                                      <p:cBhvr rctx="IE">
                                        <p:cTn id="25" dur="indefinite"/>
                                        <p:tgtEl>
                                          <p:spTgt spid="8"/>
                                        </p:tgtEl>
                                      </p:cBhvr>
                                    </p:animEffect>
                                  </p:childTnLst>
                                </p:cTn>
                              </p:par>
                              <p:par>
                                <p:cTn id="26" presetID="9" presetClass="emph" presetSubtype="0" grpId="0" nodeType="withEffect">
                                  <p:stCondLst>
                                    <p:cond delay="0"/>
                                  </p:stCondLst>
                                  <p:childTnLst>
                                    <p:set>
                                      <p:cBhvr>
                                        <p:cTn id="27" dur="indefinite"/>
                                        <p:tgtEl>
                                          <p:spTgt spid="9"/>
                                        </p:tgtEl>
                                        <p:attrNameLst>
                                          <p:attrName>style.opacity</p:attrName>
                                        </p:attrNameLst>
                                      </p:cBhvr>
                                      <p:to>
                                        <p:strVal val="0.25"/>
                                      </p:to>
                                    </p:set>
                                    <p:animEffect filter="image" prLst="opacity: 0.25">
                                      <p:cBhvr rctx="IE">
                                        <p:cTn id="28" dur="indefinite"/>
                                        <p:tgtEl>
                                          <p:spTgt spid="9"/>
                                        </p:tgtEl>
                                      </p:cBhvr>
                                    </p:animEffect>
                                  </p:childTnLst>
                                </p:cTn>
                              </p:par>
                              <p:par>
                                <p:cTn id="29" presetID="9" presetClass="emph" presetSubtype="0" grpId="0" nodeType="withEffect">
                                  <p:stCondLst>
                                    <p:cond delay="0"/>
                                  </p:stCondLst>
                                  <p:childTnLst>
                                    <p:set>
                                      <p:cBhvr>
                                        <p:cTn id="30" dur="indefinite"/>
                                        <p:tgtEl>
                                          <p:spTgt spid="11"/>
                                        </p:tgtEl>
                                        <p:attrNameLst>
                                          <p:attrName>style.opacity</p:attrName>
                                        </p:attrNameLst>
                                      </p:cBhvr>
                                      <p:to>
                                        <p:strVal val="0.25"/>
                                      </p:to>
                                    </p:set>
                                    <p:animEffect filter="image" prLst="opacity: 0.25">
                                      <p:cBhvr rctx="IE">
                                        <p:cTn id="31" dur="indefinite"/>
                                        <p:tgtEl>
                                          <p:spTgt spid="11"/>
                                        </p:tgtEl>
                                      </p:cBhvr>
                                    </p:animEffect>
                                  </p:childTnLst>
                                </p:cTn>
                              </p:par>
                              <p:par>
                                <p:cTn id="32" presetID="9" presetClass="emph" presetSubtype="0" nodeType="withEffect">
                                  <p:stCondLst>
                                    <p:cond delay="0"/>
                                  </p:stCondLst>
                                  <p:childTnLst>
                                    <p:set>
                                      <p:cBhvr>
                                        <p:cTn id="33" dur="indefinite"/>
                                        <p:tgtEl>
                                          <p:spTgt spid="10"/>
                                        </p:tgtEl>
                                        <p:attrNameLst>
                                          <p:attrName>style.opacity</p:attrName>
                                        </p:attrNameLst>
                                      </p:cBhvr>
                                      <p:to>
                                        <p:strVal val="0.25"/>
                                      </p:to>
                                    </p:set>
                                    <p:animEffect filter="image" prLst="opacity: 0.25">
                                      <p:cBhvr rctx="IE">
                                        <p:cTn id="34" dur="indefinite"/>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1" grpId="0"/>
      <p:bldP spid="15" grpId="0"/>
      <p:bldP spid="15" grpId="1"/>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accent5">
            <a:lumMod val="60000"/>
            <a:lumOff val="40000"/>
          </a:schemeClr>
        </a:solidFill>
        <a:effectLst/>
      </p:bgPr>
    </p:bg>
    <p:spTree>
      <p:nvGrpSpPr>
        <p:cNvPr id="1" name=""/>
        <p:cNvGrpSpPr/>
        <p:nvPr/>
      </p:nvGrpSpPr>
      <p:grpSpPr>
        <a:xfrm>
          <a:off x="0" y="0"/>
          <a:ext cx="0" cy="0"/>
          <a:chOff x="0" y="0"/>
          <a:chExt cx="0" cy="0"/>
        </a:xfrm>
      </p:grpSpPr>
      <p:sp>
        <p:nvSpPr>
          <p:cNvPr id="18" name="Arrow: Circular 17"/>
          <p:cNvSpPr/>
          <p:nvPr/>
        </p:nvSpPr>
        <p:spPr>
          <a:xfrm>
            <a:off x="7764995" y="118834"/>
            <a:ext cx="1348083" cy="871660"/>
          </a:xfrm>
          <a:prstGeom prst="circularArrow">
            <a:avLst>
              <a:gd name="adj1" fmla="val 10980"/>
              <a:gd name="adj2" fmla="val 1142322"/>
              <a:gd name="adj3" fmla="val 4500000"/>
              <a:gd name="adj4" fmla="val 10800000"/>
              <a:gd name="adj5" fmla="val 12500"/>
            </a:avLst>
          </a:prstGeom>
        </p:spPr>
        <p:style>
          <a:lnRef idx="0">
            <a:schemeClr val="lt1">
              <a:hueOff val="0"/>
              <a:satOff val="0"/>
              <a:lumOff val="0"/>
              <a:alphaOff val="0"/>
            </a:schemeClr>
          </a:lnRef>
          <a:fillRef idx="3">
            <a:schemeClr val="accent2">
              <a:hueOff val="0"/>
              <a:satOff val="0"/>
              <a:lumOff val="0"/>
              <a:alphaOff val="0"/>
            </a:schemeClr>
          </a:fillRef>
          <a:effectRef idx="3">
            <a:schemeClr val="accent2">
              <a:hueOff val="0"/>
              <a:satOff val="0"/>
              <a:lumOff val="0"/>
              <a:alphaOff val="0"/>
            </a:schemeClr>
          </a:effectRef>
          <a:fontRef idx="minor">
            <a:schemeClr val="lt1"/>
          </a:fontRef>
        </p:style>
      </p:sp>
      <p:sp>
        <p:nvSpPr>
          <p:cNvPr id="19" name="Freeform: Shape 18"/>
          <p:cNvSpPr/>
          <p:nvPr/>
        </p:nvSpPr>
        <p:spPr>
          <a:xfrm>
            <a:off x="7741544" y="418885"/>
            <a:ext cx="1390079" cy="243097"/>
          </a:xfrm>
          <a:custGeom>
            <a:avLst/>
            <a:gdLst>
              <a:gd name="connsiteX0" fmla="*/ 0 w 797287"/>
              <a:gd name="connsiteY0" fmla="*/ 0 h 398465"/>
              <a:gd name="connsiteX1" fmla="*/ 797287 w 797287"/>
              <a:gd name="connsiteY1" fmla="*/ 0 h 398465"/>
              <a:gd name="connsiteX2" fmla="*/ 797287 w 797287"/>
              <a:gd name="connsiteY2" fmla="*/ 398465 h 398465"/>
              <a:gd name="connsiteX3" fmla="*/ 0 w 797287"/>
              <a:gd name="connsiteY3" fmla="*/ 398465 h 398465"/>
              <a:gd name="connsiteX4" fmla="*/ 0 w 797287"/>
              <a:gd name="connsiteY4" fmla="*/ 0 h 3984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287" h="398465">
                <a:moveTo>
                  <a:pt x="0" y="0"/>
                </a:moveTo>
                <a:lnTo>
                  <a:pt x="797287" y="0"/>
                </a:lnTo>
                <a:lnTo>
                  <a:pt x="797287" y="398465"/>
                </a:lnTo>
                <a:lnTo>
                  <a:pt x="0" y="39846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445" tIns="4445" rIns="4445" bIns="4445" numCol="1" spcCol="1270" anchor="ctr" anchorCtr="0">
            <a:noAutofit/>
          </a:bodyPr>
          <a:lstStyle/>
          <a:p>
            <a:pPr marL="0" lvl="0" indent="0" algn="ctr" defTabSz="311150">
              <a:lnSpc>
                <a:spcPct val="90000"/>
              </a:lnSpc>
              <a:spcBef>
                <a:spcPct val="0"/>
              </a:spcBef>
              <a:spcAft>
                <a:spcPct val="35000"/>
              </a:spcAft>
              <a:buNone/>
            </a:pPr>
            <a:r>
              <a:rPr lang="en-US" sz="800" b="1" kern="1200" dirty="0">
                <a:latin typeface="Montserrat" panose="020B0604020202020204" charset="0"/>
              </a:rPr>
              <a:t>INTRODUCTION</a:t>
            </a:r>
          </a:p>
        </p:txBody>
      </p:sp>
      <p:sp>
        <p:nvSpPr>
          <p:cNvPr id="20" name="Shape 19"/>
          <p:cNvSpPr/>
          <p:nvPr/>
        </p:nvSpPr>
        <p:spPr>
          <a:xfrm>
            <a:off x="7547726" y="619659"/>
            <a:ext cx="1348083" cy="871660"/>
          </a:xfrm>
          <a:prstGeom prst="leftCircularArrow">
            <a:avLst>
              <a:gd name="adj1" fmla="val 10980"/>
              <a:gd name="adj2" fmla="val 1142322"/>
              <a:gd name="adj3" fmla="val 6300000"/>
              <a:gd name="adj4" fmla="val 18900000"/>
              <a:gd name="adj5" fmla="val 12500"/>
            </a:avLst>
          </a:prstGeom>
        </p:spPr>
        <p:style>
          <a:lnRef idx="0">
            <a:schemeClr val="lt1">
              <a:hueOff val="0"/>
              <a:satOff val="0"/>
              <a:lumOff val="0"/>
              <a:alphaOff val="0"/>
            </a:schemeClr>
          </a:lnRef>
          <a:fillRef idx="3">
            <a:schemeClr val="accent3">
              <a:hueOff val="0"/>
              <a:satOff val="0"/>
              <a:lumOff val="0"/>
              <a:alphaOff val="0"/>
            </a:schemeClr>
          </a:fillRef>
          <a:effectRef idx="3">
            <a:schemeClr val="accent3">
              <a:hueOff val="0"/>
              <a:satOff val="0"/>
              <a:lumOff val="0"/>
              <a:alphaOff val="0"/>
            </a:schemeClr>
          </a:effectRef>
          <a:fontRef idx="minor">
            <a:schemeClr val="lt1"/>
          </a:fontRef>
        </p:style>
      </p:sp>
      <p:sp>
        <p:nvSpPr>
          <p:cNvPr id="21" name="Freeform: Shape 20"/>
          <p:cNvSpPr/>
          <p:nvPr/>
        </p:nvSpPr>
        <p:spPr>
          <a:xfrm>
            <a:off x="7547726" y="924557"/>
            <a:ext cx="1390079" cy="243097"/>
          </a:xfrm>
          <a:custGeom>
            <a:avLst/>
            <a:gdLst>
              <a:gd name="connsiteX0" fmla="*/ 0 w 797287"/>
              <a:gd name="connsiteY0" fmla="*/ 0 h 398465"/>
              <a:gd name="connsiteX1" fmla="*/ 797287 w 797287"/>
              <a:gd name="connsiteY1" fmla="*/ 0 h 398465"/>
              <a:gd name="connsiteX2" fmla="*/ 797287 w 797287"/>
              <a:gd name="connsiteY2" fmla="*/ 398465 h 398465"/>
              <a:gd name="connsiteX3" fmla="*/ 0 w 797287"/>
              <a:gd name="connsiteY3" fmla="*/ 398465 h 398465"/>
              <a:gd name="connsiteX4" fmla="*/ 0 w 797287"/>
              <a:gd name="connsiteY4" fmla="*/ 0 h 3984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287" h="398465">
                <a:moveTo>
                  <a:pt x="0" y="0"/>
                </a:moveTo>
                <a:lnTo>
                  <a:pt x="797287" y="0"/>
                </a:lnTo>
                <a:lnTo>
                  <a:pt x="797287" y="398465"/>
                </a:lnTo>
                <a:lnTo>
                  <a:pt x="0" y="39846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445" tIns="4445" rIns="4445" bIns="4445" numCol="1" spcCol="1270" anchor="ctr" anchorCtr="0">
            <a:noAutofit/>
          </a:bodyPr>
          <a:lstStyle/>
          <a:p>
            <a:pPr marL="0" lvl="0" indent="0" algn="ctr" defTabSz="311150">
              <a:lnSpc>
                <a:spcPct val="90000"/>
              </a:lnSpc>
              <a:spcBef>
                <a:spcPct val="0"/>
              </a:spcBef>
              <a:spcAft>
                <a:spcPct val="35000"/>
              </a:spcAft>
              <a:buNone/>
            </a:pPr>
            <a:r>
              <a:rPr lang="en-US" sz="800" b="1" kern="1200" dirty="0">
                <a:latin typeface="Montserrat" panose="020B0604020202020204" charset="0"/>
              </a:rPr>
              <a:t>REVIEW OF </a:t>
            </a:r>
          </a:p>
          <a:p>
            <a:pPr marL="0" lvl="0" indent="0" algn="ctr" defTabSz="311150">
              <a:lnSpc>
                <a:spcPct val="90000"/>
              </a:lnSpc>
              <a:spcBef>
                <a:spcPct val="0"/>
              </a:spcBef>
              <a:spcAft>
                <a:spcPct val="35000"/>
              </a:spcAft>
              <a:buNone/>
            </a:pPr>
            <a:r>
              <a:rPr lang="en-US" sz="800" b="1" kern="1200" dirty="0">
                <a:latin typeface="Montserrat" panose="020B0604020202020204" charset="0"/>
              </a:rPr>
              <a:t>EXISTING WORKS</a:t>
            </a:r>
          </a:p>
        </p:txBody>
      </p:sp>
      <p:sp>
        <p:nvSpPr>
          <p:cNvPr id="22" name="Arrow: Circular 21"/>
          <p:cNvSpPr/>
          <p:nvPr/>
        </p:nvSpPr>
        <p:spPr>
          <a:xfrm>
            <a:off x="7764995" y="1122734"/>
            <a:ext cx="1348083" cy="871660"/>
          </a:xfrm>
          <a:prstGeom prst="circularArrow">
            <a:avLst>
              <a:gd name="adj1" fmla="val 10980"/>
              <a:gd name="adj2" fmla="val 1142322"/>
              <a:gd name="adj3" fmla="val 4500000"/>
              <a:gd name="adj4" fmla="val 13500000"/>
              <a:gd name="adj5" fmla="val 12500"/>
            </a:avLst>
          </a:prstGeom>
        </p:spPr>
        <p:style>
          <a:lnRef idx="0">
            <a:schemeClr val="lt1">
              <a:hueOff val="0"/>
              <a:satOff val="0"/>
              <a:lumOff val="0"/>
              <a:alphaOff val="0"/>
            </a:schemeClr>
          </a:lnRef>
          <a:fillRef idx="3">
            <a:schemeClr val="accent4">
              <a:hueOff val="0"/>
              <a:satOff val="0"/>
              <a:lumOff val="0"/>
              <a:alphaOff val="0"/>
            </a:schemeClr>
          </a:fillRef>
          <a:effectRef idx="3">
            <a:schemeClr val="accent4">
              <a:hueOff val="0"/>
              <a:satOff val="0"/>
              <a:lumOff val="0"/>
              <a:alphaOff val="0"/>
            </a:schemeClr>
          </a:effectRef>
          <a:fontRef idx="minor">
            <a:schemeClr val="lt1"/>
          </a:fontRef>
        </p:style>
      </p:sp>
      <p:sp>
        <p:nvSpPr>
          <p:cNvPr id="23" name="Freeform: Shape 22"/>
          <p:cNvSpPr/>
          <p:nvPr/>
        </p:nvSpPr>
        <p:spPr>
          <a:xfrm>
            <a:off x="7820596" y="1421927"/>
            <a:ext cx="1390079" cy="243097"/>
          </a:xfrm>
          <a:custGeom>
            <a:avLst/>
            <a:gdLst>
              <a:gd name="connsiteX0" fmla="*/ 0 w 797287"/>
              <a:gd name="connsiteY0" fmla="*/ 0 h 398465"/>
              <a:gd name="connsiteX1" fmla="*/ 797287 w 797287"/>
              <a:gd name="connsiteY1" fmla="*/ 0 h 398465"/>
              <a:gd name="connsiteX2" fmla="*/ 797287 w 797287"/>
              <a:gd name="connsiteY2" fmla="*/ 398465 h 398465"/>
              <a:gd name="connsiteX3" fmla="*/ 0 w 797287"/>
              <a:gd name="connsiteY3" fmla="*/ 398465 h 398465"/>
              <a:gd name="connsiteX4" fmla="*/ 0 w 797287"/>
              <a:gd name="connsiteY4" fmla="*/ 0 h 3984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287" h="398465">
                <a:moveTo>
                  <a:pt x="0" y="0"/>
                </a:moveTo>
                <a:lnTo>
                  <a:pt x="797287" y="0"/>
                </a:lnTo>
                <a:lnTo>
                  <a:pt x="797287" y="398465"/>
                </a:lnTo>
                <a:lnTo>
                  <a:pt x="0" y="39846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445" tIns="4445" rIns="4445" bIns="4445" numCol="1" spcCol="1270" anchor="ctr" anchorCtr="0">
            <a:noAutofit/>
          </a:bodyPr>
          <a:lstStyle/>
          <a:p>
            <a:pPr marL="0" lvl="0" indent="0" algn="ctr" defTabSz="311150">
              <a:lnSpc>
                <a:spcPct val="90000"/>
              </a:lnSpc>
              <a:spcBef>
                <a:spcPct val="0"/>
              </a:spcBef>
              <a:spcAft>
                <a:spcPct val="35000"/>
              </a:spcAft>
              <a:buNone/>
            </a:pPr>
            <a:r>
              <a:rPr lang="en-US" sz="800" b="1" kern="1200" dirty="0">
                <a:latin typeface="Montserrat" panose="020B0604020202020204" charset="0"/>
              </a:rPr>
              <a:t>METHODOLOGY</a:t>
            </a:r>
          </a:p>
        </p:txBody>
      </p:sp>
      <p:sp>
        <p:nvSpPr>
          <p:cNvPr id="24" name="Shape 23"/>
          <p:cNvSpPr/>
          <p:nvPr/>
        </p:nvSpPr>
        <p:spPr>
          <a:xfrm>
            <a:off x="7547726" y="1624403"/>
            <a:ext cx="1348083" cy="871660"/>
          </a:xfrm>
          <a:prstGeom prst="leftCircularArrow">
            <a:avLst>
              <a:gd name="adj1" fmla="val 10980"/>
              <a:gd name="adj2" fmla="val 1142322"/>
              <a:gd name="adj3" fmla="val 6300000"/>
              <a:gd name="adj4" fmla="val 18900000"/>
              <a:gd name="adj5" fmla="val 12500"/>
            </a:avLst>
          </a:prstGeom>
        </p:spPr>
        <p:style>
          <a:lnRef idx="0">
            <a:schemeClr val="lt1">
              <a:hueOff val="0"/>
              <a:satOff val="0"/>
              <a:lumOff val="0"/>
              <a:alphaOff val="0"/>
            </a:schemeClr>
          </a:lnRef>
          <a:fillRef idx="3">
            <a:schemeClr val="accent5">
              <a:hueOff val="0"/>
              <a:satOff val="0"/>
              <a:lumOff val="0"/>
              <a:alphaOff val="0"/>
            </a:schemeClr>
          </a:fillRef>
          <a:effectRef idx="3">
            <a:schemeClr val="accent5">
              <a:hueOff val="0"/>
              <a:satOff val="0"/>
              <a:lumOff val="0"/>
              <a:alphaOff val="0"/>
            </a:schemeClr>
          </a:effectRef>
          <a:fontRef idx="minor">
            <a:schemeClr val="lt1"/>
          </a:fontRef>
        </p:style>
      </p:sp>
      <p:sp>
        <p:nvSpPr>
          <p:cNvPr id="25" name="Freeform: Shape 24"/>
          <p:cNvSpPr/>
          <p:nvPr/>
        </p:nvSpPr>
        <p:spPr>
          <a:xfrm>
            <a:off x="7464766" y="1938684"/>
            <a:ext cx="1390079" cy="243097"/>
          </a:xfrm>
          <a:custGeom>
            <a:avLst/>
            <a:gdLst>
              <a:gd name="connsiteX0" fmla="*/ 0 w 797287"/>
              <a:gd name="connsiteY0" fmla="*/ 0 h 398465"/>
              <a:gd name="connsiteX1" fmla="*/ 797287 w 797287"/>
              <a:gd name="connsiteY1" fmla="*/ 0 h 398465"/>
              <a:gd name="connsiteX2" fmla="*/ 797287 w 797287"/>
              <a:gd name="connsiteY2" fmla="*/ 398465 h 398465"/>
              <a:gd name="connsiteX3" fmla="*/ 0 w 797287"/>
              <a:gd name="connsiteY3" fmla="*/ 398465 h 398465"/>
              <a:gd name="connsiteX4" fmla="*/ 0 w 797287"/>
              <a:gd name="connsiteY4" fmla="*/ 0 h 3984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287" h="398465">
                <a:moveTo>
                  <a:pt x="0" y="0"/>
                </a:moveTo>
                <a:lnTo>
                  <a:pt x="797287" y="0"/>
                </a:lnTo>
                <a:lnTo>
                  <a:pt x="797287" y="398465"/>
                </a:lnTo>
                <a:lnTo>
                  <a:pt x="0" y="39846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445" tIns="4445" rIns="4445" bIns="4445" numCol="1" spcCol="1270" anchor="ctr" anchorCtr="0">
            <a:noAutofit/>
          </a:bodyPr>
          <a:lstStyle/>
          <a:p>
            <a:pPr marL="0" lvl="0" indent="0" algn="ctr" defTabSz="311150">
              <a:lnSpc>
                <a:spcPct val="90000"/>
              </a:lnSpc>
              <a:spcBef>
                <a:spcPct val="0"/>
              </a:spcBef>
              <a:spcAft>
                <a:spcPct val="35000"/>
              </a:spcAft>
              <a:buNone/>
            </a:pPr>
            <a:r>
              <a:rPr lang="en-US" sz="800" b="1" kern="1200" dirty="0">
                <a:latin typeface="Montserrat" panose="020B0604020202020204" charset="0"/>
              </a:rPr>
              <a:t>RESULTS AND </a:t>
            </a:r>
          </a:p>
          <a:p>
            <a:pPr marL="0" lvl="0" indent="0" algn="ctr" defTabSz="311150">
              <a:lnSpc>
                <a:spcPct val="90000"/>
              </a:lnSpc>
              <a:spcBef>
                <a:spcPct val="0"/>
              </a:spcBef>
              <a:spcAft>
                <a:spcPct val="35000"/>
              </a:spcAft>
              <a:buNone/>
            </a:pPr>
            <a:r>
              <a:rPr lang="en-US" sz="800" b="1" kern="1200" dirty="0">
                <a:latin typeface="Montserrat" panose="020B0604020202020204" charset="0"/>
              </a:rPr>
              <a:t>DISCUSSION</a:t>
            </a:r>
          </a:p>
        </p:txBody>
      </p:sp>
      <p:sp>
        <p:nvSpPr>
          <p:cNvPr id="26" name="Block Arc 25"/>
          <p:cNvSpPr/>
          <p:nvPr/>
        </p:nvSpPr>
        <p:spPr>
          <a:xfrm>
            <a:off x="7820596" y="2183189"/>
            <a:ext cx="1158173" cy="749267"/>
          </a:xfrm>
          <a:prstGeom prst="blockArc">
            <a:avLst>
              <a:gd name="adj1" fmla="val 13500000"/>
              <a:gd name="adj2" fmla="val 10800000"/>
              <a:gd name="adj3" fmla="val 12740"/>
            </a:avLst>
          </a:prstGeom>
        </p:spPr>
        <p:style>
          <a:lnRef idx="0">
            <a:schemeClr val="lt1">
              <a:hueOff val="0"/>
              <a:satOff val="0"/>
              <a:lumOff val="0"/>
              <a:alphaOff val="0"/>
            </a:schemeClr>
          </a:lnRef>
          <a:fillRef idx="3">
            <a:schemeClr val="accent6">
              <a:hueOff val="0"/>
              <a:satOff val="0"/>
              <a:lumOff val="0"/>
              <a:alphaOff val="0"/>
            </a:schemeClr>
          </a:fillRef>
          <a:effectRef idx="3">
            <a:schemeClr val="accent6">
              <a:hueOff val="0"/>
              <a:satOff val="0"/>
              <a:lumOff val="0"/>
              <a:alphaOff val="0"/>
            </a:schemeClr>
          </a:effectRef>
          <a:fontRef idx="minor">
            <a:schemeClr val="lt1"/>
          </a:fontRef>
        </p:style>
      </p:sp>
      <p:sp>
        <p:nvSpPr>
          <p:cNvPr id="27" name="Freeform: Shape 26"/>
          <p:cNvSpPr/>
          <p:nvPr/>
        </p:nvSpPr>
        <p:spPr>
          <a:xfrm>
            <a:off x="7722999" y="2462193"/>
            <a:ext cx="1390079" cy="243097"/>
          </a:xfrm>
          <a:custGeom>
            <a:avLst/>
            <a:gdLst>
              <a:gd name="connsiteX0" fmla="*/ 0 w 797287"/>
              <a:gd name="connsiteY0" fmla="*/ 0 h 398465"/>
              <a:gd name="connsiteX1" fmla="*/ 797287 w 797287"/>
              <a:gd name="connsiteY1" fmla="*/ 0 h 398465"/>
              <a:gd name="connsiteX2" fmla="*/ 797287 w 797287"/>
              <a:gd name="connsiteY2" fmla="*/ 398465 h 398465"/>
              <a:gd name="connsiteX3" fmla="*/ 0 w 797287"/>
              <a:gd name="connsiteY3" fmla="*/ 398465 h 398465"/>
              <a:gd name="connsiteX4" fmla="*/ 0 w 797287"/>
              <a:gd name="connsiteY4" fmla="*/ 0 h 3984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287" h="398465">
                <a:moveTo>
                  <a:pt x="0" y="0"/>
                </a:moveTo>
                <a:lnTo>
                  <a:pt x="797287" y="0"/>
                </a:lnTo>
                <a:lnTo>
                  <a:pt x="797287" y="398465"/>
                </a:lnTo>
                <a:lnTo>
                  <a:pt x="0" y="39846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445" tIns="4445" rIns="4445" bIns="4445" numCol="1" spcCol="1270" anchor="ctr" anchorCtr="0">
            <a:noAutofit/>
          </a:bodyPr>
          <a:lstStyle/>
          <a:p>
            <a:pPr marL="0" lvl="0" indent="0" algn="ctr" defTabSz="311150">
              <a:lnSpc>
                <a:spcPct val="90000"/>
              </a:lnSpc>
              <a:spcBef>
                <a:spcPct val="0"/>
              </a:spcBef>
              <a:spcAft>
                <a:spcPct val="35000"/>
              </a:spcAft>
              <a:buNone/>
            </a:pPr>
            <a:r>
              <a:rPr lang="en-US" sz="800" b="1" kern="1200" dirty="0">
                <a:latin typeface="Montserrat" panose="020B0604020202020204" charset="0"/>
              </a:rPr>
              <a:t>CONCLUSION</a:t>
            </a:r>
          </a:p>
        </p:txBody>
      </p:sp>
      <p:sp>
        <p:nvSpPr>
          <p:cNvPr id="15" name="Freeform: Shape 14"/>
          <p:cNvSpPr/>
          <p:nvPr/>
        </p:nvSpPr>
        <p:spPr>
          <a:xfrm>
            <a:off x="359432" y="4258777"/>
            <a:ext cx="2629524" cy="560665"/>
          </a:xfrm>
          <a:custGeom>
            <a:avLst/>
            <a:gdLst>
              <a:gd name="connsiteX0" fmla="*/ 0 w 2333027"/>
              <a:gd name="connsiteY0" fmla="*/ 0 h 560665"/>
              <a:gd name="connsiteX1" fmla="*/ 2333027 w 2333027"/>
              <a:gd name="connsiteY1" fmla="*/ 0 h 560665"/>
              <a:gd name="connsiteX2" fmla="*/ 2333027 w 2333027"/>
              <a:gd name="connsiteY2" fmla="*/ 560665 h 560665"/>
              <a:gd name="connsiteX3" fmla="*/ 0 w 2333027"/>
              <a:gd name="connsiteY3" fmla="*/ 560665 h 560665"/>
              <a:gd name="connsiteX4" fmla="*/ 0 w 2333027"/>
              <a:gd name="connsiteY4" fmla="*/ 0 h 5606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3027" h="560665">
                <a:moveTo>
                  <a:pt x="0" y="0"/>
                </a:moveTo>
                <a:lnTo>
                  <a:pt x="2333027" y="0"/>
                </a:lnTo>
                <a:lnTo>
                  <a:pt x="2333027" y="560665"/>
                </a:lnTo>
                <a:lnTo>
                  <a:pt x="0" y="560665"/>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2865" tIns="62865" rIns="62865" bIns="62865" numCol="1" spcCol="1270" anchor="ctr" anchorCtr="0">
            <a:noAutofit/>
          </a:bodyPr>
          <a:lstStyle/>
          <a:p>
            <a:pPr marL="0" lvl="0" indent="0" algn="ctr" defTabSz="1466850">
              <a:lnSpc>
                <a:spcPct val="90000"/>
              </a:lnSpc>
              <a:spcBef>
                <a:spcPct val="0"/>
              </a:spcBef>
              <a:spcAft>
                <a:spcPct val="5000"/>
              </a:spcAft>
              <a:buNone/>
            </a:pPr>
            <a:r>
              <a:rPr lang="en-US" sz="1800" b="1" kern="1200" dirty="0"/>
              <a:t>Algorithm 1</a:t>
            </a:r>
          </a:p>
        </p:txBody>
      </p:sp>
      <p:sp>
        <p:nvSpPr>
          <p:cNvPr id="16" name="Freeform: Shape 15"/>
          <p:cNvSpPr/>
          <p:nvPr/>
        </p:nvSpPr>
        <p:spPr>
          <a:xfrm>
            <a:off x="4305586" y="4258776"/>
            <a:ext cx="2629524" cy="560665"/>
          </a:xfrm>
          <a:custGeom>
            <a:avLst/>
            <a:gdLst>
              <a:gd name="connsiteX0" fmla="*/ 0 w 2333027"/>
              <a:gd name="connsiteY0" fmla="*/ 0 h 560665"/>
              <a:gd name="connsiteX1" fmla="*/ 2333027 w 2333027"/>
              <a:gd name="connsiteY1" fmla="*/ 0 h 560665"/>
              <a:gd name="connsiteX2" fmla="*/ 2333027 w 2333027"/>
              <a:gd name="connsiteY2" fmla="*/ 560665 h 560665"/>
              <a:gd name="connsiteX3" fmla="*/ 0 w 2333027"/>
              <a:gd name="connsiteY3" fmla="*/ 560665 h 560665"/>
              <a:gd name="connsiteX4" fmla="*/ 0 w 2333027"/>
              <a:gd name="connsiteY4" fmla="*/ 0 h 5606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3027" h="560665">
                <a:moveTo>
                  <a:pt x="0" y="0"/>
                </a:moveTo>
                <a:lnTo>
                  <a:pt x="2333027" y="0"/>
                </a:lnTo>
                <a:lnTo>
                  <a:pt x="2333027" y="560665"/>
                </a:lnTo>
                <a:lnTo>
                  <a:pt x="0" y="560665"/>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2865" tIns="62865" rIns="62865" bIns="62865" numCol="1" spcCol="1270" anchor="ctr" anchorCtr="0">
            <a:noAutofit/>
          </a:bodyPr>
          <a:lstStyle/>
          <a:p>
            <a:pPr marL="0" lvl="0" indent="0" algn="ctr" defTabSz="1466850">
              <a:lnSpc>
                <a:spcPct val="90000"/>
              </a:lnSpc>
              <a:spcBef>
                <a:spcPct val="0"/>
              </a:spcBef>
              <a:spcAft>
                <a:spcPct val="5000"/>
              </a:spcAft>
              <a:buNone/>
            </a:pPr>
            <a:r>
              <a:rPr lang="en-US" sz="1800" b="1" kern="1200" dirty="0"/>
              <a:t>Algorithm 2</a:t>
            </a:r>
          </a:p>
        </p:txBody>
      </p:sp>
      <p:sp>
        <p:nvSpPr>
          <p:cNvPr id="17" name="Title 1"/>
          <p:cNvSpPr txBox="1">
            <a:spLocks/>
          </p:cNvSpPr>
          <p:nvPr/>
        </p:nvSpPr>
        <p:spPr>
          <a:xfrm>
            <a:off x="245421" y="504795"/>
            <a:ext cx="5872349" cy="485699"/>
          </a:xfrm>
          <a:prstGeom prst="rect">
            <a:avLst/>
          </a:prstGeom>
          <a:noFill/>
          <a:ln>
            <a:noFill/>
          </a:ln>
        </p:spPr>
        <p:txBody>
          <a:bodyPr lIns="91425" tIns="91425" rIns="91425" bIns="91425" anchor="b"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rgbClr val="999999"/>
              </a:buClr>
              <a:buSzPct val="100000"/>
              <a:buFont typeface="Montserrat"/>
              <a:buNone/>
              <a:defRPr sz="2400" b="1" i="0" u="none" strike="noStrike" cap="none">
                <a:solidFill>
                  <a:srgbClr val="999999"/>
                </a:solidFill>
                <a:latin typeface="Montserrat"/>
                <a:ea typeface="Montserrat"/>
                <a:cs typeface="Montserrat"/>
                <a:sym typeface="Montserrat"/>
              </a:defRPr>
            </a:lvl1pPr>
            <a:lvl2pPr lvl="1">
              <a:spcBef>
                <a:spcPts val="0"/>
              </a:spcBef>
              <a:buClr>
                <a:srgbClr val="999999"/>
              </a:buClr>
              <a:buSzPct val="100000"/>
              <a:buFont typeface="Montserrat"/>
              <a:buNone/>
              <a:defRPr sz="2400" b="1">
                <a:solidFill>
                  <a:srgbClr val="999999"/>
                </a:solidFill>
                <a:latin typeface="Montserrat"/>
                <a:ea typeface="Montserrat"/>
                <a:cs typeface="Montserrat"/>
                <a:sym typeface="Montserrat"/>
              </a:defRPr>
            </a:lvl2pPr>
            <a:lvl3pPr lvl="2">
              <a:spcBef>
                <a:spcPts val="0"/>
              </a:spcBef>
              <a:buClr>
                <a:srgbClr val="999999"/>
              </a:buClr>
              <a:buSzPct val="100000"/>
              <a:buFont typeface="Montserrat"/>
              <a:buNone/>
              <a:defRPr sz="2400" b="1">
                <a:solidFill>
                  <a:srgbClr val="999999"/>
                </a:solidFill>
                <a:latin typeface="Montserrat"/>
                <a:ea typeface="Montserrat"/>
                <a:cs typeface="Montserrat"/>
                <a:sym typeface="Montserrat"/>
              </a:defRPr>
            </a:lvl3pPr>
            <a:lvl4pPr lvl="3">
              <a:spcBef>
                <a:spcPts val="0"/>
              </a:spcBef>
              <a:buClr>
                <a:srgbClr val="999999"/>
              </a:buClr>
              <a:buSzPct val="100000"/>
              <a:buFont typeface="Montserrat"/>
              <a:buNone/>
              <a:defRPr sz="2400" b="1">
                <a:solidFill>
                  <a:srgbClr val="999999"/>
                </a:solidFill>
                <a:latin typeface="Montserrat"/>
                <a:ea typeface="Montserrat"/>
                <a:cs typeface="Montserrat"/>
                <a:sym typeface="Montserrat"/>
              </a:defRPr>
            </a:lvl4pPr>
            <a:lvl5pPr lvl="4">
              <a:spcBef>
                <a:spcPts val="0"/>
              </a:spcBef>
              <a:buClr>
                <a:srgbClr val="999999"/>
              </a:buClr>
              <a:buSzPct val="100000"/>
              <a:buFont typeface="Montserrat"/>
              <a:buNone/>
              <a:defRPr sz="2400" b="1">
                <a:solidFill>
                  <a:srgbClr val="999999"/>
                </a:solidFill>
                <a:latin typeface="Montserrat"/>
                <a:ea typeface="Montserrat"/>
                <a:cs typeface="Montserrat"/>
                <a:sym typeface="Montserrat"/>
              </a:defRPr>
            </a:lvl5pPr>
            <a:lvl6pPr lvl="5">
              <a:spcBef>
                <a:spcPts val="0"/>
              </a:spcBef>
              <a:buClr>
                <a:srgbClr val="999999"/>
              </a:buClr>
              <a:buSzPct val="100000"/>
              <a:buFont typeface="Montserrat"/>
              <a:buNone/>
              <a:defRPr sz="2400" b="1">
                <a:solidFill>
                  <a:srgbClr val="999999"/>
                </a:solidFill>
                <a:latin typeface="Montserrat"/>
                <a:ea typeface="Montserrat"/>
                <a:cs typeface="Montserrat"/>
                <a:sym typeface="Montserrat"/>
              </a:defRPr>
            </a:lvl6pPr>
            <a:lvl7pPr lvl="6">
              <a:spcBef>
                <a:spcPts val="0"/>
              </a:spcBef>
              <a:buClr>
                <a:srgbClr val="999999"/>
              </a:buClr>
              <a:buSzPct val="100000"/>
              <a:buFont typeface="Montserrat"/>
              <a:buNone/>
              <a:defRPr sz="2400" b="1">
                <a:solidFill>
                  <a:srgbClr val="999999"/>
                </a:solidFill>
                <a:latin typeface="Montserrat"/>
                <a:ea typeface="Montserrat"/>
                <a:cs typeface="Montserrat"/>
                <a:sym typeface="Montserrat"/>
              </a:defRPr>
            </a:lvl7pPr>
            <a:lvl8pPr lvl="7">
              <a:spcBef>
                <a:spcPts val="0"/>
              </a:spcBef>
              <a:buClr>
                <a:srgbClr val="999999"/>
              </a:buClr>
              <a:buSzPct val="100000"/>
              <a:buFont typeface="Montserrat"/>
              <a:buNone/>
              <a:defRPr sz="2400" b="1">
                <a:solidFill>
                  <a:srgbClr val="999999"/>
                </a:solidFill>
                <a:latin typeface="Montserrat"/>
                <a:ea typeface="Montserrat"/>
                <a:cs typeface="Montserrat"/>
                <a:sym typeface="Montserrat"/>
              </a:defRPr>
            </a:lvl8pPr>
            <a:lvl9pPr lvl="8">
              <a:spcBef>
                <a:spcPts val="0"/>
              </a:spcBef>
              <a:buClr>
                <a:srgbClr val="999999"/>
              </a:buClr>
              <a:buSzPct val="100000"/>
              <a:buFont typeface="Montserrat"/>
              <a:buNone/>
              <a:defRPr sz="2400" b="1">
                <a:solidFill>
                  <a:srgbClr val="999999"/>
                </a:solidFill>
                <a:latin typeface="Montserrat"/>
                <a:ea typeface="Montserrat"/>
                <a:cs typeface="Montserrat"/>
                <a:sym typeface="Montserrat"/>
              </a:defRPr>
            </a:lvl9pPr>
          </a:lstStyle>
          <a:p>
            <a:r>
              <a:rPr lang="en-SG" sz="1400" dirty="0">
                <a:solidFill>
                  <a:schemeClr val="tx1"/>
                </a:solidFill>
              </a:rPr>
              <a:t>Average Distance Travelled</a:t>
            </a:r>
          </a:p>
        </p:txBody>
      </p:sp>
      <p:sp>
        <p:nvSpPr>
          <p:cNvPr id="28" name="Title 1"/>
          <p:cNvSpPr txBox="1">
            <a:spLocks/>
          </p:cNvSpPr>
          <p:nvPr/>
        </p:nvSpPr>
        <p:spPr>
          <a:xfrm>
            <a:off x="249453" y="292701"/>
            <a:ext cx="6685657" cy="485699"/>
          </a:xfrm>
          <a:prstGeom prst="rect">
            <a:avLst/>
          </a:prstGeom>
          <a:noFill/>
          <a:ln>
            <a:noFill/>
          </a:ln>
        </p:spPr>
        <p:txBody>
          <a:bodyPr lIns="91425" tIns="91425" rIns="91425" bIns="91425" anchor="b"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rgbClr val="999999"/>
              </a:buClr>
              <a:buSzPct val="100000"/>
              <a:buFont typeface="Montserrat"/>
              <a:buNone/>
              <a:defRPr sz="2400" b="1" i="0" u="none" strike="noStrike" cap="none">
                <a:solidFill>
                  <a:srgbClr val="999999"/>
                </a:solidFill>
                <a:latin typeface="Montserrat"/>
                <a:ea typeface="Montserrat"/>
                <a:cs typeface="Montserrat"/>
                <a:sym typeface="Montserrat"/>
              </a:defRPr>
            </a:lvl1pPr>
            <a:lvl2pPr lvl="1">
              <a:spcBef>
                <a:spcPts val="0"/>
              </a:spcBef>
              <a:buClr>
                <a:srgbClr val="999999"/>
              </a:buClr>
              <a:buSzPct val="100000"/>
              <a:buFont typeface="Montserrat"/>
              <a:buNone/>
              <a:defRPr sz="2400" b="1">
                <a:solidFill>
                  <a:srgbClr val="999999"/>
                </a:solidFill>
                <a:latin typeface="Montserrat"/>
                <a:ea typeface="Montserrat"/>
                <a:cs typeface="Montserrat"/>
                <a:sym typeface="Montserrat"/>
              </a:defRPr>
            </a:lvl2pPr>
            <a:lvl3pPr lvl="2">
              <a:spcBef>
                <a:spcPts val="0"/>
              </a:spcBef>
              <a:buClr>
                <a:srgbClr val="999999"/>
              </a:buClr>
              <a:buSzPct val="100000"/>
              <a:buFont typeface="Montserrat"/>
              <a:buNone/>
              <a:defRPr sz="2400" b="1">
                <a:solidFill>
                  <a:srgbClr val="999999"/>
                </a:solidFill>
                <a:latin typeface="Montserrat"/>
                <a:ea typeface="Montserrat"/>
                <a:cs typeface="Montserrat"/>
                <a:sym typeface="Montserrat"/>
              </a:defRPr>
            </a:lvl3pPr>
            <a:lvl4pPr lvl="3">
              <a:spcBef>
                <a:spcPts val="0"/>
              </a:spcBef>
              <a:buClr>
                <a:srgbClr val="999999"/>
              </a:buClr>
              <a:buSzPct val="100000"/>
              <a:buFont typeface="Montserrat"/>
              <a:buNone/>
              <a:defRPr sz="2400" b="1">
                <a:solidFill>
                  <a:srgbClr val="999999"/>
                </a:solidFill>
                <a:latin typeface="Montserrat"/>
                <a:ea typeface="Montserrat"/>
                <a:cs typeface="Montserrat"/>
                <a:sym typeface="Montserrat"/>
              </a:defRPr>
            </a:lvl4pPr>
            <a:lvl5pPr lvl="4">
              <a:spcBef>
                <a:spcPts val="0"/>
              </a:spcBef>
              <a:buClr>
                <a:srgbClr val="999999"/>
              </a:buClr>
              <a:buSzPct val="100000"/>
              <a:buFont typeface="Montserrat"/>
              <a:buNone/>
              <a:defRPr sz="2400" b="1">
                <a:solidFill>
                  <a:srgbClr val="999999"/>
                </a:solidFill>
                <a:latin typeface="Montserrat"/>
                <a:ea typeface="Montserrat"/>
                <a:cs typeface="Montserrat"/>
                <a:sym typeface="Montserrat"/>
              </a:defRPr>
            </a:lvl5pPr>
            <a:lvl6pPr lvl="5">
              <a:spcBef>
                <a:spcPts val="0"/>
              </a:spcBef>
              <a:buClr>
                <a:srgbClr val="999999"/>
              </a:buClr>
              <a:buSzPct val="100000"/>
              <a:buFont typeface="Montserrat"/>
              <a:buNone/>
              <a:defRPr sz="2400" b="1">
                <a:solidFill>
                  <a:srgbClr val="999999"/>
                </a:solidFill>
                <a:latin typeface="Montserrat"/>
                <a:ea typeface="Montserrat"/>
                <a:cs typeface="Montserrat"/>
                <a:sym typeface="Montserrat"/>
              </a:defRPr>
            </a:lvl6pPr>
            <a:lvl7pPr lvl="6">
              <a:spcBef>
                <a:spcPts val="0"/>
              </a:spcBef>
              <a:buClr>
                <a:srgbClr val="999999"/>
              </a:buClr>
              <a:buSzPct val="100000"/>
              <a:buFont typeface="Montserrat"/>
              <a:buNone/>
              <a:defRPr sz="2400" b="1">
                <a:solidFill>
                  <a:srgbClr val="999999"/>
                </a:solidFill>
                <a:latin typeface="Montserrat"/>
                <a:ea typeface="Montserrat"/>
                <a:cs typeface="Montserrat"/>
                <a:sym typeface="Montserrat"/>
              </a:defRPr>
            </a:lvl7pPr>
            <a:lvl8pPr lvl="7">
              <a:spcBef>
                <a:spcPts val="0"/>
              </a:spcBef>
              <a:buClr>
                <a:srgbClr val="999999"/>
              </a:buClr>
              <a:buSzPct val="100000"/>
              <a:buFont typeface="Montserrat"/>
              <a:buNone/>
              <a:defRPr sz="2400" b="1">
                <a:solidFill>
                  <a:srgbClr val="999999"/>
                </a:solidFill>
                <a:latin typeface="Montserrat"/>
                <a:ea typeface="Montserrat"/>
                <a:cs typeface="Montserrat"/>
                <a:sym typeface="Montserrat"/>
              </a:defRPr>
            </a:lvl8pPr>
            <a:lvl9pPr lvl="8">
              <a:spcBef>
                <a:spcPts val="0"/>
              </a:spcBef>
              <a:buClr>
                <a:srgbClr val="999999"/>
              </a:buClr>
              <a:buSzPct val="100000"/>
              <a:buFont typeface="Montserrat"/>
              <a:buNone/>
              <a:defRPr sz="2400" b="1">
                <a:solidFill>
                  <a:srgbClr val="999999"/>
                </a:solidFill>
                <a:latin typeface="Montserrat"/>
                <a:ea typeface="Montserrat"/>
                <a:cs typeface="Montserrat"/>
                <a:sym typeface="Montserrat"/>
              </a:defRPr>
            </a:lvl9pPr>
          </a:lstStyle>
          <a:p>
            <a:r>
              <a:rPr lang="en-SG" dirty="0">
                <a:solidFill>
                  <a:schemeClr val="tx1"/>
                </a:solidFill>
              </a:rPr>
              <a:t>Experiment – Result Analysis</a:t>
            </a:r>
          </a:p>
        </p:txBody>
      </p:sp>
      <p:pic>
        <p:nvPicPr>
          <p:cNvPr id="7" name="Picture 6"/>
          <p:cNvPicPr>
            <a:picLocks noChangeAspect="1"/>
          </p:cNvPicPr>
          <p:nvPr/>
        </p:nvPicPr>
        <p:blipFill rotWithShape="1">
          <a:blip r:embed="rId3"/>
          <a:srcRect l="1978" b="1235"/>
          <a:stretch/>
        </p:blipFill>
        <p:spPr>
          <a:xfrm>
            <a:off x="18577" y="1864463"/>
            <a:ext cx="3413940" cy="2094133"/>
          </a:xfrm>
          <a:prstGeom prst="rect">
            <a:avLst/>
          </a:prstGeom>
        </p:spPr>
      </p:pic>
      <p:pic>
        <p:nvPicPr>
          <p:cNvPr id="8" name="Picture 7"/>
          <p:cNvPicPr>
            <a:picLocks noChangeAspect="1"/>
          </p:cNvPicPr>
          <p:nvPr/>
        </p:nvPicPr>
        <p:blipFill>
          <a:blip r:embed="rId4"/>
          <a:stretch>
            <a:fillRect/>
          </a:stretch>
        </p:blipFill>
        <p:spPr>
          <a:xfrm>
            <a:off x="3728849" y="1864463"/>
            <a:ext cx="3697818" cy="2206261"/>
          </a:xfrm>
          <a:prstGeom prst="rect">
            <a:avLst/>
          </a:prstGeom>
        </p:spPr>
      </p:pic>
    </p:spTree>
    <p:extLst>
      <p:ext uri="{BB962C8B-B14F-4D97-AF65-F5344CB8AC3E}">
        <p14:creationId xmlns:p14="http://schemas.microsoft.com/office/powerpoint/2010/main" val="3383266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nodeType="withEffect">
                                  <p:stCondLst>
                                    <p:cond delay="0"/>
                                  </p:stCondLst>
                                  <p:childTnLst>
                                    <p:set>
                                      <p:cBhvr>
                                        <p:cTn id="6" dur="indefinite"/>
                                        <p:tgtEl>
                                          <p:spTgt spid="26"/>
                                        </p:tgtEl>
                                        <p:attrNameLst>
                                          <p:attrName>style.opacity</p:attrName>
                                        </p:attrNameLst>
                                      </p:cBhvr>
                                      <p:to>
                                        <p:strVal val="0.5"/>
                                      </p:to>
                                    </p:set>
                                    <p:animEffect filter="image" prLst="opacity: 0.5">
                                      <p:cBhvr rctx="IE">
                                        <p:cTn id="7" dur="indefinite"/>
                                        <p:tgtEl>
                                          <p:spTgt spid="26"/>
                                        </p:tgtEl>
                                      </p:cBhvr>
                                    </p:animEffect>
                                  </p:childTnLst>
                                </p:cTn>
                              </p:par>
                              <p:par>
                                <p:cTn id="8" presetID="9" presetClass="emph" presetSubtype="0" grpId="0" nodeType="withEffect">
                                  <p:stCondLst>
                                    <p:cond delay="0"/>
                                  </p:stCondLst>
                                  <p:childTnLst>
                                    <p:set>
                                      <p:cBhvr>
                                        <p:cTn id="9" dur="indefinite"/>
                                        <p:tgtEl>
                                          <p:spTgt spid="27"/>
                                        </p:tgtEl>
                                        <p:attrNameLst>
                                          <p:attrName>style.opacity</p:attrName>
                                        </p:attrNameLst>
                                      </p:cBhvr>
                                      <p:to>
                                        <p:strVal val="0.5"/>
                                      </p:to>
                                    </p:set>
                                    <p:animEffect filter="image" prLst="opacity: 0.5">
                                      <p:cBhvr rctx="IE">
                                        <p:cTn id="10" dur="indefinite"/>
                                        <p:tgtEl>
                                          <p:spTgt spid="27"/>
                                        </p:tgtEl>
                                      </p:cBhvr>
                                    </p:animEffect>
                                  </p:childTnLst>
                                </p:cTn>
                              </p:par>
                              <p:par>
                                <p:cTn id="11" presetID="9" presetClass="emph" presetSubtype="0" nodeType="withEffect">
                                  <p:stCondLst>
                                    <p:cond delay="0"/>
                                  </p:stCondLst>
                                  <p:childTnLst>
                                    <p:set>
                                      <p:cBhvr>
                                        <p:cTn id="12" dur="indefinite"/>
                                        <p:tgtEl>
                                          <p:spTgt spid="26"/>
                                        </p:tgtEl>
                                        <p:attrNameLst>
                                          <p:attrName>style.opacity</p:attrName>
                                        </p:attrNameLst>
                                      </p:cBhvr>
                                      <p:to>
                                        <p:strVal val="0.5"/>
                                      </p:to>
                                    </p:set>
                                    <p:animEffect filter="image" prLst="opacity: 0.5">
                                      <p:cBhvr rctx="IE">
                                        <p:cTn id="13" dur="indefinite"/>
                                        <p:tgtEl>
                                          <p:spTgt spid="26"/>
                                        </p:tgtEl>
                                      </p:cBhvr>
                                    </p:animEffect>
                                  </p:childTnLst>
                                </p:cTn>
                              </p:par>
                              <p:par>
                                <p:cTn id="14" presetID="9" presetClass="emph" presetSubtype="0" grpId="1" nodeType="withEffect">
                                  <p:stCondLst>
                                    <p:cond delay="0"/>
                                  </p:stCondLst>
                                  <p:childTnLst>
                                    <p:set>
                                      <p:cBhvr>
                                        <p:cTn id="15" dur="indefinite"/>
                                        <p:tgtEl>
                                          <p:spTgt spid="27"/>
                                        </p:tgtEl>
                                        <p:attrNameLst>
                                          <p:attrName>style.opacity</p:attrName>
                                        </p:attrNameLst>
                                      </p:cBhvr>
                                      <p:to>
                                        <p:strVal val="0.5"/>
                                      </p:to>
                                    </p:set>
                                    <p:animEffect filter="image" prLst="opacity: 0.5">
                                      <p:cBhvr rctx="IE">
                                        <p:cTn id="16" dur="indefinite"/>
                                        <p:tgtEl>
                                          <p:spTgt spid="27"/>
                                        </p:tgtEl>
                                      </p:cBhvr>
                                    </p:animEffect>
                                  </p:childTnLst>
                                </p:cTn>
                              </p:par>
                              <p:par>
                                <p:cTn id="17" presetID="9" presetClass="emph" presetSubtype="0" nodeType="withEffect">
                                  <p:stCondLst>
                                    <p:cond delay="0"/>
                                  </p:stCondLst>
                                  <p:childTnLst>
                                    <p:set>
                                      <p:cBhvr>
                                        <p:cTn id="18" dur="indefinite"/>
                                        <p:tgtEl>
                                          <p:spTgt spid="18"/>
                                        </p:tgtEl>
                                        <p:attrNameLst>
                                          <p:attrName>style.opacity</p:attrName>
                                        </p:attrNameLst>
                                      </p:cBhvr>
                                      <p:to>
                                        <p:strVal val="0.25"/>
                                      </p:to>
                                    </p:set>
                                    <p:animEffect filter="image" prLst="opacity: 0.25">
                                      <p:cBhvr rctx="IE">
                                        <p:cTn id="19" dur="indefinite"/>
                                        <p:tgtEl>
                                          <p:spTgt spid="18"/>
                                        </p:tgtEl>
                                      </p:cBhvr>
                                    </p:animEffect>
                                  </p:childTnLst>
                                </p:cTn>
                              </p:par>
                              <p:par>
                                <p:cTn id="20" presetID="9" presetClass="emph" presetSubtype="0" grpId="0" nodeType="withEffect">
                                  <p:stCondLst>
                                    <p:cond delay="0"/>
                                  </p:stCondLst>
                                  <p:childTnLst>
                                    <p:set>
                                      <p:cBhvr>
                                        <p:cTn id="21" dur="indefinite"/>
                                        <p:tgtEl>
                                          <p:spTgt spid="19"/>
                                        </p:tgtEl>
                                        <p:attrNameLst>
                                          <p:attrName>style.opacity</p:attrName>
                                        </p:attrNameLst>
                                      </p:cBhvr>
                                      <p:to>
                                        <p:strVal val="0.25"/>
                                      </p:to>
                                    </p:set>
                                    <p:animEffect filter="image" prLst="opacity: 0.25">
                                      <p:cBhvr rctx="IE">
                                        <p:cTn id="22" dur="indefinite"/>
                                        <p:tgtEl>
                                          <p:spTgt spid="19"/>
                                        </p:tgtEl>
                                      </p:cBhvr>
                                    </p:animEffect>
                                  </p:childTnLst>
                                </p:cTn>
                              </p:par>
                              <p:par>
                                <p:cTn id="23" presetID="9" presetClass="emph" presetSubtype="0" nodeType="withEffect">
                                  <p:stCondLst>
                                    <p:cond delay="0"/>
                                  </p:stCondLst>
                                  <p:childTnLst>
                                    <p:set>
                                      <p:cBhvr>
                                        <p:cTn id="24" dur="indefinite"/>
                                        <p:tgtEl>
                                          <p:spTgt spid="20"/>
                                        </p:tgtEl>
                                        <p:attrNameLst>
                                          <p:attrName>style.opacity</p:attrName>
                                        </p:attrNameLst>
                                      </p:cBhvr>
                                      <p:to>
                                        <p:strVal val="0.25"/>
                                      </p:to>
                                    </p:set>
                                    <p:animEffect filter="image" prLst="opacity: 0.25">
                                      <p:cBhvr rctx="IE">
                                        <p:cTn id="25" dur="indefinite"/>
                                        <p:tgtEl>
                                          <p:spTgt spid="20"/>
                                        </p:tgtEl>
                                      </p:cBhvr>
                                    </p:animEffect>
                                  </p:childTnLst>
                                </p:cTn>
                              </p:par>
                              <p:par>
                                <p:cTn id="26" presetID="9" presetClass="emph" presetSubtype="0" grpId="0" nodeType="withEffect">
                                  <p:stCondLst>
                                    <p:cond delay="0"/>
                                  </p:stCondLst>
                                  <p:childTnLst>
                                    <p:set>
                                      <p:cBhvr>
                                        <p:cTn id="27" dur="indefinite"/>
                                        <p:tgtEl>
                                          <p:spTgt spid="21"/>
                                        </p:tgtEl>
                                        <p:attrNameLst>
                                          <p:attrName>style.opacity</p:attrName>
                                        </p:attrNameLst>
                                      </p:cBhvr>
                                      <p:to>
                                        <p:strVal val="0.25"/>
                                      </p:to>
                                    </p:set>
                                    <p:animEffect filter="image" prLst="opacity: 0.25">
                                      <p:cBhvr rctx="IE">
                                        <p:cTn id="28" dur="indefinite"/>
                                        <p:tgtEl>
                                          <p:spTgt spid="21"/>
                                        </p:tgtEl>
                                      </p:cBhvr>
                                    </p:animEffect>
                                  </p:childTnLst>
                                </p:cTn>
                              </p:par>
                              <p:par>
                                <p:cTn id="29" presetID="9" presetClass="emph" presetSubtype="0" grpId="0" nodeType="withEffect">
                                  <p:stCondLst>
                                    <p:cond delay="0"/>
                                  </p:stCondLst>
                                  <p:childTnLst>
                                    <p:set>
                                      <p:cBhvr>
                                        <p:cTn id="30" dur="indefinite"/>
                                        <p:tgtEl>
                                          <p:spTgt spid="23"/>
                                        </p:tgtEl>
                                        <p:attrNameLst>
                                          <p:attrName>style.opacity</p:attrName>
                                        </p:attrNameLst>
                                      </p:cBhvr>
                                      <p:to>
                                        <p:strVal val="0.25"/>
                                      </p:to>
                                    </p:set>
                                    <p:animEffect filter="image" prLst="opacity: 0.25">
                                      <p:cBhvr rctx="IE">
                                        <p:cTn id="31" dur="indefinite"/>
                                        <p:tgtEl>
                                          <p:spTgt spid="23"/>
                                        </p:tgtEl>
                                      </p:cBhvr>
                                    </p:animEffect>
                                  </p:childTnLst>
                                </p:cTn>
                              </p:par>
                              <p:par>
                                <p:cTn id="32" presetID="9" presetClass="emph" presetSubtype="0" nodeType="withEffect">
                                  <p:stCondLst>
                                    <p:cond delay="0"/>
                                  </p:stCondLst>
                                  <p:childTnLst>
                                    <p:set>
                                      <p:cBhvr>
                                        <p:cTn id="33" dur="indefinite"/>
                                        <p:tgtEl>
                                          <p:spTgt spid="22"/>
                                        </p:tgtEl>
                                        <p:attrNameLst>
                                          <p:attrName>style.opacity</p:attrName>
                                        </p:attrNameLst>
                                      </p:cBhvr>
                                      <p:to>
                                        <p:strVal val="0.25"/>
                                      </p:to>
                                    </p:set>
                                    <p:animEffect filter="image" prLst="opacity: 0.25">
                                      <p:cBhvr rctx="IE">
                                        <p:cTn id="34" dur="indefinite"/>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1" grpId="0"/>
      <p:bldP spid="23" grpId="0"/>
      <p:bldP spid="27" grpId="0"/>
      <p:bldP spid="27" grpId="1"/>
    </p:bld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accent5">
            <a:lumMod val="60000"/>
            <a:lumOff val="40000"/>
          </a:schemeClr>
        </a:solidFill>
        <a:effectLst/>
      </p:bgPr>
    </p:bg>
    <p:spTree>
      <p:nvGrpSpPr>
        <p:cNvPr id="1" name=""/>
        <p:cNvGrpSpPr/>
        <p:nvPr/>
      </p:nvGrpSpPr>
      <p:grpSpPr>
        <a:xfrm>
          <a:off x="0" y="0"/>
          <a:ext cx="0" cy="0"/>
          <a:chOff x="0" y="0"/>
          <a:chExt cx="0" cy="0"/>
        </a:xfrm>
      </p:grpSpPr>
      <p:sp>
        <p:nvSpPr>
          <p:cNvPr id="18" name="Arrow: Circular 17"/>
          <p:cNvSpPr/>
          <p:nvPr/>
        </p:nvSpPr>
        <p:spPr>
          <a:xfrm>
            <a:off x="7764995" y="118834"/>
            <a:ext cx="1348083" cy="871660"/>
          </a:xfrm>
          <a:prstGeom prst="circularArrow">
            <a:avLst>
              <a:gd name="adj1" fmla="val 10980"/>
              <a:gd name="adj2" fmla="val 1142322"/>
              <a:gd name="adj3" fmla="val 4500000"/>
              <a:gd name="adj4" fmla="val 10800000"/>
              <a:gd name="adj5" fmla="val 12500"/>
            </a:avLst>
          </a:prstGeom>
        </p:spPr>
        <p:style>
          <a:lnRef idx="0">
            <a:schemeClr val="lt1">
              <a:hueOff val="0"/>
              <a:satOff val="0"/>
              <a:lumOff val="0"/>
              <a:alphaOff val="0"/>
            </a:schemeClr>
          </a:lnRef>
          <a:fillRef idx="3">
            <a:schemeClr val="accent2">
              <a:hueOff val="0"/>
              <a:satOff val="0"/>
              <a:lumOff val="0"/>
              <a:alphaOff val="0"/>
            </a:schemeClr>
          </a:fillRef>
          <a:effectRef idx="3">
            <a:schemeClr val="accent2">
              <a:hueOff val="0"/>
              <a:satOff val="0"/>
              <a:lumOff val="0"/>
              <a:alphaOff val="0"/>
            </a:schemeClr>
          </a:effectRef>
          <a:fontRef idx="minor">
            <a:schemeClr val="lt1"/>
          </a:fontRef>
        </p:style>
      </p:sp>
      <p:sp>
        <p:nvSpPr>
          <p:cNvPr id="19" name="Freeform: Shape 18"/>
          <p:cNvSpPr/>
          <p:nvPr/>
        </p:nvSpPr>
        <p:spPr>
          <a:xfrm>
            <a:off x="7741544" y="418885"/>
            <a:ext cx="1390079" cy="243097"/>
          </a:xfrm>
          <a:custGeom>
            <a:avLst/>
            <a:gdLst>
              <a:gd name="connsiteX0" fmla="*/ 0 w 797287"/>
              <a:gd name="connsiteY0" fmla="*/ 0 h 398465"/>
              <a:gd name="connsiteX1" fmla="*/ 797287 w 797287"/>
              <a:gd name="connsiteY1" fmla="*/ 0 h 398465"/>
              <a:gd name="connsiteX2" fmla="*/ 797287 w 797287"/>
              <a:gd name="connsiteY2" fmla="*/ 398465 h 398465"/>
              <a:gd name="connsiteX3" fmla="*/ 0 w 797287"/>
              <a:gd name="connsiteY3" fmla="*/ 398465 h 398465"/>
              <a:gd name="connsiteX4" fmla="*/ 0 w 797287"/>
              <a:gd name="connsiteY4" fmla="*/ 0 h 3984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287" h="398465">
                <a:moveTo>
                  <a:pt x="0" y="0"/>
                </a:moveTo>
                <a:lnTo>
                  <a:pt x="797287" y="0"/>
                </a:lnTo>
                <a:lnTo>
                  <a:pt x="797287" y="398465"/>
                </a:lnTo>
                <a:lnTo>
                  <a:pt x="0" y="39846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445" tIns="4445" rIns="4445" bIns="4445" numCol="1" spcCol="1270" anchor="ctr" anchorCtr="0">
            <a:noAutofit/>
          </a:bodyPr>
          <a:lstStyle/>
          <a:p>
            <a:pPr marL="0" lvl="0" indent="0" algn="ctr" defTabSz="311150">
              <a:lnSpc>
                <a:spcPct val="90000"/>
              </a:lnSpc>
              <a:spcBef>
                <a:spcPct val="0"/>
              </a:spcBef>
              <a:spcAft>
                <a:spcPct val="35000"/>
              </a:spcAft>
              <a:buNone/>
            </a:pPr>
            <a:r>
              <a:rPr lang="en-US" sz="800" b="1" kern="1200" dirty="0">
                <a:latin typeface="Montserrat" panose="020B0604020202020204" charset="0"/>
              </a:rPr>
              <a:t>INTRODUCTION</a:t>
            </a:r>
          </a:p>
        </p:txBody>
      </p:sp>
      <p:sp>
        <p:nvSpPr>
          <p:cNvPr id="20" name="Shape 19"/>
          <p:cNvSpPr/>
          <p:nvPr/>
        </p:nvSpPr>
        <p:spPr>
          <a:xfrm>
            <a:off x="7547726" y="619659"/>
            <a:ext cx="1348083" cy="871660"/>
          </a:xfrm>
          <a:prstGeom prst="leftCircularArrow">
            <a:avLst>
              <a:gd name="adj1" fmla="val 10980"/>
              <a:gd name="adj2" fmla="val 1142322"/>
              <a:gd name="adj3" fmla="val 6300000"/>
              <a:gd name="adj4" fmla="val 18900000"/>
              <a:gd name="adj5" fmla="val 12500"/>
            </a:avLst>
          </a:prstGeom>
        </p:spPr>
        <p:style>
          <a:lnRef idx="0">
            <a:schemeClr val="lt1">
              <a:hueOff val="0"/>
              <a:satOff val="0"/>
              <a:lumOff val="0"/>
              <a:alphaOff val="0"/>
            </a:schemeClr>
          </a:lnRef>
          <a:fillRef idx="3">
            <a:schemeClr val="accent3">
              <a:hueOff val="0"/>
              <a:satOff val="0"/>
              <a:lumOff val="0"/>
              <a:alphaOff val="0"/>
            </a:schemeClr>
          </a:fillRef>
          <a:effectRef idx="3">
            <a:schemeClr val="accent3">
              <a:hueOff val="0"/>
              <a:satOff val="0"/>
              <a:lumOff val="0"/>
              <a:alphaOff val="0"/>
            </a:schemeClr>
          </a:effectRef>
          <a:fontRef idx="minor">
            <a:schemeClr val="lt1"/>
          </a:fontRef>
        </p:style>
      </p:sp>
      <p:sp>
        <p:nvSpPr>
          <p:cNvPr id="21" name="Freeform: Shape 20"/>
          <p:cNvSpPr/>
          <p:nvPr/>
        </p:nvSpPr>
        <p:spPr>
          <a:xfrm>
            <a:off x="7547726" y="924557"/>
            <a:ext cx="1390079" cy="243097"/>
          </a:xfrm>
          <a:custGeom>
            <a:avLst/>
            <a:gdLst>
              <a:gd name="connsiteX0" fmla="*/ 0 w 797287"/>
              <a:gd name="connsiteY0" fmla="*/ 0 h 398465"/>
              <a:gd name="connsiteX1" fmla="*/ 797287 w 797287"/>
              <a:gd name="connsiteY1" fmla="*/ 0 h 398465"/>
              <a:gd name="connsiteX2" fmla="*/ 797287 w 797287"/>
              <a:gd name="connsiteY2" fmla="*/ 398465 h 398465"/>
              <a:gd name="connsiteX3" fmla="*/ 0 w 797287"/>
              <a:gd name="connsiteY3" fmla="*/ 398465 h 398465"/>
              <a:gd name="connsiteX4" fmla="*/ 0 w 797287"/>
              <a:gd name="connsiteY4" fmla="*/ 0 h 3984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287" h="398465">
                <a:moveTo>
                  <a:pt x="0" y="0"/>
                </a:moveTo>
                <a:lnTo>
                  <a:pt x="797287" y="0"/>
                </a:lnTo>
                <a:lnTo>
                  <a:pt x="797287" y="398465"/>
                </a:lnTo>
                <a:lnTo>
                  <a:pt x="0" y="39846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445" tIns="4445" rIns="4445" bIns="4445" numCol="1" spcCol="1270" anchor="ctr" anchorCtr="0">
            <a:noAutofit/>
          </a:bodyPr>
          <a:lstStyle/>
          <a:p>
            <a:pPr marL="0" lvl="0" indent="0" algn="ctr" defTabSz="311150">
              <a:lnSpc>
                <a:spcPct val="90000"/>
              </a:lnSpc>
              <a:spcBef>
                <a:spcPct val="0"/>
              </a:spcBef>
              <a:spcAft>
                <a:spcPct val="35000"/>
              </a:spcAft>
              <a:buNone/>
            </a:pPr>
            <a:r>
              <a:rPr lang="en-US" sz="800" b="1" kern="1200" dirty="0">
                <a:latin typeface="Montserrat" panose="020B0604020202020204" charset="0"/>
              </a:rPr>
              <a:t>REVIEW OF </a:t>
            </a:r>
          </a:p>
          <a:p>
            <a:pPr marL="0" lvl="0" indent="0" algn="ctr" defTabSz="311150">
              <a:lnSpc>
                <a:spcPct val="90000"/>
              </a:lnSpc>
              <a:spcBef>
                <a:spcPct val="0"/>
              </a:spcBef>
              <a:spcAft>
                <a:spcPct val="35000"/>
              </a:spcAft>
              <a:buNone/>
            </a:pPr>
            <a:r>
              <a:rPr lang="en-US" sz="800" b="1" kern="1200" dirty="0">
                <a:latin typeface="Montserrat" panose="020B0604020202020204" charset="0"/>
              </a:rPr>
              <a:t>EXISTING WORKS</a:t>
            </a:r>
          </a:p>
        </p:txBody>
      </p:sp>
      <p:sp>
        <p:nvSpPr>
          <p:cNvPr id="22" name="Arrow: Circular 21"/>
          <p:cNvSpPr/>
          <p:nvPr/>
        </p:nvSpPr>
        <p:spPr>
          <a:xfrm>
            <a:off x="7764995" y="1122734"/>
            <a:ext cx="1348083" cy="871660"/>
          </a:xfrm>
          <a:prstGeom prst="circularArrow">
            <a:avLst>
              <a:gd name="adj1" fmla="val 10980"/>
              <a:gd name="adj2" fmla="val 1142322"/>
              <a:gd name="adj3" fmla="val 4500000"/>
              <a:gd name="adj4" fmla="val 13500000"/>
              <a:gd name="adj5" fmla="val 12500"/>
            </a:avLst>
          </a:prstGeom>
        </p:spPr>
        <p:style>
          <a:lnRef idx="0">
            <a:schemeClr val="lt1">
              <a:hueOff val="0"/>
              <a:satOff val="0"/>
              <a:lumOff val="0"/>
              <a:alphaOff val="0"/>
            </a:schemeClr>
          </a:lnRef>
          <a:fillRef idx="3">
            <a:schemeClr val="accent4">
              <a:hueOff val="0"/>
              <a:satOff val="0"/>
              <a:lumOff val="0"/>
              <a:alphaOff val="0"/>
            </a:schemeClr>
          </a:fillRef>
          <a:effectRef idx="3">
            <a:schemeClr val="accent4">
              <a:hueOff val="0"/>
              <a:satOff val="0"/>
              <a:lumOff val="0"/>
              <a:alphaOff val="0"/>
            </a:schemeClr>
          </a:effectRef>
          <a:fontRef idx="minor">
            <a:schemeClr val="lt1"/>
          </a:fontRef>
        </p:style>
      </p:sp>
      <p:sp>
        <p:nvSpPr>
          <p:cNvPr id="23" name="Freeform: Shape 22"/>
          <p:cNvSpPr/>
          <p:nvPr/>
        </p:nvSpPr>
        <p:spPr>
          <a:xfrm>
            <a:off x="7820596" y="1421927"/>
            <a:ext cx="1390079" cy="243097"/>
          </a:xfrm>
          <a:custGeom>
            <a:avLst/>
            <a:gdLst>
              <a:gd name="connsiteX0" fmla="*/ 0 w 797287"/>
              <a:gd name="connsiteY0" fmla="*/ 0 h 398465"/>
              <a:gd name="connsiteX1" fmla="*/ 797287 w 797287"/>
              <a:gd name="connsiteY1" fmla="*/ 0 h 398465"/>
              <a:gd name="connsiteX2" fmla="*/ 797287 w 797287"/>
              <a:gd name="connsiteY2" fmla="*/ 398465 h 398465"/>
              <a:gd name="connsiteX3" fmla="*/ 0 w 797287"/>
              <a:gd name="connsiteY3" fmla="*/ 398465 h 398465"/>
              <a:gd name="connsiteX4" fmla="*/ 0 w 797287"/>
              <a:gd name="connsiteY4" fmla="*/ 0 h 3984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287" h="398465">
                <a:moveTo>
                  <a:pt x="0" y="0"/>
                </a:moveTo>
                <a:lnTo>
                  <a:pt x="797287" y="0"/>
                </a:lnTo>
                <a:lnTo>
                  <a:pt x="797287" y="398465"/>
                </a:lnTo>
                <a:lnTo>
                  <a:pt x="0" y="39846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445" tIns="4445" rIns="4445" bIns="4445" numCol="1" spcCol="1270" anchor="ctr" anchorCtr="0">
            <a:noAutofit/>
          </a:bodyPr>
          <a:lstStyle/>
          <a:p>
            <a:pPr marL="0" lvl="0" indent="0" algn="ctr" defTabSz="311150">
              <a:lnSpc>
                <a:spcPct val="90000"/>
              </a:lnSpc>
              <a:spcBef>
                <a:spcPct val="0"/>
              </a:spcBef>
              <a:spcAft>
                <a:spcPct val="35000"/>
              </a:spcAft>
              <a:buNone/>
            </a:pPr>
            <a:r>
              <a:rPr lang="en-US" sz="800" b="1" kern="1200" dirty="0">
                <a:latin typeface="Montserrat" panose="020B0604020202020204" charset="0"/>
              </a:rPr>
              <a:t>METHODOLOGY</a:t>
            </a:r>
          </a:p>
        </p:txBody>
      </p:sp>
      <p:sp>
        <p:nvSpPr>
          <p:cNvPr id="24" name="Shape 23"/>
          <p:cNvSpPr/>
          <p:nvPr/>
        </p:nvSpPr>
        <p:spPr>
          <a:xfrm>
            <a:off x="7547726" y="1624403"/>
            <a:ext cx="1348083" cy="871660"/>
          </a:xfrm>
          <a:prstGeom prst="leftCircularArrow">
            <a:avLst>
              <a:gd name="adj1" fmla="val 10980"/>
              <a:gd name="adj2" fmla="val 1142322"/>
              <a:gd name="adj3" fmla="val 6300000"/>
              <a:gd name="adj4" fmla="val 18900000"/>
              <a:gd name="adj5" fmla="val 12500"/>
            </a:avLst>
          </a:prstGeom>
        </p:spPr>
        <p:style>
          <a:lnRef idx="0">
            <a:schemeClr val="lt1">
              <a:hueOff val="0"/>
              <a:satOff val="0"/>
              <a:lumOff val="0"/>
              <a:alphaOff val="0"/>
            </a:schemeClr>
          </a:lnRef>
          <a:fillRef idx="3">
            <a:schemeClr val="accent5">
              <a:hueOff val="0"/>
              <a:satOff val="0"/>
              <a:lumOff val="0"/>
              <a:alphaOff val="0"/>
            </a:schemeClr>
          </a:fillRef>
          <a:effectRef idx="3">
            <a:schemeClr val="accent5">
              <a:hueOff val="0"/>
              <a:satOff val="0"/>
              <a:lumOff val="0"/>
              <a:alphaOff val="0"/>
            </a:schemeClr>
          </a:effectRef>
          <a:fontRef idx="minor">
            <a:schemeClr val="lt1"/>
          </a:fontRef>
        </p:style>
      </p:sp>
      <p:sp>
        <p:nvSpPr>
          <p:cNvPr id="25" name="Freeform: Shape 24"/>
          <p:cNvSpPr/>
          <p:nvPr/>
        </p:nvSpPr>
        <p:spPr>
          <a:xfrm>
            <a:off x="7464766" y="1938684"/>
            <a:ext cx="1390079" cy="243097"/>
          </a:xfrm>
          <a:custGeom>
            <a:avLst/>
            <a:gdLst>
              <a:gd name="connsiteX0" fmla="*/ 0 w 797287"/>
              <a:gd name="connsiteY0" fmla="*/ 0 h 398465"/>
              <a:gd name="connsiteX1" fmla="*/ 797287 w 797287"/>
              <a:gd name="connsiteY1" fmla="*/ 0 h 398465"/>
              <a:gd name="connsiteX2" fmla="*/ 797287 w 797287"/>
              <a:gd name="connsiteY2" fmla="*/ 398465 h 398465"/>
              <a:gd name="connsiteX3" fmla="*/ 0 w 797287"/>
              <a:gd name="connsiteY3" fmla="*/ 398465 h 398465"/>
              <a:gd name="connsiteX4" fmla="*/ 0 w 797287"/>
              <a:gd name="connsiteY4" fmla="*/ 0 h 3984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287" h="398465">
                <a:moveTo>
                  <a:pt x="0" y="0"/>
                </a:moveTo>
                <a:lnTo>
                  <a:pt x="797287" y="0"/>
                </a:lnTo>
                <a:lnTo>
                  <a:pt x="797287" y="398465"/>
                </a:lnTo>
                <a:lnTo>
                  <a:pt x="0" y="39846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445" tIns="4445" rIns="4445" bIns="4445" numCol="1" spcCol="1270" anchor="ctr" anchorCtr="0">
            <a:noAutofit/>
          </a:bodyPr>
          <a:lstStyle/>
          <a:p>
            <a:pPr marL="0" lvl="0" indent="0" algn="ctr" defTabSz="311150">
              <a:lnSpc>
                <a:spcPct val="90000"/>
              </a:lnSpc>
              <a:spcBef>
                <a:spcPct val="0"/>
              </a:spcBef>
              <a:spcAft>
                <a:spcPct val="35000"/>
              </a:spcAft>
              <a:buNone/>
            </a:pPr>
            <a:r>
              <a:rPr lang="en-US" sz="800" b="1" kern="1200" dirty="0">
                <a:latin typeface="Montserrat" panose="020B0604020202020204" charset="0"/>
              </a:rPr>
              <a:t>RESULTS AND </a:t>
            </a:r>
          </a:p>
          <a:p>
            <a:pPr marL="0" lvl="0" indent="0" algn="ctr" defTabSz="311150">
              <a:lnSpc>
                <a:spcPct val="90000"/>
              </a:lnSpc>
              <a:spcBef>
                <a:spcPct val="0"/>
              </a:spcBef>
              <a:spcAft>
                <a:spcPct val="35000"/>
              </a:spcAft>
              <a:buNone/>
            </a:pPr>
            <a:r>
              <a:rPr lang="en-US" sz="800" b="1" kern="1200" dirty="0">
                <a:latin typeface="Montserrat" panose="020B0604020202020204" charset="0"/>
              </a:rPr>
              <a:t>DISCUSSION</a:t>
            </a:r>
          </a:p>
        </p:txBody>
      </p:sp>
      <p:sp>
        <p:nvSpPr>
          <p:cNvPr id="26" name="Block Arc 25"/>
          <p:cNvSpPr/>
          <p:nvPr/>
        </p:nvSpPr>
        <p:spPr>
          <a:xfrm>
            <a:off x="7820596" y="2183189"/>
            <a:ext cx="1158173" cy="749267"/>
          </a:xfrm>
          <a:prstGeom prst="blockArc">
            <a:avLst>
              <a:gd name="adj1" fmla="val 13500000"/>
              <a:gd name="adj2" fmla="val 10800000"/>
              <a:gd name="adj3" fmla="val 12740"/>
            </a:avLst>
          </a:prstGeom>
        </p:spPr>
        <p:style>
          <a:lnRef idx="0">
            <a:schemeClr val="lt1">
              <a:hueOff val="0"/>
              <a:satOff val="0"/>
              <a:lumOff val="0"/>
              <a:alphaOff val="0"/>
            </a:schemeClr>
          </a:lnRef>
          <a:fillRef idx="3">
            <a:schemeClr val="accent6">
              <a:hueOff val="0"/>
              <a:satOff val="0"/>
              <a:lumOff val="0"/>
              <a:alphaOff val="0"/>
            </a:schemeClr>
          </a:fillRef>
          <a:effectRef idx="3">
            <a:schemeClr val="accent6">
              <a:hueOff val="0"/>
              <a:satOff val="0"/>
              <a:lumOff val="0"/>
              <a:alphaOff val="0"/>
            </a:schemeClr>
          </a:effectRef>
          <a:fontRef idx="minor">
            <a:schemeClr val="lt1"/>
          </a:fontRef>
        </p:style>
      </p:sp>
      <p:sp>
        <p:nvSpPr>
          <p:cNvPr id="27" name="Freeform: Shape 26"/>
          <p:cNvSpPr/>
          <p:nvPr/>
        </p:nvSpPr>
        <p:spPr>
          <a:xfrm>
            <a:off x="7722999" y="2462193"/>
            <a:ext cx="1390079" cy="243097"/>
          </a:xfrm>
          <a:custGeom>
            <a:avLst/>
            <a:gdLst>
              <a:gd name="connsiteX0" fmla="*/ 0 w 797287"/>
              <a:gd name="connsiteY0" fmla="*/ 0 h 398465"/>
              <a:gd name="connsiteX1" fmla="*/ 797287 w 797287"/>
              <a:gd name="connsiteY1" fmla="*/ 0 h 398465"/>
              <a:gd name="connsiteX2" fmla="*/ 797287 w 797287"/>
              <a:gd name="connsiteY2" fmla="*/ 398465 h 398465"/>
              <a:gd name="connsiteX3" fmla="*/ 0 w 797287"/>
              <a:gd name="connsiteY3" fmla="*/ 398465 h 398465"/>
              <a:gd name="connsiteX4" fmla="*/ 0 w 797287"/>
              <a:gd name="connsiteY4" fmla="*/ 0 h 3984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287" h="398465">
                <a:moveTo>
                  <a:pt x="0" y="0"/>
                </a:moveTo>
                <a:lnTo>
                  <a:pt x="797287" y="0"/>
                </a:lnTo>
                <a:lnTo>
                  <a:pt x="797287" y="398465"/>
                </a:lnTo>
                <a:lnTo>
                  <a:pt x="0" y="39846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445" tIns="4445" rIns="4445" bIns="4445" numCol="1" spcCol="1270" anchor="ctr" anchorCtr="0">
            <a:noAutofit/>
          </a:bodyPr>
          <a:lstStyle/>
          <a:p>
            <a:pPr marL="0" lvl="0" indent="0" algn="ctr" defTabSz="311150">
              <a:lnSpc>
                <a:spcPct val="90000"/>
              </a:lnSpc>
              <a:spcBef>
                <a:spcPct val="0"/>
              </a:spcBef>
              <a:spcAft>
                <a:spcPct val="35000"/>
              </a:spcAft>
              <a:buNone/>
            </a:pPr>
            <a:r>
              <a:rPr lang="en-US" sz="800" b="1" kern="1200" dirty="0">
                <a:latin typeface="Montserrat" panose="020B0604020202020204" charset="0"/>
              </a:rPr>
              <a:t>CONCLUSION</a:t>
            </a:r>
          </a:p>
        </p:txBody>
      </p:sp>
      <p:sp>
        <p:nvSpPr>
          <p:cNvPr id="15" name="Freeform: Shape 14"/>
          <p:cNvSpPr/>
          <p:nvPr/>
        </p:nvSpPr>
        <p:spPr>
          <a:xfrm>
            <a:off x="727732" y="3859554"/>
            <a:ext cx="2629524" cy="560665"/>
          </a:xfrm>
          <a:custGeom>
            <a:avLst/>
            <a:gdLst>
              <a:gd name="connsiteX0" fmla="*/ 0 w 2333027"/>
              <a:gd name="connsiteY0" fmla="*/ 0 h 560665"/>
              <a:gd name="connsiteX1" fmla="*/ 2333027 w 2333027"/>
              <a:gd name="connsiteY1" fmla="*/ 0 h 560665"/>
              <a:gd name="connsiteX2" fmla="*/ 2333027 w 2333027"/>
              <a:gd name="connsiteY2" fmla="*/ 560665 h 560665"/>
              <a:gd name="connsiteX3" fmla="*/ 0 w 2333027"/>
              <a:gd name="connsiteY3" fmla="*/ 560665 h 560665"/>
              <a:gd name="connsiteX4" fmla="*/ 0 w 2333027"/>
              <a:gd name="connsiteY4" fmla="*/ 0 h 5606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3027" h="560665">
                <a:moveTo>
                  <a:pt x="0" y="0"/>
                </a:moveTo>
                <a:lnTo>
                  <a:pt x="2333027" y="0"/>
                </a:lnTo>
                <a:lnTo>
                  <a:pt x="2333027" y="560665"/>
                </a:lnTo>
                <a:lnTo>
                  <a:pt x="0" y="560665"/>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2865" tIns="62865" rIns="62865" bIns="62865" numCol="1" spcCol="1270" anchor="ctr" anchorCtr="0">
            <a:noAutofit/>
          </a:bodyPr>
          <a:lstStyle/>
          <a:p>
            <a:pPr marL="0" lvl="0" indent="0" algn="ctr" defTabSz="1466850">
              <a:lnSpc>
                <a:spcPct val="90000"/>
              </a:lnSpc>
              <a:spcBef>
                <a:spcPct val="0"/>
              </a:spcBef>
              <a:spcAft>
                <a:spcPct val="5000"/>
              </a:spcAft>
              <a:buNone/>
            </a:pPr>
            <a:r>
              <a:rPr lang="en-US" sz="1800" b="1" kern="1200" dirty="0"/>
              <a:t>Algorithm 1</a:t>
            </a:r>
          </a:p>
        </p:txBody>
      </p:sp>
      <p:sp>
        <p:nvSpPr>
          <p:cNvPr id="16" name="Freeform: Shape 15"/>
          <p:cNvSpPr/>
          <p:nvPr/>
        </p:nvSpPr>
        <p:spPr>
          <a:xfrm>
            <a:off x="4918202" y="3859554"/>
            <a:ext cx="2629524" cy="560665"/>
          </a:xfrm>
          <a:custGeom>
            <a:avLst/>
            <a:gdLst>
              <a:gd name="connsiteX0" fmla="*/ 0 w 2333027"/>
              <a:gd name="connsiteY0" fmla="*/ 0 h 560665"/>
              <a:gd name="connsiteX1" fmla="*/ 2333027 w 2333027"/>
              <a:gd name="connsiteY1" fmla="*/ 0 h 560665"/>
              <a:gd name="connsiteX2" fmla="*/ 2333027 w 2333027"/>
              <a:gd name="connsiteY2" fmla="*/ 560665 h 560665"/>
              <a:gd name="connsiteX3" fmla="*/ 0 w 2333027"/>
              <a:gd name="connsiteY3" fmla="*/ 560665 h 560665"/>
              <a:gd name="connsiteX4" fmla="*/ 0 w 2333027"/>
              <a:gd name="connsiteY4" fmla="*/ 0 h 5606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3027" h="560665">
                <a:moveTo>
                  <a:pt x="0" y="0"/>
                </a:moveTo>
                <a:lnTo>
                  <a:pt x="2333027" y="0"/>
                </a:lnTo>
                <a:lnTo>
                  <a:pt x="2333027" y="560665"/>
                </a:lnTo>
                <a:lnTo>
                  <a:pt x="0" y="560665"/>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2865" tIns="62865" rIns="62865" bIns="62865" numCol="1" spcCol="1270" anchor="ctr" anchorCtr="0">
            <a:noAutofit/>
          </a:bodyPr>
          <a:lstStyle/>
          <a:p>
            <a:pPr marL="0" lvl="0" indent="0" algn="ctr" defTabSz="1466850">
              <a:lnSpc>
                <a:spcPct val="90000"/>
              </a:lnSpc>
              <a:spcBef>
                <a:spcPct val="0"/>
              </a:spcBef>
              <a:spcAft>
                <a:spcPct val="5000"/>
              </a:spcAft>
              <a:buNone/>
            </a:pPr>
            <a:r>
              <a:rPr lang="en-US" sz="1800" b="1" kern="1200" dirty="0"/>
              <a:t>Algorithm 2</a:t>
            </a:r>
          </a:p>
        </p:txBody>
      </p:sp>
      <p:sp>
        <p:nvSpPr>
          <p:cNvPr id="17" name="Title 1"/>
          <p:cNvSpPr txBox="1">
            <a:spLocks/>
          </p:cNvSpPr>
          <p:nvPr/>
        </p:nvSpPr>
        <p:spPr>
          <a:xfrm>
            <a:off x="245421" y="504795"/>
            <a:ext cx="5872349" cy="485699"/>
          </a:xfrm>
          <a:prstGeom prst="rect">
            <a:avLst/>
          </a:prstGeom>
          <a:noFill/>
          <a:ln>
            <a:noFill/>
          </a:ln>
        </p:spPr>
        <p:txBody>
          <a:bodyPr lIns="91425" tIns="91425" rIns="91425" bIns="91425" anchor="b"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rgbClr val="999999"/>
              </a:buClr>
              <a:buSzPct val="100000"/>
              <a:buFont typeface="Montserrat"/>
              <a:buNone/>
              <a:defRPr sz="2400" b="1" i="0" u="none" strike="noStrike" cap="none">
                <a:solidFill>
                  <a:srgbClr val="999999"/>
                </a:solidFill>
                <a:latin typeface="Montserrat"/>
                <a:ea typeface="Montserrat"/>
                <a:cs typeface="Montserrat"/>
                <a:sym typeface="Montserrat"/>
              </a:defRPr>
            </a:lvl1pPr>
            <a:lvl2pPr lvl="1">
              <a:spcBef>
                <a:spcPts val="0"/>
              </a:spcBef>
              <a:buClr>
                <a:srgbClr val="999999"/>
              </a:buClr>
              <a:buSzPct val="100000"/>
              <a:buFont typeface="Montserrat"/>
              <a:buNone/>
              <a:defRPr sz="2400" b="1">
                <a:solidFill>
                  <a:srgbClr val="999999"/>
                </a:solidFill>
                <a:latin typeface="Montserrat"/>
                <a:ea typeface="Montserrat"/>
                <a:cs typeface="Montserrat"/>
                <a:sym typeface="Montserrat"/>
              </a:defRPr>
            </a:lvl2pPr>
            <a:lvl3pPr lvl="2">
              <a:spcBef>
                <a:spcPts val="0"/>
              </a:spcBef>
              <a:buClr>
                <a:srgbClr val="999999"/>
              </a:buClr>
              <a:buSzPct val="100000"/>
              <a:buFont typeface="Montserrat"/>
              <a:buNone/>
              <a:defRPr sz="2400" b="1">
                <a:solidFill>
                  <a:srgbClr val="999999"/>
                </a:solidFill>
                <a:latin typeface="Montserrat"/>
                <a:ea typeface="Montserrat"/>
                <a:cs typeface="Montserrat"/>
                <a:sym typeface="Montserrat"/>
              </a:defRPr>
            </a:lvl3pPr>
            <a:lvl4pPr lvl="3">
              <a:spcBef>
                <a:spcPts val="0"/>
              </a:spcBef>
              <a:buClr>
                <a:srgbClr val="999999"/>
              </a:buClr>
              <a:buSzPct val="100000"/>
              <a:buFont typeface="Montserrat"/>
              <a:buNone/>
              <a:defRPr sz="2400" b="1">
                <a:solidFill>
                  <a:srgbClr val="999999"/>
                </a:solidFill>
                <a:latin typeface="Montserrat"/>
                <a:ea typeface="Montserrat"/>
                <a:cs typeface="Montserrat"/>
                <a:sym typeface="Montserrat"/>
              </a:defRPr>
            </a:lvl4pPr>
            <a:lvl5pPr lvl="4">
              <a:spcBef>
                <a:spcPts val="0"/>
              </a:spcBef>
              <a:buClr>
                <a:srgbClr val="999999"/>
              </a:buClr>
              <a:buSzPct val="100000"/>
              <a:buFont typeface="Montserrat"/>
              <a:buNone/>
              <a:defRPr sz="2400" b="1">
                <a:solidFill>
                  <a:srgbClr val="999999"/>
                </a:solidFill>
                <a:latin typeface="Montserrat"/>
                <a:ea typeface="Montserrat"/>
                <a:cs typeface="Montserrat"/>
                <a:sym typeface="Montserrat"/>
              </a:defRPr>
            </a:lvl5pPr>
            <a:lvl6pPr lvl="5">
              <a:spcBef>
                <a:spcPts val="0"/>
              </a:spcBef>
              <a:buClr>
                <a:srgbClr val="999999"/>
              </a:buClr>
              <a:buSzPct val="100000"/>
              <a:buFont typeface="Montserrat"/>
              <a:buNone/>
              <a:defRPr sz="2400" b="1">
                <a:solidFill>
                  <a:srgbClr val="999999"/>
                </a:solidFill>
                <a:latin typeface="Montserrat"/>
                <a:ea typeface="Montserrat"/>
                <a:cs typeface="Montserrat"/>
                <a:sym typeface="Montserrat"/>
              </a:defRPr>
            </a:lvl6pPr>
            <a:lvl7pPr lvl="6">
              <a:spcBef>
                <a:spcPts val="0"/>
              </a:spcBef>
              <a:buClr>
                <a:srgbClr val="999999"/>
              </a:buClr>
              <a:buSzPct val="100000"/>
              <a:buFont typeface="Montserrat"/>
              <a:buNone/>
              <a:defRPr sz="2400" b="1">
                <a:solidFill>
                  <a:srgbClr val="999999"/>
                </a:solidFill>
                <a:latin typeface="Montserrat"/>
                <a:ea typeface="Montserrat"/>
                <a:cs typeface="Montserrat"/>
                <a:sym typeface="Montserrat"/>
              </a:defRPr>
            </a:lvl7pPr>
            <a:lvl8pPr lvl="7">
              <a:spcBef>
                <a:spcPts val="0"/>
              </a:spcBef>
              <a:buClr>
                <a:srgbClr val="999999"/>
              </a:buClr>
              <a:buSzPct val="100000"/>
              <a:buFont typeface="Montserrat"/>
              <a:buNone/>
              <a:defRPr sz="2400" b="1">
                <a:solidFill>
                  <a:srgbClr val="999999"/>
                </a:solidFill>
                <a:latin typeface="Montserrat"/>
                <a:ea typeface="Montserrat"/>
                <a:cs typeface="Montserrat"/>
                <a:sym typeface="Montserrat"/>
              </a:defRPr>
            </a:lvl8pPr>
            <a:lvl9pPr lvl="8">
              <a:spcBef>
                <a:spcPts val="0"/>
              </a:spcBef>
              <a:buClr>
                <a:srgbClr val="999999"/>
              </a:buClr>
              <a:buSzPct val="100000"/>
              <a:buFont typeface="Montserrat"/>
              <a:buNone/>
              <a:defRPr sz="2400" b="1">
                <a:solidFill>
                  <a:srgbClr val="999999"/>
                </a:solidFill>
                <a:latin typeface="Montserrat"/>
                <a:ea typeface="Montserrat"/>
                <a:cs typeface="Montserrat"/>
                <a:sym typeface="Montserrat"/>
              </a:defRPr>
            </a:lvl9pPr>
          </a:lstStyle>
          <a:p>
            <a:r>
              <a:rPr lang="en-SG" sz="1400" dirty="0">
                <a:solidFill>
                  <a:schemeClr val="tx1"/>
                </a:solidFill>
              </a:rPr>
              <a:t>Task Distribution</a:t>
            </a:r>
          </a:p>
        </p:txBody>
      </p:sp>
      <p:sp>
        <p:nvSpPr>
          <p:cNvPr id="28" name="Title 1"/>
          <p:cNvSpPr txBox="1">
            <a:spLocks/>
          </p:cNvSpPr>
          <p:nvPr/>
        </p:nvSpPr>
        <p:spPr>
          <a:xfrm>
            <a:off x="203425" y="325293"/>
            <a:ext cx="6685657" cy="485699"/>
          </a:xfrm>
          <a:prstGeom prst="rect">
            <a:avLst/>
          </a:prstGeom>
          <a:noFill/>
          <a:ln>
            <a:noFill/>
          </a:ln>
        </p:spPr>
        <p:txBody>
          <a:bodyPr lIns="91425" tIns="91425" rIns="91425" bIns="91425" anchor="b"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rgbClr val="999999"/>
              </a:buClr>
              <a:buSzPct val="100000"/>
              <a:buFont typeface="Montserrat"/>
              <a:buNone/>
              <a:defRPr sz="2400" b="1" i="0" u="none" strike="noStrike" cap="none">
                <a:solidFill>
                  <a:srgbClr val="999999"/>
                </a:solidFill>
                <a:latin typeface="Montserrat"/>
                <a:ea typeface="Montserrat"/>
                <a:cs typeface="Montserrat"/>
                <a:sym typeface="Montserrat"/>
              </a:defRPr>
            </a:lvl1pPr>
            <a:lvl2pPr lvl="1">
              <a:spcBef>
                <a:spcPts val="0"/>
              </a:spcBef>
              <a:buClr>
                <a:srgbClr val="999999"/>
              </a:buClr>
              <a:buSzPct val="100000"/>
              <a:buFont typeface="Montserrat"/>
              <a:buNone/>
              <a:defRPr sz="2400" b="1">
                <a:solidFill>
                  <a:srgbClr val="999999"/>
                </a:solidFill>
                <a:latin typeface="Montserrat"/>
                <a:ea typeface="Montserrat"/>
                <a:cs typeface="Montserrat"/>
                <a:sym typeface="Montserrat"/>
              </a:defRPr>
            </a:lvl2pPr>
            <a:lvl3pPr lvl="2">
              <a:spcBef>
                <a:spcPts val="0"/>
              </a:spcBef>
              <a:buClr>
                <a:srgbClr val="999999"/>
              </a:buClr>
              <a:buSzPct val="100000"/>
              <a:buFont typeface="Montserrat"/>
              <a:buNone/>
              <a:defRPr sz="2400" b="1">
                <a:solidFill>
                  <a:srgbClr val="999999"/>
                </a:solidFill>
                <a:latin typeface="Montserrat"/>
                <a:ea typeface="Montserrat"/>
                <a:cs typeface="Montserrat"/>
                <a:sym typeface="Montserrat"/>
              </a:defRPr>
            </a:lvl3pPr>
            <a:lvl4pPr lvl="3">
              <a:spcBef>
                <a:spcPts val="0"/>
              </a:spcBef>
              <a:buClr>
                <a:srgbClr val="999999"/>
              </a:buClr>
              <a:buSzPct val="100000"/>
              <a:buFont typeface="Montserrat"/>
              <a:buNone/>
              <a:defRPr sz="2400" b="1">
                <a:solidFill>
                  <a:srgbClr val="999999"/>
                </a:solidFill>
                <a:latin typeface="Montserrat"/>
                <a:ea typeface="Montserrat"/>
                <a:cs typeface="Montserrat"/>
                <a:sym typeface="Montserrat"/>
              </a:defRPr>
            </a:lvl4pPr>
            <a:lvl5pPr lvl="4">
              <a:spcBef>
                <a:spcPts val="0"/>
              </a:spcBef>
              <a:buClr>
                <a:srgbClr val="999999"/>
              </a:buClr>
              <a:buSzPct val="100000"/>
              <a:buFont typeface="Montserrat"/>
              <a:buNone/>
              <a:defRPr sz="2400" b="1">
                <a:solidFill>
                  <a:srgbClr val="999999"/>
                </a:solidFill>
                <a:latin typeface="Montserrat"/>
                <a:ea typeface="Montserrat"/>
                <a:cs typeface="Montserrat"/>
                <a:sym typeface="Montserrat"/>
              </a:defRPr>
            </a:lvl5pPr>
            <a:lvl6pPr lvl="5">
              <a:spcBef>
                <a:spcPts val="0"/>
              </a:spcBef>
              <a:buClr>
                <a:srgbClr val="999999"/>
              </a:buClr>
              <a:buSzPct val="100000"/>
              <a:buFont typeface="Montserrat"/>
              <a:buNone/>
              <a:defRPr sz="2400" b="1">
                <a:solidFill>
                  <a:srgbClr val="999999"/>
                </a:solidFill>
                <a:latin typeface="Montserrat"/>
                <a:ea typeface="Montserrat"/>
                <a:cs typeface="Montserrat"/>
                <a:sym typeface="Montserrat"/>
              </a:defRPr>
            </a:lvl6pPr>
            <a:lvl7pPr lvl="6">
              <a:spcBef>
                <a:spcPts val="0"/>
              </a:spcBef>
              <a:buClr>
                <a:srgbClr val="999999"/>
              </a:buClr>
              <a:buSzPct val="100000"/>
              <a:buFont typeface="Montserrat"/>
              <a:buNone/>
              <a:defRPr sz="2400" b="1">
                <a:solidFill>
                  <a:srgbClr val="999999"/>
                </a:solidFill>
                <a:latin typeface="Montserrat"/>
                <a:ea typeface="Montserrat"/>
                <a:cs typeface="Montserrat"/>
                <a:sym typeface="Montserrat"/>
              </a:defRPr>
            </a:lvl7pPr>
            <a:lvl8pPr lvl="7">
              <a:spcBef>
                <a:spcPts val="0"/>
              </a:spcBef>
              <a:buClr>
                <a:srgbClr val="999999"/>
              </a:buClr>
              <a:buSzPct val="100000"/>
              <a:buFont typeface="Montserrat"/>
              <a:buNone/>
              <a:defRPr sz="2400" b="1">
                <a:solidFill>
                  <a:srgbClr val="999999"/>
                </a:solidFill>
                <a:latin typeface="Montserrat"/>
                <a:ea typeface="Montserrat"/>
                <a:cs typeface="Montserrat"/>
                <a:sym typeface="Montserrat"/>
              </a:defRPr>
            </a:lvl8pPr>
            <a:lvl9pPr lvl="8">
              <a:spcBef>
                <a:spcPts val="0"/>
              </a:spcBef>
              <a:buClr>
                <a:srgbClr val="999999"/>
              </a:buClr>
              <a:buSzPct val="100000"/>
              <a:buFont typeface="Montserrat"/>
              <a:buNone/>
              <a:defRPr sz="2400" b="1">
                <a:solidFill>
                  <a:srgbClr val="999999"/>
                </a:solidFill>
                <a:latin typeface="Montserrat"/>
                <a:ea typeface="Montserrat"/>
                <a:cs typeface="Montserrat"/>
                <a:sym typeface="Montserrat"/>
              </a:defRPr>
            </a:lvl9pPr>
          </a:lstStyle>
          <a:p>
            <a:r>
              <a:rPr lang="en-SG" dirty="0">
                <a:solidFill>
                  <a:schemeClr val="tx1"/>
                </a:solidFill>
              </a:rPr>
              <a:t>Experiment – Result Analysis</a:t>
            </a:r>
          </a:p>
        </p:txBody>
      </p:sp>
      <p:graphicFrame>
        <p:nvGraphicFramePr>
          <p:cNvPr id="29" name="Chart 28">
            <a:extLst>
              <a:ext uri="{FF2B5EF4-FFF2-40B4-BE49-F238E27FC236}">
                <a16:creationId xmlns:a16="http://schemas.microsoft.com/office/drawing/2014/main" id="{2BF239CE-D9E7-4F42-8301-F25198995B07}"/>
              </a:ext>
            </a:extLst>
          </p:cNvPr>
          <p:cNvGraphicFramePr>
            <a:graphicFrameLocks/>
          </p:cNvGraphicFramePr>
          <p:nvPr>
            <p:extLst>
              <p:ext uri="{D42A27DB-BD31-4B8C-83A1-F6EECF244321}">
                <p14:modId xmlns:p14="http://schemas.microsoft.com/office/powerpoint/2010/main" val="1332864564"/>
              </p:ext>
            </p:extLst>
          </p:nvPr>
        </p:nvGraphicFramePr>
        <p:xfrm>
          <a:off x="240165" y="1491319"/>
          <a:ext cx="3912735" cy="2267881"/>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31" name="Chart 30">
            <a:extLst>
              <a:ext uri="{FF2B5EF4-FFF2-40B4-BE49-F238E27FC236}">
                <a16:creationId xmlns:a16="http://schemas.microsoft.com/office/drawing/2014/main" id="{4DDF3CF8-B46D-48BE-9E4C-609F652E9EF6}"/>
              </a:ext>
            </a:extLst>
          </p:cNvPr>
          <p:cNvGraphicFramePr>
            <a:graphicFrameLocks/>
          </p:cNvGraphicFramePr>
          <p:nvPr>
            <p:extLst>
              <p:ext uri="{D42A27DB-BD31-4B8C-83A1-F6EECF244321}">
                <p14:modId xmlns:p14="http://schemas.microsoft.com/office/powerpoint/2010/main" val="2259047442"/>
              </p:ext>
            </p:extLst>
          </p:nvPr>
        </p:nvGraphicFramePr>
        <p:xfrm>
          <a:off x="4002122" y="1523527"/>
          <a:ext cx="3729574" cy="2235673"/>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2321047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nodeType="withEffect">
                                  <p:stCondLst>
                                    <p:cond delay="0"/>
                                  </p:stCondLst>
                                  <p:childTnLst>
                                    <p:set>
                                      <p:cBhvr>
                                        <p:cTn id="6" dur="indefinite"/>
                                        <p:tgtEl>
                                          <p:spTgt spid="26"/>
                                        </p:tgtEl>
                                        <p:attrNameLst>
                                          <p:attrName>style.opacity</p:attrName>
                                        </p:attrNameLst>
                                      </p:cBhvr>
                                      <p:to>
                                        <p:strVal val="0.5"/>
                                      </p:to>
                                    </p:set>
                                    <p:animEffect filter="image" prLst="opacity: 0.5">
                                      <p:cBhvr rctx="IE">
                                        <p:cTn id="7" dur="indefinite"/>
                                        <p:tgtEl>
                                          <p:spTgt spid="26"/>
                                        </p:tgtEl>
                                      </p:cBhvr>
                                    </p:animEffect>
                                  </p:childTnLst>
                                </p:cTn>
                              </p:par>
                              <p:par>
                                <p:cTn id="8" presetID="9" presetClass="emph" presetSubtype="0" grpId="0" nodeType="withEffect">
                                  <p:stCondLst>
                                    <p:cond delay="0"/>
                                  </p:stCondLst>
                                  <p:childTnLst>
                                    <p:set>
                                      <p:cBhvr>
                                        <p:cTn id="9" dur="indefinite"/>
                                        <p:tgtEl>
                                          <p:spTgt spid="27"/>
                                        </p:tgtEl>
                                        <p:attrNameLst>
                                          <p:attrName>style.opacity</p:attrName>
                                        </p:attrNameLst>
                                      </p:cBhvr>
                                      <p:to>
                                        <p:strVal val="0.5"/>
                                      </p:to>
                                    </p:set>
                                    <p:animEffect filter="image" prLst="opacity: 0.5">
                                      <p:cBhvr rctx="IE">
                                        <p:cTn id="10" dur="indefinite"/>
                                        <p:tgtEl>
                                          <p:spTgt spid="27"/>
                                        </p:tgtEl>
                                      </p:cBhvr>
                                    </p:animEffect>
                                  </p:childTnLst>
                                </p:cTn>
                              </p:par>
                              <p:par>
                                <p:cTn id="11" presetID="9" presetClass="emph" presetSubtype="0" nodeType="withEffect">
                                  <p:stCondLst>
                                    <p:cond delay="0"/>
                                  </p:stCondLst>
                                  <p:childTnLst>
                                    <p:set>
                                      <p:cBhvr>
                                        <p:cTn id="12" dur="indefinite"/>
                                        <p:tgtEl>
                                          <p:spTgt spid="26"/>
                                        </p:tgtEl>
                                        <p:attrNameLst>
                                          <p:attrName>style.opacity</p:attrName>
                                        </p:attrNameLst>
                                      </p:cBhvr>
                                      <p:to>
                                        <p:strVal val="0.5"/>
                                      </p:to>
                                    </p:set>
                                    <p:animEffect filter="image" prLst="opacity: 0.5">
                                      <p:cBhvr rctx="IE">
                                        <p:cTn id="13" dur="indefinite"/>
                                        <p:tgtEl>
                                          <p:spTgt spid="26"/>
                                        </p:tgtEl>
                                      </p:cBhvr>
                                    </p:animEffect>
                                  </p:childTnLst>
                                </p:cTn>
                              </p:par>
                              <p:par>
                                <p:cTn id="14" presetID="9" presetClass="emph" presetSubtype="0" grpId="1" nodeType="withEffect">
                                  <p:stCondLst>
                                    <p:cond delay="0"/>
                                  </p:stCondLst>
                                  <p:childTnLst>
                                    <p:set>
                                      <p:cBhvr>
                                        <p:cTn id="15" dur="indefinite"/>
                                        <p:tgtEl>
                                          <p:spTgt spid="27"/>
                                        </p:tgtEl>
                                        <p:attrNameLst>
                                          <p:attrName>style.opacity</p:attrName>
                                        </p:attrNameLst>
                                      </p:cBhvr>
                                      <p:to>
                                        <p:strVal val="0.5"/>
                                      </p:to>
                                    </p:set>
                                    <p:animEffect filter="image" prLst="opacity: 0.5">
                                      <p:cBhvr rctx="IE">
                                        <p:cTn id="16" dur="indefinite"/>
                                        <p:tgtEl>
                                          <p:spTgt spid="27"/>
                                        </p:tgtEl>
                                      </p:cBhvr>
                                    </p:animEffect>
                                  </p:childTnLst>
                                </p:cTn>
                              </p:par>
                              <p:par>
                                <p:cTn id="17" presetID="9" presetClass="emph" presetSubtype="0" nodeType="withEffect">
                                  <p:stCondLst>
                                    <p:cond delay="0"/>
                                  </p:stCondLst>
                                  <p:childTnLst>
                                    <p:set>
                                      <p:cBhvr>
                                        <p:cTn id="18" dur="indefinite"/>
                                        <p:tgtEl>
                                          <p:spTgt spid="18"/>
                                        </p:tgtEl>
                                        <p:attrNameLst>
                                          <p:attrName>style.opacity</p:attrName>
                                        </p:attrNameLst>
                                      </p:cBhvr>
                                      <p:to>
                                        <p:strVal val="0.25"/>
                                      </p:to>
                                    </p:set>
                                    <p:animEffect filter="image" prLst="opacity: 0.25">
                                      <p:cBhvr rctx="IE">
                                        <p:cTn id="19" dur="indefinite"/>
                                        <p:tgtEl>
                                          <p:spTgt spid="18"/>
                                        </p:tgtEl>
                                      </p:cBhvr>
                                    </p:animEffect>
                                  </p:childTnLst>
                                </p:cTn>
                              </p:par>
                              <p:par>
                                <p:cTn id="20" presetID="9" presetClass="emph" presetSubtype="0" grpId="0" nodeType="withEffect">
                                  <p:stCondLst>
                                    <p:cond delay="0"/>
                                  </p:stCondLst>
                                  <p:childTnLst>
                                    <p:set>
                                      <p:cBhvr>
                                        <p:cTn id="21" dur="indefinite"/>
                                        <p:tgtEl>
                                          <p:spTgt spid="19"/>
                                        </p:tgtEl>
                                        <p:attrNameLst>
                                          <p:attrName>style.opacity</p:attrName>
                                        </p:attrNameLst>
                                      </p:cBhvr>
                                      <p:to>
                                        <p:strVal val="0.25"/>
                                      </p:to>
                                    </p:set>
                                    <p:animEffect filter="image" prLst="opacity: 0.25">
                                      <p:cBhvr rctx="IE">
                                        <p:cTn id="22" dur="indefinite"/>
                                        <p:tgtEl>
                                          <p:spTgt spid="19"/>
                                        </p:tgtEl>
                                      </p:cBhvr>
                                    </p:animEffect>
                                  </p:childTnLst>
                                </p:cTn>
                              </p:par>
                              <p:par>
                                <p:cTn id="23" presetID="9" presetClass="emph" presetSubtype="0" nodeType="withEffect">
                                  <p:stCondLst>
                                    <p:cond delay="0"/>
                                  </p:stCondLst>
                                  <p:childTnLst>
                                    <p:set>
                                      <p:cBhvr>
                                        <p:cTn id="24" dur="indefinite"/>
                                        <p:tgtEl>
                                          <p:spTgt spid="20"/>
                                        </p:tgtEl>
                                        <p:attrNameLst>
                                          <p:attrName>style.opacity</p:attrName>
                                        </p:attrNameLst>
                                      </p:cBhvr>
                                      <p:to>
                                        <p:strVal val="0.25"/>
                                      </p:to>
                                    </p:set>
                                    <p:animEffect filter="image" prLst="opacity: 0.25">
                                      <p:cBhvr rctx="IE">
                                        <p:cTn id="25" dur="indefinite"/>
                                        <p:tgtEl>
                                          <p:spTgt spid="20"/>
                                        </p:tgtEl>
                                      </p:cBhvr>
                                    </p:animEffect>
                                  </p:childTnLst>
                                </p:cTn>
                              </p:par>
                              <p:par>
                                <p:cTn id="26" presetID="9" presetClass="emph" presetSubtype="0" grpId="0" nodeType="withEffect">
                                  <p:stCondLst>
                                    <p:cond delay="0"/>
                                  </p:stCondLst>
                                  <p:childTnLst>
                                    <p:set>
                                      <p:cBhvr>
                                        <p:cTn id="27" dur="indefinite"/>
                                        <p:tgtEl>
                                          <p:spTgt spid="21"/>
                                        </p:tgtEl>
                                        <p:attrNameLst>
                                          <p:attrName>style.opacity</p:attrName>
                                        </p:attrNameLst>
                                      </p:cBhvr>
                                      <p:to>
                                        <p:strVal val="0.25"/>
                                      </p:to>
                                    </p:set>
                                    <p:animEffect filter="image" prLst="opacity: 0.25">
                                      <p:cBhvr rctx="IE">
                                        <p:cTn id="28" dur="indefinite"/>
                                        <p:tgtEl>
                                          <p:spTgt spid="21"/>
                                        </p:tgtEl>
                                      </p:cBhvr>
                                    </p:animEffect>
                                  </p:childTnLst>
                                </p:cTn>
                              </p:par>
                              <p:par>
                                <p:cTn id="29" presetID="9" presetClass="emph" presetSubtype="0" grpId="0" nodeType="withEffect">
                                  <p:stCondLst>
                                    <p:cond delay="0"/>
                                  </p:stCondLst>
                                  <p:childTnLst>
                                    <p:set>
                                      <p:cBhvr>
                                        <p:cTn id="30" dur="indefinite"/>
                                        <p:tgtEl>
                                          <p:spTgt spid="23"/>
                                        </p:tgtEl>
                                        <p:attrNameLst>
                                          <p:attrName>style.opacity</p:attrName>
                                        </p:attrNameLst>
                                      </p:cBhvr>
                                      <p:to>
                                        <p:strVal val="0.25"/>
                                      </p:to>
                                    </p:set>
                                    <p:animEffect filter="image" prLst="opacity: 0.25">
                                      <p:cBhvr rctx="IE">
                                        <p:cTn id="31" dur="indefinite"/>
                                        <p:tgtEl>
                                          <p:spTgt spid="23"/>
                                        </p:tgtEl>
                                      </p:cBhvr>
                                    </p:animEffect>
                                  </p:childTnLst>
                                </p:cTn>
                              </p:par>
                              <p:par>
                                <p:cTn id="32" presetID="9" presetClass="emph" presetSubtype="0" nodeType="withEffect">
                                  <p:stCondLst>
                                    <p:cond delay="0"/>
                                  </p:stCondLst>
                                  <p:childTnLst>
                                    <p:set>
                                      <p:cBhvr>
                                        <p:cTn id="33" dur="indefinite"/>
                                        <p:tgtEl>
                                          <p:spTgt spid="22"/>
                                        </p:tgtEl>
                                        <p:attrNameLst>
                                          <p:attrName>style.opacity</p:attrName>
                                        </p:attrNameLst>
                                      </p:cBhvr>
                                      <p:to>
                                        <p:strVal val="0.25"/>
                                      </p:to>
                                    </p:set>
                                    <p:animEffect filter="image" prLst="opacity: 0.25">
                                      <p:cBhvr rctx="IE">
                                        <p:cTn id="34" dur="indefinite"/>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1" grpId="0"/>
      <p:bldP spid="23" grpId="0"/>
      <p:bldP spid="27" grpId="0"/>
      <p:bldP spid="27" grpId="1"/>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accent5">
            <a:lumMod val="60000"/>
            <a:lumOff val="4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45421" y="504795"/>
            <a:ext cx="5872349" cy="485699"/>
          </a:xfrm>
        </p:spPr>
        <p:txBody>
          <a:bodyPr/>
          <a:lstStyle/>
          <a:p>
            <a:br>
              <a:rPr lang="en-SG" sz="1400" dirty="0">
                <a:solidFill>
                  <a:schemeClr val="tx1"/>
                </a:solidFill>
              </a:rPr>
            </a:br>
            <a:br>
              <a:rPr lang="en-SG" sz="1400" dirty="0">
                <a:solidFill>
                  <a:schemeClr val="tx1"/>
                </a:solidFill>
              </a:rPr>
            </a:br>
            <a:br>
              <a:rPr lang="en-SG" sz="1400" dirty="0">
                <a:solidFill>
                  <a:schemeClr val="tx1"/>
                </a:solidFill>
              </a:rPr>
            </a:br>
            <a:r>
              <a:rPr lang="en-SG" sz="1400" dirty="0">
                <a:solidFill>
                  <a:schemeClr val="tx1"/>
                </a:solidFill>
              </a:rPr>
              <a:t>Number of missed/late call across different caregiver ratio </a:t>
            </a:r>
          </a:p>
        </p:txBody>
      </p:sp>
      <p:sp>
        <p:nvSpPr>
          <p:cNvPr id="18" name="Arrow: Circular 17"/>
          <p:cNvSpPr/>
          <p:nvPr/>
        </p:nvSpPr>
        <p:spPr>
          <a:xfrm>
            <a:off x="7764995" y="118834"/>
            <a:ext cx="1348083" cy="871660"/>
          </a:xfrm>
          <a:prstGeom prst="circularArrow">
            <a:avLst>
              <a:gd name="adj1" fmla="val 10980"/>
              <a:gd name="adj2" fmla="val 1142322"/>
              <a:gd name="adj3" fmla="val 4500000"/>
              <a:gd name="adj4" fmla="val 10800000"/>
              <a:gd name="adj5" fmla="val 12500"/>
            </a:avLst>
          </a:prstGeom>
        </p:spPr>
        <p:style>
          <a:lnRef idx="0">
            <a:schemeClr val="lt1">
              <a:hueOff val="0"/>
              <a:satOff val="0"/>
              <a:lumOff val="0"/>
              <a:alphaOff val="0"/>
            </a:schemeClr>
          </a:lnRef>
          <a:fillRef idx="3">
            <a:schemeClr val="accent2">
              <a:hueOff val="0"/>
              <a:satOff val="0"/>
              <a:lumOff val="0"/>
              <a:alphaOff val="0"/>
            </a:schemeClr>
          </a:fillRef>
          <a:effectRef idx="3">
            <a:schemeClr val="accent2">
              <a:hueOff val="0"/>
              <a:satOff val="0"/>
              <a:lumOff val="0"/>
              <a:alphaOff val="0"/>
            </a:schemeClr>
          </a:effectRef>
          <a:fontRef idx="minor">
            <a:schemeClr val="lt1"/>
          </a:fontRef>
        </p:style>
      </p:sp>
      <p:sp>
        <p:nvSpPr>
          <p:cNvPr id="19" name="Freeform: Shape 18"/>
          <p:cNvSpPr/>
          <p:nvPr/>
        </p:nvSpPr>
        <p:spPr>
          <a:xfrm>
            <a:off x="7741544" y="418885"/>
            <a:ext cx="1390079" cy="243097"/>
          </a:xfrm>
          <a:custGeom>
            <a:avLst/>
            <a:gdLst>
              <a:gd name="connsiteX0" fmla="*/ 0 w 797287"/>
              <a:gd name="connsiteY0" fmla="*/ 0 h 398465"/>
              <a:gd name="connsiteX1" fmla="*/ 797287 w 797287"/>
              <a:gd name="connsiteY1" fmla="*/ 0 h 398465"/>
              <a:gd name="connsiteX2" fmla="*/ 797287 w 797287"/>
              <a:gd name="connsiteY2" fmla="*/ 398465 h 398465"/>
              <a:gd name="connsiteX3" fmla="*/ 0 w 797287"/>
              <a:gd name="connsiteY3" fmla="*/ 398465 h 398465"/>
              <a:gd name="connsiteX4" fmla="*/ 0 w 797287"/>
              <a:gd name="connsiteY4" fmla="*/ 0 h 3984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287" h="398465">
                <a:moveTo>
                  <a:pt x="0" y="0"/>
                </a:moveTo>
                <a:lnTo>
                  <a:pt x="797287" y="0"/>
                </a:lnTo>
                <a:lnTo>
                  <a:pt x="797287" y="398465"/>
                </a:lnTo>
                <a:lnTo>
                  <a:pt x="0" y="39846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445" tIns="4445" rIns="4445" bIns="4445" numCol="1" spcCol="1270" anchor="ctr" anchorCtr="0">
            <a:noAutofit/>
          </a:bodyPr>
          <a:lstStyle/>
          <a:p>
            <a:pPr marL="0" lvl="0" indent="0" algn="ctr" defTabSz="311150">
              <a:lnSpc>
                <a:spcPct val="90000"/>
              </a:lnSpc>
              <a:spcBef>
                <a:spcPct val="0"/>
              </a:spcBef>
              <a:spcAft>
                <a:spcPct val="35000"/>
              </a:spcAft>
              <a:buNone/>
            </a:pPr>
            <a:r>
              <a:rPr lang="en-US" sz="800" b="1" kern="1200" dirty="0">
                <a:latin typeface="Montserrat" panose="020B0604020202020204" charset="0"/>
              </a:rPr>
              <a:t>INTRODUCTION</a:t>
            </a:r>
          </a:p>
        </p:txBody>
      </p:sp>
      <p:sp>
        <p:nvSpPr>
          <p:cNvPr id="20" name="Shape 19"/>
          <p:cNvSpPr/>
          <p:nvPr/>
        </p:nvSpPr>
        <p:spPr>
          <a:xfrm>
            <a:off x="7547726" y="619659"/>
            <a:ext cx="1348083" cy="871660"/>
          </a:xfrm>
          <a:prstGeom prst="leftCircularArrow">
            <a:avLst>
              <a:gd name="adj1" fmla="val 10980"/>
              <a:gd name="adj2" fmla="val 1142322"/>
              <a:gd name="adj3" fmla="val 6300000"/>
              <a:gd name="adj4" fmla="val 18900000"/>
              <a:gd name="adj5" fmla="val 12500"/>
            </a:avLst>
          </a:prstGeom>
        </p:spPr>
        <p:style>
          <a:lnRef idx="0">
            <a:schemeClr val="lt1">
              <a:hueOff val="0"/>
              <a:satOff val="0"/>
              <a:lumOff val="0"/>
              <a:alphaOff val="0"/>
            </a:schemeClr>
          </a:lnRef>
          <a:fillRef idx="3">
            <a:schemeClr val="accent3">
              <a:hueOff val="0"/>
              <a:satOff val="0"/>
              <a:lumOff val="0"/>
              <a:alphaOff val="0"/>
            </a:schemeClr>
          </a:fillRef>
          <a:effectRef idx="3">
            <a:schemeClr val="accent3">
              <a:hueOff val="0"/>
              <a:satOff val="0"/>
              <a:lumOff val="0"/>
              <a:alphaOff val="0"/>
            </a:schemeClr>
          </a:effectRef>
          <a:fontRef idx="minor">
            <a:schemeClr val="lt1"/>
          </a:fontRef>
        </p:style>
      </p:sp>
      <p:sp>
        <p:nvSpPr>
          <p:cNvPr id="21" name="Freeform: Shape 20"/>
          <p:cNvSpPr/>
          <p:nvPr/>
        </p:nvSpPr>
        <p:spPr>
          <a:xfrm>
            <a:off x="7547726" y="924557"/>
            <a:ext cx="1390079" cy="243097"/>
          </a:xfrm>
          <a:custGeom>
            <a:avLst/>
            <a:gdLst>
              <a:gd name="connsiteX0" fmla="*/ 0 w 797287"/>
              <a:gd name="connsiteY0" fmla="*/ 0 h 398465"/>
              <a:gd name="connsiteX1" fmla="*/ 797287 w 797287"/>
              <a:gd name="connsiteY1" fmla="*/ 0 h 398465"/>
              <a:gd name="connsiteX2" fmla="*/ 797287 w 797287"/>
              <a:gd name="connsiteY2" fmla="*/ 398465 h 398465"/>
              <a:gd name="connsiteX3" fmla="*/ 0 w 797287"/>
              <a:gd name="connsiteY3" fmla="*/ 398465 h 398465"/>
              <a:gd name="connsiteX4" fmla="*/ 0 w 797287"/>
              <a:gd name="connsiteY4" fmla="*/ 0 h 3984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287" h="398465">
                <a:moveTo>
                  <a:pt x="0" y="0"/>
                </a:moveTo>
                <a:lnTo>
                  <a:pt x="797287" y="0"/>
                </a:lnTo>
                <a:lnTo>
                  <a:pt x="797287" y="398465"/>
                </a:lnTo>
                <a:lnTo>
                  <a:pt x="0" y="39846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445" tIns="4445" rIns="4445" bIns="4445" numCol="1" spcCol="1270" anchor="ctr" anchorCtr="0">
            <a:noAutofit/>
          </a:bodyPr>
          <a:lstStyle/>
          <a:p>
            <a:pPr marL="0" lvl="0" indent="0" algn="ctr" defTabSz="311150">
              <a:lnSpc>
                <a:spcPct val="90000"/>
              </a:lnSpc>
              <a:spcBef>
                <a:spcPct val="0"/>
              </a:spcBef>
              <a:spcAft>
                <a:spcPct val="35000"/>
              </a:spcAft>
              <a:buNone/>
            </a:pPr>
            <a:r>
              <a:rPr lang="en-US" sz="800" b="1" kern="1200" dirty="0">
                <a:latin typeface="Montserrat" panose="020B0604020202020204" charset="0"/>
              </a:rPr>
              <a:t>REVIEW OF </a:t>
            </a:r>
          </a:p>
          <a:p>
            <a:pPr marL="0" lvl="0" indent="0" algn="ctr" defTabSz="311150">
              <a:lnSpc>
                <a:spcPct val="90000"/>
              </a:lnSpc>
              <a:spcBef>
                <a:spcPct val="0"/>
              </a:spcBef>
              <a:spcAft>
                <a:spcPct val="35000"/>
              </a:spcAft>
              <a:buNone/>
            </a:pPr>
            <a:r>
              <a:rPr lang="en-US" sz="800" b="1" kern="1200" dirty="0">
                <a:latin typeface="Montserrat" panose="020B0604020202020204" charset="0"/>
              </a:rPr>
              <a:t>EXISTING WORKS</a:t>
            </a:r>
          </a:p>
        </p:txBody>
      </p:sp>
      <p:sp>
        <p:nvSpPr>
          <p:cNvPr id="22" name="Arrow: Circular 21"/>
          <p:cNvSpPr/>
          <p:nvPr/>
        </p:nvSpPr>
        <p:spPr>
          <a:xfrm>
            <a:off x="7764995" y="1122734"/>
            <a:ext cx="1348083" cy="871660"/>
          </a:xfrm>
          <a:prstGeom prst="circularArrow">
            <a:avLst>
              <a:gd name="adj1" fmla="val 10980"/>
              <a:gd name="adj2" fmla="val 1142322"/>
              <a:gd name="adj3" fmla="val 4500000"/>
              <a:gd name="adj4" fmla="val 13500000"/>
              <a:gd name="adj5" fmla="val 12500"/>
            </a:avLst>
          </a:prstGeom>
        </p:spPr>
        <p:style>
          <a:lnRef idx="0">
            <a:schemeClr val="lt1">
              <a:hueOff val="0"/>
              <a:satOff val="0"/>
              <a:lumOff val="0"/>
              <a:alphaOff val="0"/>
            </a:schemeClr>
          </a:lnRef>
          <a:fillRef idx="3">
            <a:schemeClr val="accent4">
              <a:hueOff val="0"/>
              <a:satOff val="0"/>
              <a:lumOff val="0"/>
              <a:alphaOff val="0"/>
            </a:schemeClr>
          </a:fillRef>
          <a:effectRef idx="3">
            <a:schemeClr val="accent4">
              <a:hueOff val="0"/>
              <a:satOff val="0"/>
              <a:lumOff val="0"/>
              <a:alphaOff val="0"/>
            </a:schemeClr>
          </a:effectRef>
          <a:fontRef idx="minor">
            <a:schemeClr val="lt1"/>
          </a:fontRef>
        </p:style>
      </p:sp>
      <p:sp>
        <p:nvSpPr>
          <p:cNvPr id="23" name="Freeform: Shape 22"/>
          <p:cNvSpPr/>
          <p:nvPr/>
        </p:nvSpPr>
        <p:spPr>
          <a:xfrm>
            <a:off x="7820596" y="1421927"/>
            <a:ext cx="1390079" cy="243097"/>
          </a:xfrm>
          <a:custGeom>
            <a:avLst/>
            <a:gdLst>
              <a:gd name="connsiteX0" fmla="*/ 0 w 797287"/>
              <a:gd name="connsiteY0" fmla="*/ 0 h 398465"/>
              <a:gd name="connsiteX1" fmla="*/ 797287 w 797287"/>
              <a:gd name="connsiteY1" fmla="*/ 0 h 398465"/>
              <a:gd name="connsiteX2" fmla="*/ 797287 w 797287"/>
              <a:gd name="connsiteY2" fmla="*/ 398465 h 398465"/>
              <a:gd name="connsiteX3" fmla="*/ 0 w 797287"/>
              <a:gd name="connsiteY3" fmla="*/ 398465 h 398465"/>
              <a:gd name="connsiteX4" fmla="*/ 0 w 797287"/>
              <a:gd name="connsiteY4" fmla="*/ 0 h 3984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287" h="398465">
                <a:moveTo>
                  <a:pt x="0" y="0"/>
                </a:moveTo>
                <a:lnTo>
                  <a:pt x="797287" y="0"/>
                </a:lnTo>
                <a:lnTo>
                  <a:pt x="797287" y="398465"/>
                </a:lnTo>
                <a:lnTo>
                  <a:pt x="0" y="39846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445" tIns="4445" rIns="4445" bIns="4445" numCol="1" spcCol="1270" anchor="ctr" anchorCtr="0">
            <a:noAutofit/>
          </a:bodyPr>
          <a:lstStyle/>
          <a:p>
            <a:pPr marL="0" lvl="0" indent="0" algn="ctr" defTabSz="311150">
              <a:lnSpc>
                <a:spcPct val="90000"/>
              </a:lnSpc>
              <a:spcBef>
                <a:spcPct val="0"/>
              </a:spcBef>
              <a:spcAft>
                <a:spcPct val="35000"/>
              </a:spcAft>
              <a:buNone/>
            </a:pPr>
            <a:r>
              <a:rPr lang="en-US" sz="800" b="1" kern="1200" dirty="0">
                <a:latin typeface="Montserrat" panose="020B0604020202020204" charset="0"/>
              </a:rPr>
              <a:t>METHODOLOGY</a:t>
            </a:r>
          </a:p>
        </p:txBody>
      </p:sp>
      <p:sp>
        <p:nvSpPr>
          <p:cNvPr id="24" name="Shape 23"/>
          <p:cNvSpPr/>
          <p:nvPr/>
        </p:nvSpPr>
        <p:spPr>
          <a:xfrm>
            <a:off x="7547726" y="1624403"/>
            <a:ext cx="1348083" cy="871660"/>
          </a:xfrm>
          <a:prstGeom prst="leftCircularArrow">
            <a:avLst>
              <a:gd name="adj1" fmla="val 10980"/>
              <a:gd name="adj2" fmla="val 1142322"/>
              <a:gd name="adj3" fmla="val 6300000"/>
              <a:gd name="adj4" fmla="val 18900000"/>
              <a:gd name="adj5" fmla="val 12500"/>
            </a:avLst>
          </a:prstGeom>
        </p:spPr>
        <p:style>
          <a:lnRef idx="0">
            <a:schemeClr val="lt1">
              <a:hueOff val="0"/>
              <a:satOff val="0"/>
              <a:lumOff val="0"/>
              <a:alphaOff val="0"/>
            </a:schemeClr>
          </a:lnRef>
          <a:fillRef idx="3">
            <a:schemeClr val="accent5">
              <a:hueOff val="0"/>
              <a:satOff val="0"/>
              <a:lumOff val="0"/>
              <a:alphaOff val="0"/>
            </a:schemeClr>
          </a:fillRef>
          <a:effectRef idx="3">
            <a:schemeClr val="accent5">
              <a:hueOff val="0"/>
              <a:satOff val="0"/>
              <a:lumOff val="0"/>
              <a:alphaOff val="0"/>
            </a:schemeClr>
          </a:effectRef>
          <a:fontRef idx="minor">
            <a:schemeClr val="lt1"/>
          </a:fontRef>
        </p:style>
      </p:sp>
      <p:sp>
        <p:nvSpPr>
          <p:cNvPr id="25" name="Freeform: Shape 24"/>
          <p:cNvSpPr/>
          <p:nvPr/>
        </p:nvSpPr>
        <p:spPr>
          <a:xfrm>
            <a:off x="7464766" y="1938684"/>
            <a:ext cx="1390079" cy="243097"/>
          </a:xfrm>
          <a:custGeom>
            <a:avLst/>
            <a:gdLst>
              <a:gd name="connsiteX0" fmla="*/ 0 w 797287"/>
              <a:gd name="connsiteY0" fmla="*/ 0 h 398465"/>
              <a:gd name="connsiteX1" fmla="*/ 797287 w 797287"/>
              <a:gd name="connsiteY1" fmla="*/ 0 h 398465"/>
              <a:gd name="connsiteX2" fmla="*/ 797287 w 797287"/>
              <a:gd name="connsiteY2" fmla="*/ 398465 h 398465"/>
              <a:gd name="connsiteX3" fmla="*/ 0 w 797287"/>
              <a:gd name="connsiteY3" fmla="*/ 398465 h 398465"/>
              <a:gd name="connsiteX4" fmla="*/ 0 w 797287"/>
              <a:gd name="connsiteY4" fmla="*/ 0 h 3984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287" h="398465">
                <a:moveTo>
                  <a:pt x="0" y="0"/>
                </a:moveTo>
                <a:lnTo>
                  <a:pt x="797287" y="0"/>
                </a:lnTo>
                <a:lnTo>
                  <a:pt x="797287" y="398465"/>
                </a:lnTo>
                <a:lnTo>
                  <a:pt x="0" y="39846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445" tIns="4445" rIns="4445" bIns="4445" numCol="1" spcCol="1270" anchor="ctr" anchorCtr="0">
            <a:noAutofit/>
          </a:bodyPr>
          <a:lstStyle/>
          <a:p>
            <a:pPr marL="0" lvl="0" indent="0" algn="ctr" defTabSz="311150">
              <a:lnSpc>
                <a:spcPct val="90000"/>
              </a:lnSpc>
              <a:spcBef>
                <a:spcPct val="0"/>
              </a:spcBef>
              <a:spcAft>
                <a:spcPct val="35000"/>
              </a:spcAft>
              <a:buNone/>
            </a:pPr>
            <a:r>
              <a:rPr lang="en-US" sz="800" b="1" kern="1200" dirty="0">
                <a:latin typeface="Montserrat" panose="020B0604020202020204" charset="0"/>
              </a:rPr>
              <a:t>RESULTS AND </a:t>
            </a:r>
          </a:p>
          <a:p>
            <a:pPr marL="0" lvl="0" indent="0" algn="ctr" defTabSz="311150">
              <a:lnSpc>
                <a:spcPct val="90000"/>
              </a:lnSpc>
              <a:spcBef>
                <a:spcPct val="0"/>
              </a:spcBef>
              <a:spcAft>
                <a:spcPct val="35000"/>
              </a:spcAft>
              <a:buNone/>
            </a:pPr>
            <a:r>
              <a:rPr lang="en-US" sz="800" b="1" kern="1200" dirty="0">
                <a:latin typeface="Montserrat" panose="020B0604020202020204" charset="0"/>
              </a:rPr>
              <a:t>DISCUSSION</a:t>
            </a:r>
          </a:p>
        </p:txBody>
      </p:sp>
      <p:sp>
        <p:nvSpPr>
          <p:cNvPr id="26" name="Block Arc 25"/>
          <p:cNvSpPr/>
          <p:nvPr/>
        </p:nvSpPr>
        <p:spPr>
          <a:xfrm>
            <a:off x="7820596" y="2183189"/>
            <a:ext cx="1158173" cy="749267"/>
          </a:xfrm>
          <a:prstGeom prst="blockArc">
            <a:avLst>
              <a:gd name="adj1" fmla="val 13500000"/>
              <a:gd name="adj2" fmla="val 10800000"/>
              <a:gd name="adj3" fmla="val 12740"/>
            </a:avLst>
          </a:prstGeom>
        </p:spPr>
        <p:style>
          <a:lnRef idx="0">
            <a:schemeClr val="lt1">
              <a:hueOff val="0"/>
              <a:satOff val="0"/>
              <a:lumOff val="0"/>
              <a:alphaOff val="0"/>
            </a:schemeClr>
          </a:lnRef>
          <a:fillRef idx="3">
            <a:schemeClr val="accent6">
              <a:hueOff val="0"/>
              <a:satOff val="0"/>
              <a:lumOff val="0"/>
              <a:alphaOff val="0"/>
            </a:schemeClr>
          </a:fillRef>
          <a:effectRef idx="3">
            <a:schemeClr val="accent6">
              <a:hueOff val="0"/>
              <a:satOff val="0"/>
              <a:lumOff val="0"/>
              <a:alphaOff val="0"/>
            </a:schemeClr>
          </a:effectRef>
          <a:fontRef idx="minor">
            <a:schemeClr val="lt1"/>
          </a:fontRef>
        </p:style>
      </p:sp>
      <p:sp>
        <p:nvSpPr>
          <p:cNvPr id="27" name="Freeform: Shape 26"/>
          <p:cNvSpPr/>
          <p:nvPr/>
        </p:nvSpPr>
        <p:spPr>
          <a:xfrm>
            <a:off x="7722999" y="2462193"/>
            <a:ext cx="1390079" cy="243097"/>
          </a:xfrm>
          <a:custGeom>
            <a:avLst/>
            <a:gdLst>
              <a:gd name="connsiteX0" fmla="*/ 0 w 797287"/>
              <a:gd name="connsiteY0" fmla="*/ 0 h 398465"/>
              <a:gd name="connsiteX1" fmla="*/ 797287 w 797287"/>
              <a:gd name="connsiteY1" fmla="*/ 0 h 398465"/>
              <a:gd name="connsiteX2" fmla="*/ 797287 w 797287"/>
              <a:gd name="connsiteY2" fmla="*/ 398465 h 398465"/>
              <a:gd name="connsiteX3" fmla="*/ 0 w 797287"/>
              <a:gd name="connsiteY3" fmla="*/ 398465 h 398465"/>
              <a:gd name="connsiteX4" fmla="*/ 0 w 797287"/>
              <a:gd name="connsiteY4" fmla="*/ 0 h 3984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287" h="398465">
                <a:moveTo>
                  <a:pt x="0" y="0"/>
                </a:moveTo>
                <a:lnTo>
                  <a:pt x="797287" y="0"/>
                </a:lnTo>
                <a:lnTo>
                  <a:pt x="797287" y="398465"/>
                </a:lnTo>
                <a:lnTo>
                  <a:pt x="0" y="39846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445" tIns="4445" rIns="4445" bIns="4445" numCol="1" spcCol="1270" anchor="ctr" anchorCtr="0">
            <a:noAutofit/>
          </a:bodyPr>
          <a:lstStyle/>
          <a:p>
            <a:pPr marL="0" lvl="0" indent="0" algn="ctr" defTabSz="311150">
              <a:lnSpc>
                <a:spcPct val="90000"/>
              </a:lnSpc>
              <a:spcBef>
                <a:spcPct val="0"/>
              </a:spcBef>
              <a:spcAft>
                <a:spcPct val="35000"/>
              </a:spcAft>
              <a:buNone/>
            </a:pPr>
            <a:r>
              <a:rPr lang="en-US" sz="800" b="1" kern="1200" dirty="0">
                <a:latin typeface="Montserrat" panose="020B0604020202020204" charset="0"/>
              </a:rPr>
              <a:t>CONCLUSION</a:t>
            </a:r>
          </a:p>
        </p:txBody>
      </p:sp>
      <p:sp>
        <p:nvSpPr>
          <p:cNvPr id="15" name="Freeform: Shape 14"/>
          <p:cNvSpPr/>
          <p:nvPr/>
        </p:nvSpPr>
        <p:spPr>
          <a:xfrm>
            <a:off x="245421" y="3406083"/>
            <a:ext cx="2629524" cy="560665"/>
          </a:xfrm>
          <a:custGeom>
            <a:avLst/>
            <a:gdLst>
              <a:gd name="connsiteX0" fmla="*/ 0 w 2333027"/>
              <a:gd name="connsiteY0" fmla="*/ 0 h 560665"/>
              <a:gd name="connsiteX1" fmla="*/ 2333027 w 2333027"/>
              <a:gd name="connsiteY1" fmla="*/ 0 h 560665"/>
              <a:gd name="connsiteX2" fmla="*/ 2333027 w 2333027"/>
              <a:gd name="connsiteY2" fmla="*/ 560665 h 560665"/>
              <a:gd name="connsiteX3" fmla="*/ 0 w 2333027"/>
              <a:gd name="connsiteY3" fmla="*/ 560665 h 560665"/>
              <a:gd name="connsiteX4" fmla="*/ 0 w 2333027"/>
              <a:gd name="connsiteY4" fmla="*/ 0 h 5606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3027" h="560665">
                <a:moveTo>
                  <a:pt x="0" y="0"/>
                </a:moveTo>
                <a:lnTo>
                  <a:pt x="2333027" y="0"/>
                </a:lnTo>
                <a:lnTo>
                  <a:pt x="2333027" y="560665"/>
                </a:lnTo>
                <a:lnTo>
                  <a:pt x="0" y="560665"/>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2865" tIns="62865" rIns="62865" bIns="62865" numCol="1" spcCol="1270" anchor="ctr" anchorCtr="0">
            <a:noAutofit/>
          </a:bodyPr>
          <a:lstStyle/>
          <a:p>
            <a:pPr marL="0" lvl="0" indent="0" algn="ctr" defTabSz="1466850">
              <a:lnSpc>
                <a:spcPct val="90000"/>
              </a:lnSpc>
              <a:spcBef>
                <a:spcPct val="0"/>
              </a:spcBef>
              <a:spcAft>
                <a:spcPct val="5000"/>
              </a:spcAft>
              <a:buNone/>
            </a:pPr>
            <a:r>
              <a:rPr lang="en-US" sz="1800" b="1" kern="1200" dirty="0"/>
              <a:t>Algorithm 1</a:t>
            </a:r>
          </a:p>
        </p:txBody>
      </p:sp>
      <p:sp>
        <p:nvSpPr>
          <p:cNvPr id="16" name="Freeform: Shape 15"/>
          <p:cNvSpPr/>
          <p:nvPr/>
        </p:nvSpPr>
        <p:spPr>
          <a:xfrm>
            <a:off x="4276419" y="3387033"/>
            <a:ext cx="2629524" cy="560665"/>
          </a:xfrm>
          <a:custGeom>
            <a:avLst/>
            <a:gdLst>
              <a:gd name="connsiteX0" fmla="*/ 0 w 2333027"/>
              <a:gd name="connsiteY0" fmla="*/ 0 h 560665"/>
              <a:gd name="connsiteX1" fmla="*/ 2333027 w 2333027"/>
              <a:gd name="connsiteY1" fmla="*/ 0 h 560665"/>
              <a:gd name="connsiteX2" fmla="*/ 2333027 w 2333027"/>
              <a:gd name="connsiteY2" fmla="*/ 560665 h 560665"/>
              <a:gd name="connsiteX3" fmla="*/ 0 w 2333027"/>
              <a:gd name="connsiteY3" fmla="*/ 560665 h 560665"/>
              <a:gd name="connsiteX4" fmla="*/ 0 w 2333027"/>
              <a:gd name="connsiteY4" fmla="*/ 0 h 5606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3027" h="560665">
                <a:moveTo>
                  <a:pt x="0" y="0"/>
                </a:moveTo>
                <a:lnTo>
                  <a:pt x="2333027" y="0"/>
                </a:lnTo>
                <a:lnTo>
                  <a:pt x="2333027" y="560665"/>
                </a:lnTo>
                <a:lnTo>
                  <a:pt x="0" y="560665"/>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2865" tIns="62865" rIns="62865" bIns="62865" numCol="1" spcCol="1270" anchor="ctr" anchorCtr="0">
            <a:noAutofit/>
          </a:bodyPr>
          <a:lstStyle/>
          <a:p>
            <a:pPr marL="0" lvl="0" indent="0" algn="ctr" defTabSz="1466850">
              <a:lnSpc>
                <a:spcPct val="90000"/>
              </a:lnSpc>
              <a:spcBef>
                <a:spcPct val="0"/>
              </a:spcBef>
              <a:spcAft>
                <a:spcPct val="5000"/>
              </a:spcAft>
              <a:buNone/>
            </a:pPr>
            <a:r>
              <a:rPr lang="en-US" sz="1800" b="1" kern="1200" dirty="0"/>
              <a:t>Algorithm 2</a:t>
            </a:r>
          </a:p>
        </p:txBody>
      </p:sp>
      <p:sp>
        <p:nvSpPr>
          <p:cNvPr id="17" name="Title 1"/>
          <p:cNvSpPr txBox="1">
            <a:spLocks/>
          </p:cNvSpPr>
          <p:nvPr/>
        </p:nvSpPr>
        <p:spPr>
          <a:xfrm>
            <a:off x="249453" y="292701"/>
            <a:ext cx="6685657" cy="485699"/>
          </a:xfrm>
          <a:prstGeom prst="rect">
            <a:avLst/>
          </a:prstGeom>
          <a:noFill/>
          <a:ln>
            <a:noFill/>
          </a:ln>
        </p:spPr>
        <p:txBody>
          <a:bodyPr lIns="91425" tIns="91425" rIns="91425" bIns="91425" anchor="b"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rgbClr val="999999"/>
              </a:buClr>
              <a:buSzPct val="100000"/>
              <a:buFont typeface="Montserrat"/>
              <a:buNone/>
              <a:defRPr sz="2400" b="1" i="0" u="none" strike="noStrike" cap="none">
                <a:solidFill>
                  <a:srgbClr val="999999"/>
                </a:solidFill>
                <a:latin typeface="Montserrat"/>
                <a:ea typeface="Montserrat"/>
                <a:cs typeface="Montserrat"/>
                <a:sym typeface="Montserrat"/>
              </a:defRPr>
            </a:lvl1pPr>
            <a:lvl2pPr lvl="1">
              <a:spcBef>
                <a:spcPts val="0"/>
              </a:spcBef>
              <a:buClr>
                <a:srgbClr val="999999"/>
              </a:buClr>
              <a:buSzPct val="100000"/>
              <a:buFont typeface="Montserrat"/>
              <a:buNone/>
              <a:defRPr sz="2400" b="1">
                <a:solidFill>
                  <a:srgbClr val="999999"/>
                </a:solidFill>
                <a:latin typeface="Montserrat"/>
                <a:ea typeface="Montserrat"/>
                <a:cs typeface="Montserrat"/>
                <a:sym typeface="Montserrat"/>
              </a:defRPr>
            </a:lvl2pPr>
            <a:lvl3pPr lvl="2">
              <a:spcBef>
                <a:spcPts val="0"/>
              </a:spcBef>
              <a:buClr>
                <a:srgbClr val="999999"/>
              </a:buClr>
              <a:buSzPct val="100000"/>
              <a:buFont typeface="Montserrat"/>
              <a:buNone/>
              <a:defRPr sz="2400" b="1">
                <a:solidFill>
                  <a:srgbClr val="999999"/>
                </a:solidFill>
                <a:latin typeface="Montserrat"/>
                <a:ea typeface="Montserrat"/>
                <a:cs typeface="Montserrat"/>
                <a:sym typeface="Montserrat"/>
              </a:defRPr>
            </a:lvl3pPr>
            <a:lvl4pPr lvl="3">
              <a:spcBef>
                <a:spcPts val="0"/>
              </a:spcBef>
              <a:buClr>
                <a:srgbClr val="999999"/>
              </a:buClr>
              <a:buSzPct val="100000"/>
              <a:buFont typeface="Montserrat"/>
              <a:buNone/>
              <a:defRPr sz="2400" b="1">
                <a:solidFill>
                  <a:srgbClr val="999999"/>
                </a:solidFill>
                <a:latin typeface="Montserrat"/>
                <a:ea typeface="Montserrat"/>
                <a:cs typeface="Montserrat"/>
                <a:sym typeface="Montserrat"/>
              </a:defRPr>
            </a:lvl4pPr>
            <a:lvl5pPr lvl="4">
              <a:spcBef>
                <a:spcPts val="0"/>
              </a:spcBef>
              <a:buClr>
                <a:srgbClr val="999999"/>
              </a:buClr>
              <a:buSzPct val="100000"/>
              <a:buFont typeface="Montserrat"/>
              <a:buNone/>
              <a:defRPr sz="2400" b="1">
                <a:solidFill>
                  <a:srgbClr val="999999"/>
                </a:solidFill>
                <a:latin typeface="Montserrat"/>
                <a:ea typeface="Montserrat"/>
                <a:cs typeface="Montserrat"/>
                <a:sym typeface="Montserrat"/>
              </a:defRPr>
            </a:lvl5pPr>
            <a:lvl6pPr lvl="5">
              <a:spcBef>
                <a:spcPts val="0"/>
              </a:spcBef>
              <a:buClr>
                <a:srgbClr val="999999"/>
              </a:buClr>
              <a:buSzPct val="100000"/>
              <a:buFont typeface="Montserrat"/>
              <a:buNone/>
              <a:defRPr sz="2400" b="1">
                <a:solidFill>
                  <a:srgbClr val="999999"/>
                </a:solidFill>
                <a:latin typeface="Montserrat"/>
                <a:ea typeface="Montserrat"/>
                <a:cs typeface="Montserrat"/>
                <a:sym typeface="Montserrat"/>
              </a:defRPr>
            </a:lvl6pPr>
            <a:lvl7pPr lvl="6">
              <a:spcBef>
                <a:spcPts val="0"/>
              </a:spcBef>
              <a:buClr>
                <a:srgbClr val="999999"/>
              </a:buClr>
              <a:buSzPct val="100000"/>
              <a:buFont typeface="Montserrat"/>
              <a:buNone/>
              <a:defRPr sz="2400" b="1">
                <a:solidFill>
                  <a:srgbClr val="999999"/>
                </a:solidFill>
                <a:latin typeface="Montserrat"/>
                <a:ea typeface="Montserrat"/>
                <a:cs typeface="Montserrat"/>
                <a:sym typeface="Montserrat"/>
              </a:defRPr>
            </a:lvl7pPr>
            <a:lvl8pPr lvl="7">
              <a:spcBef>
                <a:spcPts val="0"/>
              </a:spcBef>
              <a:buClr>
                <a:srgbClr val="999999"/>
              </a:buClr>
              <a:buSzPct val="100000"/>
              <a:buFont typeface="Montserrat"/>
              <a:buNone/>
              <a:defRPr sz="2400" b="1">
                <a:solidFill>
                  <a:srgbClr val="999999"/>
                </a:solidFill>
                <a:latin typeface="Montserrat"/>
                <a:ea typeface="Montserrat"/>
                <a:cs typeface="Montserrat"/>
                <a:sym typeface="Montserrat"/>
              </a:defRPr>
            </a:lvl8pPr>
            <a:lvl9pPr lvl="8">
              <a:spcBef>
                <a:spcPts val="0"/>
              </a:spcBef>
              <a:buClr>
                <a:srgbClr val="999999"/>
              </a:buClr>
              <a:buSzPct val="100000"/>
              <a:buFont typeface="Montserrat"/>
              <a:buNone/>
              <a:defRPr sz="2400" b="1">
                <a:solidFill>
                  <a:srgbClr val="999999"/>
                </a:solidFill>
                <a:latin typeface="Montserrat"/>
                <a:ea typeface="Montserrat"/>
                <a:cs typeface="Montserrat"/>
                <a:sym typeface="Montserrat"/>
              </a:defRPr>
            </a:lvl9pPr>
          </a:lstStyle>
          <a:p>
            <a:r>
              <a:rPr lang="en-SG" dirty="0">
                <a:solidFill>
                  <a:schemeClr val="tx1"/>
                </a:solidFill>
              </a:rPr>
              <a:t>Experiment – Result Analysis</a:t>
            </a:r>
          </a:p>
        </p:txBody>
      </p:sp>
      <p:graphicFrame>
        <p:nvGraphicFramePr>
          <p:cNvPr id="28" name="Chart 27">
            <a:extLst>
              <a:ext uri="{FF2B5EF4-FFF2-40B4-BE49-F238E27FC236}">
                <a16:creationId xmlns:a16="http://schemas.microsoft.com/office/drawing/2014/main" id="{5996170D-E1DF-47C1-9B29-3173DAA107A0}"/>
              </a:ext>
            </a:extLst>
          </p:cNvPr>
          <p:cNvGraphicFramePr>
            <a:graphicFrameLocks/>
          </p:cNvGraphicFramePr>
          <p:nvPr>
            <p:extLst>
              <p:ext uri="{D42A27DB-BD31-4B8C-83A1-F6EECF244321}">
                <p14:modId xmlns:p14="http://schemas.microsoft.com/office/powerpoint/2010/main" val="2907680183"/>
              </p:ext>
            </p:extLst>
          </p:nvPr>
        </p:nvGraphicFramePr>
        <p:xfrm>
          <a:off x="-111292" y="1167654"/>
          <a:ext cx="3758400" cy="21924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9" name="Chart 28">
            <a:extLst>
              <a:ext uri="{FF2B5EF4-FFF2-40B4-BE49-F238E27FC236}">
                <a16:creationId xmlns:a16="http://schemas.microsoft.com/office/drawing/2014/main" id="{7BD8C1DB-FA11-4009-BA85-E5E7FE2D2DE2}"/>
              </a:ext>
            </a:extLst>
          </p:cNvPr>
          <p:cNvGraphicFramePr>
            <a:graphicFrameLocks/>
          </p:cNvGraphicFramePr>
          <p:nvPr>
            <p:extLst>
              <p:ext uri="{D42A27DB-BD31-4B8C-83A1-F6EECF244321}">
                <p14:modId xmlns:p14="http://schemas.microsoft.com/office/powerpoint/2010/main" val="1403627567"/>
              </p:ext>
            </p:extLst>
          </p:nvPr>
        </p:nvGraphicFramePr>
        <p:xfrm>
          <a:off x="3610010" y="1167654"/>
          <a:ext cx="3756741" cy="2191742"/>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971086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nodeType="withEffect">
                                  <p:stCondLst>
                                    <p:cond delay="0"/>
                                  </p:stCondLst>
                                  <p:childTnLst>
                                    <p:set>
                                      <p:cBhvr>
                                        <p:cTn id="6" dur="indefinite"/>
                                        <p:tgtEl>
                                          <p:spTgt spid="26"/>
                                        </p:tgtEl>
                                        <p:attrNameLst>
                                          <p:attrName>style.opacity</p:attrName>
                                        </p:attrNameLst>
                                      </p:cBhvr>
                                      <p:to>
                                        <p:strVal val="0.5"/>
                                      </p:to>
                                    </p:set>
                                    <p:animEffect filter="image" prLst="opacity: 0.5">
                                      <p:cBhvr rctx="IE">
                                        <p:cTn id="7" dur="indefinite"/>
                                        <p:tgtEl>
                                          <p:spTgt spid="26"/>
                                        </p:tgtEl>
                                      </p:cBhvr>
                                    </p:animEffect>
                                  </p:childTnLst>
                                </p:cTn>
                              </p:par>
                              <p:par>
                                <p:cTn id="8" presetID="9" presetClass="emph" presetSubtype="0" grpId="0" nodeType="withEffect">
                                  <p:stCondLst>
                                    <p:cond delay="0"/>
                                  </p:stCondLst>
                                  <p:childTnLst>
                                    <p:set>
                                      <p:cBhvr>
                                        <p:cTn id="9" dur="indefinite"/>
                                        <p:tgtEl>
                                          <p:spTgt spid="27"/>
                                        </p:tgtEl>
                                        <p:attrNameLst>
                                          <p:attrName>style.opacity</p:attrName>
                                        </p:attrNameLst>
                                      </p:cBhvr>
                                      <p:to>
                                        <p:strVal val="0.5"/>
                                      </p:to>
                                    </p:set>
                                    <p:animEffect filter="image" prLst="opacity: 0.5">
                                      <p:cBhvr rctx="IE">
                                        <p:cTn id="10" dur="indefinite"/>
                                        <p:tgtEl>
                                          <p:spTgt spid="27"/>
                                        </p:tgtEl>
                                      </p:cBhvr>
                                    </p:animEffect>
                                  </p:childTnLst>
                                </p:cTn>
                              </p:par>
                              <p:par>
                                <p:cTn id="11" presetID="9" presetClass="emph" presetSubtype="0" nodeType="withEffect">
                                  <p:stCondLst>
                                    <p:cond delay="0"/>
                                  </p:stCondLst>
                                  <p:childTnLst>
                                    <p:set>
                                      <p:cBhvr>
                                        <p:cTn id="12" dur="indefinite"/>
                                        <p:tgtEl>
                                          <p:spTgt spid="26"/>
                                        </p:tgtEl>
                                        <p:attrNameLst>
                                          <p:attrName>style.opacity</p:attrName>
                                        </p:attrNameLst>
                                      </p:cBhvr>
                                      <p:to>
                                        <p:strVal val="0.5"/>
                                      </p:to>
                                    </p:set>
                                    <p:animEffect filter="image" prLst="opacity: 0.5">
                                      <p:cBhvr rctx="IE">
                                        <p:cTn id="13" dur="indefinite"/>
                                        <p:tgtEl>
                                          <p:spTgt spid="26"/>
                                        </p:tgtEl>
                                      </p:cBhvr>
                                    </p:animEffect>
                                  </p:childTnLst>
                                </p:cTn>
                              </p:par>
                              <p:par>
                                <p:cTn id="14" presetID="9" presetClass="emph" presetSubtype="0" grpId="1" nodeType="withEffect">
                                  <p:stCondLst>
                                    <p:cond delay="0"/>
                                  </p:stCondLst>
                                  <p:childTnLst>
                                    <p:set>
                                      <p:cBhvr>
                                        <p:cTn id="15" dur="indefinite"/>
                                        <p:tgtEl>
                                          <p:spTgt spid="27"/>
                                        </p:tgtEl>
                                        <p:attrNameLst>
                                          <p:attrName>style.opacity</p:attrName>
                                        </p:attrNameLst>
                                      </p:cBhvr>
                                      <p:to>
                                        <p:strVal val="0.5"/>
                                      </p:to>
                                    </p:set>
                                    <p:animEffect filter="image" prLst="opacity: 0.5">
                                      <p:cBhvr rctx="IE">
                                        <p:cTn id="16" dur="indefinite"/>
                                        <p:tgtEl>
                                          <p:spTgt spid="27"/>
                                        </p:tgtEl>
                                      </p:cBhvr>
                                    </p:animEffect>
                                  </p:childTnLst>
                                </p:cTn>
                              </p:par>
                              <p:par>
                                <p:cTn id="17" presetID="9" presetClass="emph" presetSubtype="0" nodeType="withEffect">
                                  <p:stCondLst>
                                    <p:cond delay="0"/>
                                  </p:stCondLst>
                                  <p:childTnLst>
                                    <p:set>
                                      <p:cBhvr>
                                        <p:cTn id="18" dur="indefinite"/>
                                        <p:tgtEl>
                                          <p:spTgt spid="18"/>
                                        </p:tgtEl>
                                        <p:attrNameLst>
                                          <p:attrName>style.opacity</p:attrName>
                                        </p:attrNameLst>
                                      </p:cBhvr>
                                      <p:to>
                                        <p:strVal val="0.25"/>
                                      </p:to>
                                    </p:set>
                                    <p:animEffect filter="image" prLst="opacity: 0.25">
                                      <p:cBhvr rctx="IE">
                                        <p:cTn id="19" dur="indefinite"/>
                                        <p:tgtEl>
                                          <p:spTgt spid="18"/>
                                        </p:tgtEl>
                                      </p:cBhvr>
                                    </p:animEffect>
                                  </p:childTnLst>
                                </p:cTn>
                              </p:par>
                              <p:par>
                                <p:cTn id="20" presetID="9" presetClass="emph" presetSubtype="0" grpId="0" nodeType="withEffect">
                                  <p:stCondLst>
                                    <p:cond delay="0"/>
                                  </p:stCondLst>
                                  <p:childTnLst>
                                    <p:set>
                                      <p:cBhvr>
                                        <p:cTn id="21" dur="indefinite"/>
                                        <p:tgtEl>
                                          <p:spTgt spid="19"/>
                                        </p:tgtEl>
                                        <p:attrNameLst>
                                          <p:attrName>style.opacity</p:attrName>
                                        </p:attrNameLst>
                                      </p:cBhvr>
                                      <p:to>
                                        <p:strVal val="0.25"/>
                                      </p:to>
                                    </p:set>
                                    <p:animEffect filter="image" prLst="opacity: 0.25">
                                      <p:cBhvr rctx="IE">
                                        <p:cTn id="22" dur="indefinite"/>
                                        <p:tgtEl>
                                          <p:spTgt spid="19"/>
                                        </p:tgtEl>
                                      </p:cBhvr>
                                    </p:animEffect>
                                  </p:childTnLst>
                                </p:cTn>
                              </p:par>
                              <p:par>
                                <p:cTn id="23" presetID="9" presetClass="emph" presetSubtype="0" nodeType="withEffect">
                                  <p:stCondLst>
                                    <p:cond delay="0"/>
                                  </p:stCondLst>
                                  <p:childTnLst>
                                    <p:set>
                                      <p:cBhvr>
                                        <p:cTn id="24" dur="indefinite"/>
                                        <p:tgtEl>
                                          <p:spTgt spid="20"/>
                                        </p:tgtEl>
                                        <p:attrNameLst>
                                          <p:attrName>style.opacity</p:attrName>
                                        </p:attrNameLst>
                                      </p:cBhvr>
                                      <p:to>
                                        <p:strVal val="0.25"/>
                                      </p:to>
                                    </p:set>
                                    <p:animEffect filter="image" prLst="opacity: 0.25">
                                      <p:cBhvr rctx="IE">
                                        <p:cTn id="25" dur="indefinite"/>
                                        <p:tgtEl>
                                          <p:spTgt spid="20"/>
                                        </p:tgtEl>
                                      </p:cBhvr>
                                    </p:animEffect>
                                  </p:childTnLst>
                                </p:cTn>
                              </p:par>
                              <p:par>
                                <p:cTn id="26" presetID="9" presetClass="emph" presetSubtype="0" grpId="0" nodeType="withEffect">
                                  <p:stCondLst>
                                    <p:cond delay="0"/>
                                  </p:stCondLst>
                                  <p:childTnLst>
                                    <p:set>
                                      <p:cBhvr>
                                        <p:cTn id="27" dur="indefinite"/>
                                        <p:tgtEl>
                                          <p:spTgt spid="21"/>
                                        </p:tgtEl>
                                        <p:attrNameLst>
                                          <p:attrName>style.opacity</p:attrName>
                                        </p:attrNameLst>
                                      </p:cBhvr>
                                      <p:to>
                                        <p:strVal val="0.25"/>
                                      </p:to>
                                    </p:set>
                                    <p:animEffect filter="image" prLst="opacity: 0.25">
                                      <p:cBhvr rctx="IE">
                                        <p:cTn id="28" dur="indefinite"/>
                                        <p:tgtEl>
                                          <p:spTgt spid="21"/>
                                        </p:tgtEl>
                                      </p:cBhvr>
                                    </p:animEffect>
                                  </p:childTnLst>
                                </p:cTn>
                              </p:par>
                              <p:par>
                                <p:cTn id="29" presetID="9" presetClass="emph" presetSubtype="0" grpId="0" nodeType="withEffect">
                                  <p:stCondLst>
                                    <p:cond delay="0"/>
                                  </p:stCondLst>
                                  <p:childTnLst>
                                    <p:set>
                                      <p:cBhvr>
                                        <p:cTn id="30" dur="indefinite"/>
                                        <p:tgtEl>
                                          <p:spTgt spid="23"/>
                                        </p:tgtEl>
                                        <p:attrNameLst>
                                          <p:attrName>style.opacity</p:attrName>
                                        </p:attrNameLst>
                                      </p:cBhvr>
                                      <p:to>
                                        <p:strVal val="0.25"/>
                                      </p:to>
                                    </p:set>
                                    <p:animEffect filter="image" prLst="opacity: 0.25">
                                      <p:cBhvr rctx="IE">
                                        <p:cTn id="31" dur="indefinite"/>
                                        <p:tgtEl>
                                          <p:spTgt spid="23"/>
                                        </p:tgtEl>
                                      </p:cBhvr>
                                    </p:animEffect>
                                  </p:childTnLst>
                                </p:cTn>
                              </p:par>
                              <p:par>
                                <p:cTn id="32" presetID="9" presetClass="emph" presetSubtype="0" nodeType="withEffect">
                                  <p:stCondLst>
                                    <p:cond delay="0"/>
                                  </p:stCondLst>
                                  <p:childTnLst>
                                    <p:set>
                                      <p:cBhvr>
                                        <p:cTn id="33" dur="indefinite"/>
                                        <p:tgtEl>
                                          <p:spTgt spid="22"/>
                                        </p:tgtEl>
                                        <p:attrNameLst>
                                          <p:attrName>style.opacity</p:attrName>
                                        </p:attrNameLst>
                                      </p:cBhvr>
                                      <p:to>
                                        <p:strVal val="0.25"/>
                                      </p:to>
                                    </p:set>
                                    <p:animEffect filter="image" prLst="opacity: 0.25">
                                      <p:cBhvr rctx="IE">
                                        <p:cTn id="34" dur="indefinite"/>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1" grpId="0"/>
      <p:bldP spid="23" grpId="0"/>
      <p:bldP spid="27" grpId="0"/>
      <p:bldP spid="27" grpId="1"/>
    </p:bld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accent5">
            <a:lumMod val="60000"/>
            <a:lumOff val="40000"/>
          </a:schemeClr>
        </a:solidFill>
        <a:effectLst/>
      </p:bgPr>
    </p:bg>
    <p:spTree>
      <p:nvGrpSpPr>
        <p:cNvPr id="1" name=""/>
        <p:cNvGrpSpPr/>
        <p:nvPr/>
      </p:nvGrpSpPr>
      <p:grpSpPr>
        <a:xfrm>
          <a:off x="0" y="0"/>
          <a:ext cx="0" cy="0"/>
          <a:chOff x="0" y="0"/>
          <a:chExt cx="0" cy="0"/>
        </a:xfrm>
      </p:grpSpPr>
      <p:sp>
        <p:nvSpPr>
          <p:cNvPr id="15" name="Arrow: Circular 14"/>
          <p:cNvSpPr/>
          <p:nvPr/>
        </p:nvSpPr>
        <p:spPr>
          <a:xfrm>
            <a:off x="7764995" y="118834"/>
            <a:ext cx="1348083" cy="871660"/>
          </a:xfrm>
          <a:prstGeom prst="circularArrow">
            <a:avLst>
              <a:gd name="adj1" fmla="val 10980"/>
              <a:gd name="adj2" fmla="val 1142322"/>
              <a:gd name="adj3" fmla="val 4500000"/>
              <a:gd name="adj4" fmla="val 10800000"/>
              <a:gd name="adj5" fmla="val 12500"/>
            </a:avLst>
          </a:prstGeom>
        </p:spPr>
        <p:style>
          <a:lnRef idx="0">
            <a:schemeClr val="lt1">
              <a:hueOff val="0"/>
              <a:satOff val="0"/>
              <a:lumOff val="0"/>
              <a:alphaOff val="0"/>
            </a:schemeClr>
          </a:lnRef>
          <a:fillRef idx="3">
            <a:schemeClr val="accent2">
              <a:hueOff val="0"/>
              <a:satOff val="0"/>
              <a:lumOff val="0"/>
              <a:alphaOff val="0"/>
            </a:schemeClr>
          </a:fillRef>
          <a:effectRef idx="3">
            <a:schemeClr val="accent2">
              <a:hueOff val="0"/>
              <a:satOff val="0"/>
              <a:lumOff val="0"/>
              <a:alphaOff val="0"/>
            </a:schemeClr>
          </a:effectRef>
          <a:fontRef idx="minor">
            <a:schemeClr val="lt1"/>
          </a:fontRef>
        </p:style>
      </p:sp>
      <p:sp>
        <p:nvSpPr>
          <p:cNvPr id="16" name="Freeform: Shape 15"/>
          <p:cNvSpPr/>
          <p:nvPr/>
        </p:nvSpPr>
        <p:spPr>
          <a:xfrm>
            <a:off x="7741544" y="418885"/>
            <a:ext cx="1390079" cy="243097"/>
          </a:xfrm>
          <a:custGeom>
            <a:avLst/>
            <a:gdLst>
              <a:gd name="connsiteX0" fmla="*/ 0 w 797287"/>
              <a:gd name="connsiteY0" fmla="*/ 0 h 398465"/>
              <a:gd name="connsiteX1" fmla="*/ 797287 w 797287"/>
              <a:gd name="connsiteY1" fmla="*/ 0 h 398465"/>
              <a:gd name="connsiteX2" fmla="*/ 797287 w 797287"/>
              <a:gd name="connsiteY2" fmla="*/ 398465 h 398465"/>
              <a:gd name="connsiteX3" fmla="*/ 0 w 797287"/>
              <a:gd name="connsiteY3" fmla="*/ 398465 h 398465"/>
              <a:gd name="connsiteX4" fmla="*/ 0 w 797287"/>
              <a:gd name="connsiteY4" fmla="*/ 0 h 3984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287" h="398465">
                <a:moveTo>
                  <a:pt x="0" y="0"/>
                </a:moveTo>
                <a:lnTo>
                  <a:pt x="797287" y="0"/>
                </a:lnTo>
                <a:lnTo>
                  <a:pt x="797287" y="398465"/>
                </a:lnTo>
                <a:lnTo>
                  <a:pt x="0" y="39846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445" tIns="4445" rIns="4445" bIns="4445" numCol="1" spcCol="1270" anchor="ctr" anchorCtr="0">
            <a:noAutofit/>
          </a:bodyPr>
          <a:lstStyle/>
          <a:p>
            <a:pPr marL="0" lvl="0" indent="0" algn="ctr" defTabSz="311150">
              <a:lnSpc>
                <a:spcPct val="90000"/>
              </a:lnSpc>
              <a:spcBef>
                <a:spcPct val="0"/>
              </a:spcBef>
              <a:spcAft>
                <a:spcPct val="35000"/>
              </a:spcAft>
              <a:buNone/>
            </a:pPr>
            <a:r>
              <a:rPr lang="en-US" sz="800" b="1" kern="1200" dirty="0">
                <a:latin typeface="Montserrat" panose="020B0604020202020204" charset="0"/>
              </a:rPr>
              <a:t>INTRODUCTION</a:t>
            </a:r>
          </a:p>
        </p:txBody>
      </p:sp>
      <p:sp>
        <p:nvSpPr>
          <p:cNvPr id="17" name="Shape 16"/>
          <p:cNvSpPr/>
          <p:nvPr/>
        </p:nvSpPr>
        <p:spPr>
          <a:xfrm>
            <a:off x="7547726" y="619659"/>
            <a:ext cx="1348083" cy="871660"/>
          </a:xfrm>
          <a:prstGeom prst="leftCircularArrow">
            <a:avLst>
              <a:gd name="adj1" fmla="val 10980"/>
              <a:gd name="adj2" fmla="val 1142322"/>
              <a:gd name="adj3" fmla="val 6300000"/>
              <a:gd name="adj4" fmla="val 18900000"/>
              <a:gd name="adj5" fmla="val 12500"/>
            </a:avLst>
          </a:prstGeom>
        </p:spPr>
        <p:style>
          <a:lnRef idx="0">
            <a:schemeClr val="lt1">
              <a:hueOff val="0"/>
              <a:satOff val="0"/>
              <a:lumOff val="0"/>
              <a:alphaOff val="0"/>
            </a:schemeClr>
          </a:lnRef>
          <a:fillRef idx="3">
            <a:schemeClr val="accent3">
              <a:hueOff val="0"/>
              <a:satOff val="0"/>
              <a:lumOff val="0"/>
              <a:alphaOff val="0"/>
            </a:schemeClr>
          </a:fillRef>
          <a:effectRef idx="3">
            <a:schemeClr val="accent3">
              <a:hueOff val="0"/>
              <a:satOff val="0"/>
              <a:lumOff val="0"/>
              <a:alphaOff val="0"/>
            </a:schemeClr>
          </a:effectRef>
          <a:fontRef idx="minor">
            <a:schemeClr val="lt1"/>
          </a:fontRef>
        </p:style>
      </p:sp>
      <p:sp>
        <p:nvSpPr>
          <p:cNvPr id="18" name="Freeform: Shape 17"/>
          <p:cNvSpPr/>
          <p:nvPr/>
        </p:nvSpPr>
        <p:spPr>
          <a:xfrm>
            <a:off x="7547726" y="924557"/>
            <a:ext cx="1390079" cy="243097"/>
          </a:xfrm>
          <a:custGeom>
            <a:avLst/>
            <a:gdLst>
              <a:gd name="connsiteX0" fmla="*/ 0 w 797287"/>
              <a:gd name="connsiteY0" fmla="*/ 0 h 398465"/>
              <a:gd name="connsiteX1" fmla="*/ 797287 w 797287"/>
              <a:gd name="connsiteY1" fmla="*/ 0 h 398465"/>
              <a:gd name="connsiteX2" fmla="*/ 797287 w 797287"/>
              <a:gd name="connsiteY2" fmla="*/ 398465 h 398465"/>
              <a:gd name="connsiteX3" fmla="*/ 0 w 797287"/>
              <a:gd name="connsiteY3" fmla="*/ 398465 h 398465"/>
              <a:gd name="connsiteX4" fmla="*/ 0 w 797287"/>
              <a:gd name="connsiteY4" fmla="*/ 0 h 3984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287" h="398465">
                <a:moveTo>
                  <a:pt x="0" y="0"/>
                </a:moveTo>
                <a:lnTo>
                  <a:pt x="797287" y="0"/>
                </a:lnTo>
                <a:lnTo>
                  <a:pt x="797287" y="398465"/>
                </a:lnTo>
                <a:lnTo>
                  <a:pt x="0" y="39846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445" tIns="4445" rIns="4445" bIns="4445" numCol="1" spcCol="1270" anchor="ctr" anchorCtr="0">
            <a:noAutofit/>
          </a:bodyPr>
          <a:lstStyle/>
          <a:p>
            <a:pPr marL="0" lvl="0" indent="0" algn="ctr" defTabSz="311150">
              <a:lnSpc>
                <a:spcPct val="90000"/>
              </a:lnSpc>
              <a:spcBef>
                <a:spcPct val="0"/>
              </a:spcBef>
              <a:spcAft>
                <a:spcPct val="35000"/>
              </a:spcAft>
              <a:buNone/>
            </a:pPr>
            <a:r>
              <a:rPr lang="en-US" sz="800" b="1" kern="1200" dirty="0">
                <a:latin typeface="Montserrat" panose="020B0604020202020204" charset="0"/>
              </a:rPr>
              <a:t>REVIEW OF </a:t>
            </a:r>
          </a:p>
          <a:p>
            <a:pPr marL="0" lvl="0" indent="0" algn="ctr" defTabSz="311150">
              <a:lnSpc>
                <a:spcPct val="90000"/>
              </a:lnSpc>
              <a:spcBef>
                <a:spcPct val="0"/>
              </a:spcBef>
              <a:spcAft>
                <a:spcPct val="35000"/>
              </a:spcAft>
              <a:buNone/>
            </a:pPr>
            <a:r>
              <a:rPr lang="en-US" sz="800" b="1" kern="1200" dirty="0">
                <a:latin typeface="Montserrat" panose="020B0604020202020204" charset="0"/>
              </a:rPr>
              <a:t>EXISTING WORKS</a:t>
            </a:r>
          </a:p>
        </p:txBody>
      </p:sp>
      <p:sp>
        <p:nvSpPr>
          <p:cNvPr id="19" name="Arrow: Circular 18"/>
          <p:cNvSpPr/>
          <p:nvPr/>
        </p:nvSpPr>
        <p:spPr>
          <a:xfrm>
            <a:off x="7764995" y="1122734"/>
            <a:ext cx="1348083" cy="871660"/>
          </a:xfrm>
          <a:prstGeom prst="circularArrow">
            <a:avLst>
              <a:gd name="adj1" fmla="val 10980"/>
              <a:gd name="adj2" fmla="val 1142322"/>
              <a:gd name="adj3" fmla="val 4500000"/>
              <a:gd name="adj4" fmla="val 13500000"/>
              <a:gd name="adj5" fmla="val 12500"/>
            </a:avLst>
          </a:prstGeom>
        </p:spPr>
        <p:style>
          <a:lnRef idx="0">
            <a:schemeClr val="lt1">
              <a:hueOff val="0"/>
              <a:satOff val="0"/>
              <a:lumOff val="0"/>
              <a:alphaOff val="0"/>
            </a:schemeClr>
          </a:lnRef>
          <a:fillRef idx="3">
            <a:schemeClr val="accent4">
              <a:hueOff val="0"/>
              <a:satOff val="0"/>
              <a:lumOff val="0"/>
              <a:alphaOff val="0"/>
            </a:schemeClr>
          </a:fillRef>
          <a:effectRef idx="3">
            <a:schemeClr val="accent4">
              <a:hueOff val="0"/>
              <a:satOff val="0"/>
              <a:lumOff val="0"/>
              <a:alphaOff val="0"/>
            </a:schemeClr>
          </a:effectRef>
          <a:fontRef idx="minor">
            <a:schemeClr val="lt1"/>
          </a:fontRef>
        </p:style>
      </p:sp>
      <p:sp>
        <p:nvSpPr>
          <p:cNvPr id="20" name="Freeform: Shape 19"/>
          <p:cNvSpPr/>
          <p:nvPr/>
        </p:nvSpPr>
        <p:spPr>
          <a:xfrm>
            <a:off x="7820596" y="1421927"/>
            <a:ext cx="1390079" cy="243097"/>
          </a:xfrm>
          <a:custGeom>
            <a:avLst/>
            <a:gdLst>
              <a:gd name="connsiteX0" fmla="*/ 0 w 797287"/>
              <a:gd name="connsiteY0" fmla="*/ 0 h 398465"/>
              <a:gd name="connsiteX1" fmla="*/ 797287 w 797287"/>
              <a:gd name="connsiteY1" fmla="*/ 0 h 398465"/>
              <a:gd name="connsiteX2" fmla="*/ 797287 w 797287"/>
              <a:gd name="connsiteY2" fmla="*/ 398465 h 398465"/>
              <a:gd name="connsiteX3" fmla="*/ 0 w 797287"/>
              <a:gd name="connsiteY3" fmla="*/ 398465 h 398465"/>
              <a:gd name="connsiteX4" fmla="*/ 0 w 797287"/>
              <a:gd name="connsiteY4" fmla="*/ 0 h 3984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287" h="398465">
                <a:moveTo>
                  <a:pt x="0" y="0"/>
                </a:moveTo>
                <a:lnTo>
                  <a:pt x="797287" y="0"/>
                </a:lnTo>
                <a:lnTo>
                  <a:pt x="797287" y="398465"/>
                </a:lnTo>
                <a:lnTo>
                  <a:pt x="0" y="39846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445" tIns="4445" rIns="4445" bIns="4445" numCol="1" spcCol="1270" anchor="ctr" anchorCtr="0">
            <a:noAutofit/>
          </a:bodyPr>
          <a:lstStyle/>
          <a:p>
            <a:pPr marL="0" lvl="0" indent="0" algn="ctr" defTabSz="311150">
              <a:lnSpc>
                <a:spcPct val="90000"/>
              </a:lnSpc>
              <a:spcBef>
                <a:spcPct val="0"/>
              </a:spcBef>
              <a:spcAft>
                <a:spcPct val="35000"/>
              </a:spcAft>
              <a:buNone/>
            </a:pPr>
            <a:r>
              <a:rPr lang="en-US" sz="800" b="1" kern="1200" dirty="0">
                <a:latin typeface="Montserrat" panose="020B0604020202020204" charset="0"/>
              </a:rPr>
              <a:t>METHODOLOGY</a:t>
            </a:r>
          </a:p>
        </p:txBody>
      </p:sp>
      <p:sp>
        <p:nvSpPr>
          <p:cNvPr id="21" name="Shape 20"/>
          <p:cNvSpPr/>
          <p:nvPr/>
        </p:nvSpPr>
        <p:spPr>
          <a:xfrm>
            <a:off x="7547726" y="1624403"/>
            <a:ext cx="1348083" cy="871660"/>
          </a:xfrm>
          <a:prstGeom prst="leftCircularArrow">
            <a:avLst>
              <a:gd name="adj1" fmla="val 10980"/>
              <a:gd name="adj2" fmla="val 1142322"/>
              <a:gd name="adj3" fmla="val 6300000"/>
              <a:gd name="adj4" fmla="val 18900000"/>
              <a:gd name="adj5" fmla="val 12500"/>
            </a:avLst>
          </a:prstGeom>
        </p:spPr>
        <p:style>
          <a:lnRef idx="0">
            <a:schemeClr val="lt1">
              <a:hueOff val="0"/>
              <a:satOff val="0"/>
              <a:lumOff val="0"/>
              <a:alphaOff val="0"/>
            </a:schemeClr>
          </a:lnRef>
          <a:fillRef idx="3">
            <a:schemeClr val="accent5">
              <a:hueOff val="0"/>
              <a:satOff val="0"/>
              <a:lumOff val="0"/>
              <a:alphaOff val="0"/>
            </a:schemeClr>
          </a:fillRef>
          <a:effectRef idx="3">
            <a:schemeClr val="accent5">
              <a:hueOff val="0"/>
              <a:satOff val="0"/>
              <a:lumOff val="0"/>
              <a:alphaOff val="0"/>
            </a:schemeClr>
          </a:effectRef>
          <a:fontRef idx="minor">
            <a:schemeClr val="lt1"/>
          </a:fontRef>
        </p:style>
      </p:sp>
      <p:sp>
        <p:nvSpPr>
          <p:cNvPr id="22" name="Freeform: Shape 21"/>
          <p:cNvSpPr/>
          <p:nvPr/>
        </p:nvSpPr>
        <p:spPr>
          <a:xfrm>
            <a:off x="7464766" y="1938684"/>
            <a:ext cx="1390079" cy="243097"/>
          </a:xfrm>
          <a:custGeom>
            <a:avLst/>
            <a:gdLst>
              <a:gd name="connsiteX0" fmla="*/ 0 w 797287"/>
              <a:gd name="connsiteY0" fmla="*/ 0 h 398465"/>
              <a:gd name="connsiteX1" fmla="*/ 797287 w 797287"/>
              <a:gd name="connsiteY1" fmla="*/ 0 h 398465"/>
              <a:gd name="connsiteX2" fmla="*/ 797287 w 797287"/>
              <a:gd name="connsiteY2" fmla="*/ 398465 h 398465"/>
              <a:gd name="connsiteX3" fmla="*/ 0 w 797287"/>
              <a:gd name="connsiteY3" fmla="*/ 398465 h 398465"/>
              <a:gd name="connsiteX4" fmla="*/ 0 w 797287"/>
              <a:gd name="connsiteY4" fmla="*/ 0 h 3984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287" h="398465">
                <a:moveTo>
                  <a:pt x="0" y="0"/>
                </a:moveTo>
                <a:lnTo>
                  <a:pt x="797287" y="0"/>
                </a:lnTo>
                <a:lnTo>
                  <a:pt x="797287" y="398465"/>
                </a:lnTo>
                <a:lnTo>
                  <a:pt x="0" y="39846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445" tIns="4445" rIns="4445" bIns="4445" numCol="1" spcCol="1270" anchor="ctr" anchorCtr="0">
            <a:noAutofit/>
          </a:bodyPr>
          <a:lstStyle/>
          <a:p>
            <a:pPr marL="0" lvl="0" indent="0" algn="ctr" defTabSz="311150">
              <a:lnSpc>
                <a:spcPct val="90000"/>
              </a:lnSpc>
              <a:spcBef>
                <a:spcPct val="0"/>
              </a:spcBef>
              <a:spcAft>
                <a:spcPct val="35000"/>
              </a:spcAft>
              <a:buNone/>
            </a:pPr>
            <a:r>
              <a:rPr lang="en-US" sz="800" b="1" kern="1200" dirty="0">
                <a:latin typeface="Montserrat" panose="020B0604020202020204" charset="0"/>
              </a:rPr>
              <a:t>RESULTS AND </a:t>
            </a:r>
          </a:p>
          <a:p>
            <a:pPr marL="0" lvl="0" indent="0" algn="ctr" defTabSz="311150">
              <a:lnSpc>
                <a:spcPct val="90000"/>
              </a:lnSpc>
              <a:spcBef>
                <a:spcPct val="0"/>
              </a:spcBef>
              <a:spcAft>
                <a:spcPct val="35000"/>
              </a:spcAft>
              <a:buNone/>
            </a:pPr>
            <a:r>
              <a:rPr lang="en-US" sz="800" b="1" kern="1200" dirty="0">
                <a:latin typeface="Montserrat" panose="020B0604020202020204" charset="0"/>
              </a:rPr>
              <a:t>DISCUSSION</a:t>
            </a:r>
          </a:p>
        </p:txBody>
      </p:sp>
      <p:sp>
        <p:nvSpPr>
          <p:cNvPr id="23" name="Block Arc 22"/>
          <p:cNvSpPr/>
          <p:nvPr/>
        </p:nvSpPr>
        <p:spPr>
          <a:xfrm>
            <a:off x="7820596" y="2183189"/>
            <a:ext cx="1158173" cy="749267"/>
          </a:xfrm>
          <a:prstGeom prst="blockArc">
            <a:avLst>
              <a:gd name="adj1" fmla="val 13500000"/>
              <a:gd name="adj2" fmla="val 10800000"/>
              <a:gd name="adj3" fmla="val 12740"/>
            </a:avLst>
          </a:prstGeom>
        </p:spPr>
        <p:style>
          <a:lnRef idx="0">
            <a:schemeClr val="lt1">
              <a:hueOff val="0"/>
              <a:satOff val="0"/>
              <a:lumOff val="0"/>
              <a:alphaOff val="0"/>
            </a:schemeClr>
          </a:lnRef>
          <a:fillRef idx="3">
            <a:schemeClr val="accent6">
              <a:hueOff val="0"/>
              <a:satOff val="0"/>
              <a:lumOff val="0"/>
              <a:alphaOff val="0"/>
            </a:schemeClr>
          </a:fillRef>
          <a:effectRef idx="3">
            <a:schemeClr val="accent6">
              <a:hueOff val="0"/>
              <a:satOff val="0"/>
              <a:lumOff val="0"/>
              <a:alphaOff val="0"/>
            </a:schemeClr>
          </a:effectRef>
          <a:fontRef idx="minor">
            <a:schemeClr val="lt1"/>
          </a:fontRef>
        </p:style>
      </p:sp>
      <p:sp>
        <p:nvSpPr>
          <p:cNvPr id="24" name="Freeform: Shape 23"/>
          <p:cNvSpPr/>
          <p:nvPr/>
        </p:nvSpPr>
        <p:spPr>
          <a:xfrm>
            <a:off x="7722999" y="2462193"/>
            <a:ext cx="1390079" cy="243097"/>
          </a:xfrm>
          <a:custGeom>
            <a:avLst/>
            <a:gdLst>
              <a:gd name="connsiteX0" fmla="*/ 0 w 797287"/>
              <a:gd name="connsiteY0" fmla="*/ 0 h 398465"/>
              <a:gd name="connsiteX1" fmla="*/ 797287 w 797287"/>
              <a:gd name="connsiteY1" fmla="*/ 0 h 398465"/>
              <a:gd name="connsiteX2" fmla="*/ 797287 w 797287"/>
              <a:gd name="connsiteY2" fmla="*/ 398465 h 398465"/>
              <a:gd name="connsiteX3" fmla="*/ 0 w 797287"/>
              <a:gd name="connsiteY3" fmla="*/ 398465 h 398465"/>
              <a:gd name="connsiteX4" fmla="*/ 0 w 797287"/>
              <a:gd name="connsiteY4" fmla="*/ 0 h 3984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287" h="398465">
                <a:moveTo>
                  <a:pt x="0" y="0"/>
                </a:moveTo>
                <a:lnTo>
                  <a:pt x="797287" y="0"/>
                </a:lnTo>
                <a:lnTo>
                  <a:pt x="797287" y="398465"/>
                </a:lnTo>
                <a:lnTo>
                  <a:pt x="0" y="39846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445" tIns="4445" rIns="4445" bIns="4445" numCol="1" spcCol="1270" anchor="ctr" anchorCtr="0">
            <a:noAutofit/>
          </a:bodyPr>
          <a:lstStyle/>
          <a:p>
            <a:pPr marL="0" lvl="0" indent="0" algn="ctr" defTabSz="311150">
              <a:lnSpc>
                <a:spcPct val="90000"/>
              </a:lnSpc>
              <a:spcBef>
                <a:spcPct val="0"/>
              </a:spcBef>
              <a:spcAft>
                <a:spcPct val="35000"/>
              </a:spcAft>
              <a:buNone/>
            </a:pPr>
            <a:r>
              <a:rPr lang="en-US" sz="800" b="1" kern="1200" dirty="0">
                <a:latin typeface="Montserrat" panose="020B0604020202020204" charset="0"/>
              </a:rPr>
              <a:t>CONCLUSION</a:t>
            </a:r>
          </a:p>
        </p:txBody>
      </p:sp>
      <p:pic>
        <p:nvPicPr>
          <p:cNvPr id="14" name="Picture 13"/>
          <p:cNvPicPr>
            <a:picLocks noChangeAspect="1"/>
          </p:cNvPicPr>
          <p:nvPr/>
        </p:nvPicPr>
        <p:blipFill>
          <a:blip r:embed="rId3"/>
          <a:stretch>
            <a:fillRect/>
          </a:stretch>
        </p:blipFill>
        <p:spPr>
          <a:xfrm>
            <a:off x="486503" y="924557"/>
            <a:ext cx="508299" cy="640080"/>
          </a:xfrm>
          <a:prstGeom prst="rect">
            <a:avLst/>
          </a:prstGeom>
        </p:spPr>
      </p:pic>
      <p:pic>
        <p:nvPicPr>
          <p:cNvPr id="25" name="Picture 24"/>
          <p:cNvPicPr>
            <a:picLocks noChangeAspect="1"/>
          </p:cNvPicPr>
          <p:nvPr/>
        </p:nvPicPr>
        <p:blipFill>
          <a:blip r:embed="rId4"/>
          <a:stretch>
            <a:fillRect/>
          </a:stretch>
        </p:blipFill>
        <p:spPr>
          <a:xfrm>
            <a:off x="465832" y="1865144"/>
            <a:ext cx="610538" cy="640080"/>
          </a:xfrm>
          <a:prstGeom prst="rect">
            <a:avLst/>
          </a:prstGeom>
        </p:spPr>
      </p:pic>
      <p:pic>
        <p:nvPicPr>
          <p:cNvPr id="26" name="Picture 25"/>
          <p:cNvPicPr>
            <a:picLocks noChangeAspect="1"/>
          </p:cNvPicPr>
          <p:nvPr/>
        </p:nvPicPr>
        <p:blipFill>
          <a:blip r:embed="rId5"/>
          <a:stretch>
            <a:fillRect/>
          </a:stretch>
        </p:blipFill>
        <p:spPr>
          <a:xfrm>
            <a:off x="395145" y="2796677"/>
            <a:ext cx="581891" cy="640080"/>
          </a:xfrm>
          <a:prstGeom prst="rect">
            <a:avLst/>
          </a:prstGeom>
        </p:spPr>
      </p:pic>
      <p:pic>
        <p:nvPicPr>
          <p:cNvPr id="27" name="Picture 26"/>
          <p:cNvPicPr>
            <a:picLocks noChangeAspect="1"/>
          </p:cNvPicPr>
          <p:nvPr/>
        </p:nvPicPr>
        <p:blipFill>
          <a:blip r:embed="rId6"/>
          <a:stretch>
            <a:fillRect/>
          </a:stretch>
        </p:blipFill>
        <p:spPr>
          <a:xfrm>
            <a:off x="372775" y="3870769"/>
            <a:ext cx="571149" cy="640080"/>
          </a:xfrm>
          <a:prstGeom prst="rect">
            <a:avLst/>
          </a:prstGeom>
        </p:spPr>
      </p:pic>
      <p:sp>
        <p:nvSpPr>
          <p:cNvPr id="30" name="TextBox 29"/>
          <p:cNvSpPr txBox="1"/>
          <p:nvPr/>
        </p:nvSpPr>
        <p:spPr>
          <a:xfrm>
            <a:off x="995625" y="845673"/>
            <a:ext cx="5417817" cy="707886"/>
          </a:xfrm>
          <a:prstGeom prst="rect">
            <a:avLst/>
          </a:prstGeom>
          <a:noFill/>
        </p:spPr>
        <p:txBody>
          <a:bodyPr wrap="square" rtlCol="0">
            <a:spAutoFit/>
          </a:bodyPr>
          <a:lstStyle/>
          <a:p>
            <a:r>
              <a:rPr lang="en-SG" sz="2000" dirty="0"/>
              <a:t>Both task allocation algorithms have achieved their expected effect</a:t>
            </a:r>
          </a:p>
        </p:txBody>
      </p:sp>
      <p:sp>
        <p:nvSpPr>
          <p:cNvPr id="33" name="TextBox 32"/>
          <p:cNvSpPr txBox="1"/>
          <p:nvPr/>
        </p:nvSpPr>
        <p:spPr>
          <a:xfrm>
            <a:off x="1021859" y="1862900"/>
            <a:ext cx="5417817" cy="707886"/>
          </a:xfrm>
          <a:prstGeom prst="rect">
            <a:avLst/>
          </a:prstGeom>
          <a:noFill/>
        </p:spPr>
        <p:txBody>
          <a:bodyPr wrap="square" rtlCol="0">
            <a:spAutoFit/>
          </a:bodyPr>
          <a:lstStyle/>
          <a:p>
            <a:r>
              <a:rPr lang="en-SG" sz="2000" dirty="0"/>
              <a:t>To monitor a group of 12 care-receivers, 4 caregivers are sufficient</a:t>
            </a:r>
          </a:p>
        </p:txBody>
      </p:sp>
      <p:sp>
        <p:nvSpPr>
          <p:cNvPr id="34" name="TextBox 33"/>
          <p:cNvSpPr txBox="1"/>
          <p:nvPr/>
        </p:nvSpPr>
        <p:spPr>
          <a:xfrm>
            <a:off x="992830" y="2667866"/>
            <a:ext cx="5417817" cy="1323439"/>
          </a:xfrm>
          <a:prstGeom prst="rect">
            <a:avLst/>
          </a:prstGeom>
          <a:noFill/>
        </p:spPr>
        <p:txBody>
          <a:bodyPr wrap="square" rtlCol="0">
            <a:spAutoFit/>
          </a:bodyPr>
          <a:lstStyle/>
          <a:p>
            <a:r>
              <a:rPr lang="en-SG" sz="2000" kern="1200" dirty="0">
                <a:solidFill>
                  <a:schemeClr val="tx1"/>
                </a:solidFill>
              </a:rPr>
              <a:t>Trade-off between quality of service and distribution of work as a point to consider by the stakeholders </a:t>
            </a:r>
            <a:endParaRPr lang="en-SG" sz="2000" dirty="0"/>
          </a:p>
          <a:p>
            <a:endParaRPr lang="en-SG" sz="2000" dirty="0"/>
          </a:p>
        </p:txBody>
      </p:sp>
      <p:sp>
        <p:nvSpPr>
          <p:cNvPr id="35" name="TextBox 34"/>
          <p:cNvSpPr txBox="1"/>
          <p:nvPr/>
        </p:nvSpPr>
        <p:spPr>
          <a:xfrm>
            <a:off x="1029114" y="3807246"/>
            <a:ext cx="5417817" cy="707886"/>
          </a:xfrm>
          <a:prstGeom prst="rect">
            <a:avLst/>
          </a:prstGeom>
          <a:noFill/>
        </p:spPr>
        <p:txBody>
          <a:bodyPr wrap="square" rtlCol="0">
            <a:spAutoFit/>
          </a:bodyPr>
          <a:lstStyle/>
          <a:p>
            <a:r>
              <a:rPr lang="en-SG" sz="2000" dirty="0"/>
              <a:t>Such experiments can be conducted to help stakeholders make management decision</a:t>
            </a:r>
          </a:p>
        </p:txBody>
      </p:sp>
      <p:sp>
        <p:nvSpPr>
          <p:cNvPr id="28" name="Title 1"/>
          <p:cNvSpPr txBox="1">
            <a:spLocks/>
          </p:cNvSpPr>
          <p:nvPr/>
        </p:nvSpPr>
        <p:spPr>
          <a:xfrm>
            <a:off x="249453" y="292701"/>
            <a:ext cx="6685657" cy="485699"/>
          </a:xfrm>
          <a:prstGeom prst="rect">
            <a:avLst/>
          </a:prstGeom>
          <a:noFill/>
          <a:ln>
            <a:noFill/>
          </a:ln>
        </p:spPr>
        <p:txBody>
          <a:bodyPr lIns="91425" tIns="91425" rIns="91425" bIns="91425" anchor="b"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rgbClr val="999999"/>
              </a:buClr>
              <a:buSzPct val="100000"/>
              <a:buFont typeface="Montserrat"/>
              <a:buNone/>
              <a:defRPr sz="2400" b="1" i="0" u="none" strike="noStrike" cap="none">
                <a:solidFill>
                  <a:srgbClr val="999999"/>
                </a:solidFill>
                <a:latin typeface="Montserrat"/>
                <a:ea typeface="Montserrat"/>
                <a:cs typeface="Montserrat"/>
                <a:sym typeface="Montserrat"/>
              </a:defRPr>
            </a:lvl1pPr>
            <a:lvl2pPr lvl="1">
              <a:spcBef>
                <a:spcPts val="0"/>
              </a:spcBef>
              <a:buClr>
                <a:srgbClr val="999999"/>
              </a:buClr>
              <a:buSzPct val="100000"/>
              <a:buFont typeface="Montserrat"/>
              <a:buNone/>
              <a:defRPr sz="2400" b="1">
                <a:solidFill>
                  <a:srgbClr val="999999"/>
                </a:solidFill>
                <a:latin typeface="Montserrat"/>
                <a:ea typeface="Montserrat"/>
                <a:cs typeface="Montserrat"/>
                <a:sym typeface="Montserrat"/>
              </a:defRPr>
            </a:lvl2pPr>
            <a:lvl3pPr lvl="2">
              <a:spcBef>
                <a:spcPts val="0"/>
              </a:spcBef>
              <a:buClr>
                <a:srgbClr val="999999"/>
              </a:buClr>
              <a:buSzPct val="100000"/>
              <a:buFont typeface="Montserrat"/>
              <a:buNone/>
              <a:defRPr sz="2400" b="1">
                <a:solidFill>
                  <a:srgbClr val="999999"/>
                </a:solidFill>
                <a:latin typeface="Montserrat"/>
                <a:ea typeface="Montserrat"/>
                <a:cs typeface="Montserrat"/>
                <a:sym typeface="Montserrat"/>
              </a:defRPr>
            </a:lvl3pPr>
            <a:lvl4pPr lvl="3">
              <a:spcBef>
                <a:spcPts val="0"/>
              </a:spcBef>
              <a:buClr>
                <a:srgbClr val="999999"/>
              </a:buClr>
              <a:buSzPct val="100000"/>
              <a:buFont typeface="Montserrat"/>
              <a:buNone/>
              <a:defRPr sz="2400" b="1">
                <a:solidFill>
                  <a:srgbClr val="999999"/>
                </a:solidFill>
                <a:latin typeface="Montserrat"/>
                <a:ea typeface="Montserrat"/>
                <a:cs typeface="Montserrat"/>
                <a:sym typeface="Montserrat"/>
              </a:defRPr>
            </a:lvl4pPr>
            <a:lvl5pPr lvl="4">
              <a:spcBef>
                <a:spcPts val="0"/>
              </a:spcBef>
              <a:buClr>
                <a:srgbClr val="999999"/>
              </a:buClr>
              <a:buSzPct val="100000"/>
              <a:buFont typeface="Montserrat"/>
              <a:buNone/>
              <a:defRPr sz="2400" b="1">
                <a:solidFill>
                  <a:srgbClr val="999999"/>
                </a:solidFill>
                <a:latin typeface="Montserrat"/>
                <a:ea typeface="Montserrat"/>
                <a:cs typeface="Montserrat"/>
                <a:sym typeface="Montserrat"/>
              </a:defRPr>
            </a:lvl5pPr>
            <a:lvl6pPr lvl="5">
              <a:spcBef>
                <a:spcPts val="0"/>
              </a:spcBef>
              <a:buClr>
                <a:srgbClr val="999999"/>
              </a:buClr>
              <a:buSzPct val="100000"/>
              <a:buFont typeface="Montserrat"/>
              <a:buNone/>
              <a:defRPr sz="2400" b="1">
                <a:solidFill>
                  <a:srgbClr val="999999"/>
                </a:solidFill>
                <a:latin typeface="Montserrat"/>
                <a:ea typeface="Montserrat"/>
                <a:cs typeface="Montserrat"/>
                <a:sym typeface="Montserrat"/>
              </a:defRPr>
            </a:lvl6pPr>
            <a:lvl7pPr lvl="6">
              <a:spcBef>
                <a:spcPts val="0"/>
              </a:spcBef>
              <a:buClr>
                <a:srgbClr val="999999"/>
              </a:buClr>
              <a:buSzPct val="100000"/>
              <a:buFont typeface="Montserrat"/>
              <a:buNone/>
              <a:defRPr sz="2400" b="1">
                <a:solidFill>
                  <a:srgbClr val="999999"/>
                </a:solidFill>
                <a:latin typeface="Montserrat"/>
                <a:ea typeface="Montserrat"/>
                <a:cs typeface="Montserrat"/>
                <a:sym typeface="Montserrat"/>
              </a:defRPr>
            </a:lvl7pPr>
            <a:lvl8pPr lvl="7">
              <a:spcBef>
                <a:spcPts val="0"/>
              </a:spcBef>
              <a:buClr>
                <a:srgbClr val="999999"/>
              </a:buClr>
              <a:buSzPct val="100000"/>
              <a:buFont typeface="Montserrat"/>
              <a:buNone/>
              <a:defRPr sz="2400" b="1">
                <a:solidFill>
                  <a:srgbClr val="999999"/>
                </a:solidFill>
                <a:latin typeface="Montserrat"/>
                <a:ea typeface="Montserrat"/>
                <a:cs typeface="Montserrat"/>
                <a:sym typeface="Montserrat"/>
              </a:defRPr>
            </a:lvl8pPr>
            <a:lvl9pPr lvl="8">
              <a:spcBef>
                <a:spcPts val="0"/>
              </a:spcBef>
              <a:buClr>
                <a:srgbClr val="999999"/>
              </a:buClr>
              <a:buSzPct val="100000"/>
              <a:buFont typeface="Montserrat"/>
              <a:buNone/>
              <a:defRPr sz="2400" b="1">
                <a:solidFill>
                  <a:srgbClr val="999999"/>
                </a:solidFill>
                <a:latin typeface="Montserrat"/>
                <a:ea typeface="Montserrat"/>
                <a:cs typeface="Montserrat"/>
                <a:sym typeface="Montserrat"/>
              </a:defRPr>
            </a:lvl9pPr>
          </a:lstStyle>
          <a:p>
            <a:r>
              <a:rPr lang="en-SG" dirty="0">
                <a:solidFill>
                  <a:schemeClr val="tx1"/>
                </a:solidFill>
              </a:rPr>
              <a:t>Experiment Conclusion</a:t>
            </a:r>
          </a:p>
        </p:txBody>
      </p:sp>
    </p:spTree>
    <p:extLst>
      <p:ext uri="{BB962C8B-B14F-4D97-AF65-F5344CB8AC3E}">
        <p14:creationId xmlns:p14="http://schemas.microsoft.com/office/powerpoint/2010/main" val="2644205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nodeType="withEffect">
                                  <p:stCondLst>
                                    <p:cond delay="0"/>
                                  </p:stCondLst>
                                  <p:childTnLst>
                                    <p:set>
                                      <p:cBhvr>
                                        <p:cTn id="6" dur="indefinite"/>
                                        <p:tgtEl>
                                          <p:spTgt spid="23"/>
                                        </p:tgtEl>
                                        <p:attrNameLst>
                                          <p:attrName>style.opacity</p:attrName>
                                        </p:attrNameLst>
                                      </p:cBhvr>
                                      <p:to>
                                        <p:strVal val="0.5"/>
                                      </p:to>
                                    </p:set>
                                    <p:animEffect filter="image" prLst="opacity: 0.5">
                                      <p:cBhvr rctx="IE">
                                        <p:cTn id="7" dur="indefinite"/>
                                        <p:tgtEl>
                                          <p:spTgt spid="23"/>
                                        </p:tgtEl>
                                      </p:cBhvr>
                                    </p:animEffect>
                                  </p:childTnLst>
                                </p:cTn>
                              </p:par>
                              <p:par>
                                <p:cTn id="8" presetID="9" presetClass="emph" presetSubtype="0" grpId="0" nodeType="withEffect">
                                  <p:stCondLst>
                                    <p:cond delay="0"/>
                                  </p:stCondLst>
                                  <p:childTnLst>
                                    <p:set>
                                      <p:cBhvr>
                                        <p:cTn id="9" dur="indefinite"/>
                                        <p:tgtEl>
                                          <p:spTgt spid="24"/>
                                        </p:tgtEl>
                                        <p:attrNameLst>
                                          <p:attrName>style.opacity</p:attrName>
                                        </p:attrNameLst>
                                      </p:cBhvr>
                                      <p:to>
                                        <p:strVal val="0.5"/>
                                      </p:to>
                                    </p:set>
                                    <p:animEffect filter="image" prLst="opacity: 0.5">
                                      <p:cBhvr rctx="IE">
                                        <p:cTn id="10" dur="indefinite"/>
                                        <p:tgtEl>
                                          <p:spTgt spid="24"/>
                                        </p:tgtEl>
                                      </p:cBhvr>
                                    </p:animEffect>
                                  </p:childTnLst>
                                </p:cTn>
                              </p:par>
                              <p:par>
                                <p:cTn id="11" presetID="9" presetClass="emph" presetSubtype="0" nodeType="withEffect">
                                  <p:stCondLst>
                                    <p:cond delay="0"/>
                                  </p:stCondLst>
                                  <p:childTnLst>
                                    <p:set>
                                      <p:cBhvr>
                                        <p:cTn id="12" dur="indefinite"/>
                                        <p:tgtEl>
                                          <p:spTgt spid="23"/>
                                        </p:tgtEl>
                                        <p:attrNameLst>
                                          <p:attrName>style.opacity</p:attrName>
                                        </p:attrNameLst>
                                      </p:cBhvr>
                                      <p:to>
                                        <p:strVal val="0.5"/>
                                      </p:to>
                                    </p:set>
                                    <p:animEffect filter="image" prLst="opacity: 0.5">
                                      <p:cBhvr rctx="IE">
                                        <p:cTn id="13" dur="indefinite"/>
                                        <p:tgtEl>
                                          <p:spTgt spid="23"/>
                                        </p:tgtEl>
                                      </p:cBhvr>
                                    </p:animEffect>
                                  </p:childTnLst>
                                </p:cTn>
                              </p:par>
                              <p:par>
                                <p:cTn id="14" presetID="9" presetClass="emph" presetSubtype="0" grpId="1" nodeType="withEffect">
                                  <p:stCondLst>
                                    <p:cond delay="0"/>
                                  </p:stCondLst>
                                  <p:childTnLst>
                                    <p:set>
                                      <p:cBhvr>
                                        <p:cTn id="15" dur="indefinite"/>
                                        <p:tgtEl>
                                          <p:spTgt spid="24"/>
                                        </p:tgtEl>
                                        <p:attrNameLst>
                                          <p:attrName>style.opacity</p:attrName>
                                        </p:attrNameLst>
                                      </p:cBhvr>
                                      <p:to>
                                        <p:strVal val="0.5"/>
                                      </p:to>
                                    </p:set>
                                    <p:animEffect filter="image" prLst="opacity: 0.5">
                                      <p:cBhvr rctx="IE">
                                        <p:cTn id="16" dur="indefinite"/>
                                        <p:tgtEl>
                                          <p:spTgt spid="24"/>
                                        </p:tgtEl>
                                      </p:cBhvr>
                                    </p:animEffect>
                                  </p:childTnLst>
                                </p:cTn>
                              </p:par>
                              <p:par>
                                <p:cTn id="17" presetID="9" presetClass="emph" presetSubtype="0" nodeType="withEffect">
                                  <p:stCondLst>
                                    <p:cond delay="0"/>
                                  </p:stCondLst>
                                  <p:childTnLst>
                                    <p:set>
                                      <p:cBhvr>
                                        <p:cTn id="18" dur="indefinite"/>
                                        <p:tgtEl>
                                          <p:spTgt spid="15"/>
                                        </p:tgtEl>
                                        <p:attrNameLst>
                                          <p:attrName>style.opacity</p:attrName>
                                        </p:attrNameLst>
                                      </p:cBhvr>
                                      <p:to>
                                        <p:strVal val="0.25"/>
                                      </p:to>
                                    </p:set>
                                    <p:animEffect filter="image" prLst="opacity: 0.25">
                                      <p:cBhvr rctx="IE">
                                        <p:cTn id="19" dur="indefinite"/>
                                        <p:tgtEl>
                                          <p:spTgt spid="15"/>
                                        </p:tgtEl>
                                      </p:cBhvr>
                                    </p:animEffect>
                                  </p:childTnLst>
                                </p:cTn>
                              </p:par>
                              <p:par>
                                <p:cTn id="20" presetID="9" presetClass="emph" presetSubtype="0" grpId="0" nodeType="withEffect">
                                  <p:stCondLst>
                                    <p:cond delay="0"/>
                                  </p:stCondLst>
                                  <p:childTnLst>
                                    <p:set>
                                      <p:cBhvr>
                                        <p:cTn id="21" dur="indefinite"/>
                                        <p:tgtEl>
                                          <p:spTgt spid="16"/>
                                        </p:tgtEl>
                                        <p:attrNameLst>
                                          <p:attrName>style.opacity</p:attrName>
                                        </p:attrNameLst>
                                      </p:cBhvr>
                                      <p:to>
                                        <p:strVal val="0.25"/>
                                      </p:to>
                                    </p:set>
                                    <p:animEffect filter="image" prLst="opacity: 0.25">
                                      <p:cBhvr rctx="IE">
                                        <p:cTn id="22" dur="indefinite"/>
                                        <p:tgtEl>
                                          <p:spTgt spid="16"/>
                                        </p:tgtEl>
                                      </p:cBhvr>
                                    </p:animEffect>
                                  </p:childTnLst>
                                </p:cTn>
                              </p:par>
                              <p:par>
                                <p:cTn id="23" presetID="9" presetClass="emph" presetSubtype="0" nodeType="withEffect">
                                  <p:stCondLst>
                                    <p:cond delay="0"/>
                                  </p:stCondLst>
                                  <p:childTnLst>
                                    <p:set>
                                      <p:cBhvr>
                                        <p:cTn id="24" dur="indefinite"/>
                                        <p:tgtEl>
                                          <p:spTgt spid="17"/>
                                        </p:tgtEl>
                                        <p:attrNameLst>
                                          <p:attrName>style.opacity</p:attrName>
                                        </p:attrNameLst>
                                      </p:cBhvr>
                                      <p:to>
                                        <p:strVal val="0.25"/>
                                      </p:to>
                                    </p:set>
                                    <p:animEffect filter="image" prLst="opacity: 0.25">
                                      <p:cBhvr rctx="IE">
                                        <p:cTn id="25" dur="indefinite"/>
                                        <p:tgtEl>
                                          <p:spTgt spid="17"/>
                                        </p:tgtEl>
                                      </p:cBhvr>
                                    </p:animEffect>
                                  </p:childTnLst>
                                </p:cTn>
                              </p:par>
                              <p:par>
                                <p:cTn id="26" presetID="9" presetClass="emph" presetSubtype="0" grpId="0" nodeType="withEffect">
                                  <p:stCondLst>
                                    <p:cond delay="0"/>
                                  </p:stCondLst>
                                  <p:childTnLst>
                                    <p:set>
                                      <p:cBhvr>
                                        <p:cTn id="27" dur="indefinite"/>
                                        <p:tgtEl>
                                          <p:spTgt spid="18"/>
                                        </p:tgtEl>
                                        <p:attrNameLst>
                                          <p:attrName>style.opacity</p:attrName>
                                        </p:attrNameLst>
                                      </p:cBhvr>
                                      <p:to>
                                        <p:strVal val="0.25"/>
                                      </p:to>
                                    </p:set>
                                    <p:animEffect filter="image" prLst="opacity: 0.25">
                                      <p:cBhvr rctx="IE">
                                        <p:cTn id="28" dur="indefinite"/>
                                        <p:tgtEl>
                                          <p:spTgt spid="18"/>
                                        </p:tgtEl>
                                      </p:cBhvr>
                                    </p:animEffect>
                                  </p:childTnLst>
                                </p:cTn>
                              </p:par>
                              <p:par>
                                <p:cTn id="29" presetID="9" presetClass="emph" presetSubtype="0" grpId="0" nodeType="withEffect">
                                  <p:stCondLst>
                                    <p:cond delay="0"/>
                                  </p:stCondLst>
                                  <p:childTnLst>
                                    <p:set>
                                      <p:cBhvr>
                                        <p:cTn id="30" dur="indefinite"/>
                                        <p:tgtEl>
                                          <p:spTgt spid="20"/>
                                        </p:tgtEl>
                                        <p:attrNameLst>
                                          <p:attrName>style.opacity</p:attrName>
                                        </p:attrNameLst>
                                      </p:cBhvr>
                                      <p:to>
                                        <p:strVal val="0.25"/>
                                      </p:to>
                                    </p:set>
                                    <p:animEffect filter="image" prLst="opacity: 0.25">
                                      <p:cBhvr rctx="IE">
                                        <p:cTn id="31" dur="indefinite"/>
                                        <p:tgtEl>
                                          <p:spTgt spid="20"/>
                                        </p:tgtEl>
                                      </p:cBhvr>
                                    </p:animEffect>
                                  </p:childTnLst>
                                </p:cTn>
                              </p:par>
                              <p:par>
                                <p:cTn id="32" presetID="9" presetClass="emph" presetSubtype="0" nodeType="withEffect">
                                  <p:stCondLst>
                                    <p:cond delay="0"/>
                                  </p:stCondLst>
                                  <p:childTnLst>
                                    <p:set>
                                      <p:cBhvr>
                                        <p:cTn id="33" dur="indefinite"/>
                                        <p:tgtEl>
                                          <p:spTgt spid="19"/>
                                        </p:tgtEl>
                                        <p:attrNameLst>
                                          <p:attrName>style.opacity</p:attrName>
                                        </p:attrNameLst>
                                      </p:cBhvr>
                                      <p:to>
                                        <p:strVal val="0.25"/>
                                      </p:to>
                                    </p:set>
                                    <p:animEffect filter="image" prLst="opacity: 0.25">
                                      <p:cBhvr rctx="IE">
                                        <p:cTn id="34" dur="indefinite"/>
                                        <p:tgtEl>
                                          <p:spTgt spid="19"/>
                                        </p:tgtEl>
                                      </p:cBhvr>
                                    </p:animEffect>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30"/>
                                        </p:tgtEl>
                                        <p:attrNameLst>
                                          <p:attrName>style.visibility</p:attrName>
                                        </p:attrNameLst>
                                      </p:cBhvr>
                                      <p:to>
                                        <p:strVal val="visible"/>
                                      </p:to>
                                    </p:set>
                                    <p:anim calcmode="lin" valueType="num">
                                      <p:cBhvr additive="base">
                                        <p:cTn id="39" dur="500" fill="hold"/>
                                        <p:tgtEl>
                                          <p:spTgt spid="30"/>
                                        </p:tgtEl>
                                        <p:attrNameLst>
                                          <p:attrName>ppt_x</p:attrName>
                                        </p:attrNameLst>
                                      </p:cBhvr>
                                      <p:tavLst>
                                        <p:tav tm="0">
                                          <p:val>
                                            <p:strVal val="#ppt_x"/>
                                          </p:val>
                                        </p:tav>
                                        <p:tav tm="100000">
                                          <p:val>
                                            <p:strVal val="#ppt_x"/>
                                          </p:val>
                                        </p:tav>
                                      </p:tavLst>
                                    </p:anim>
                                    <p:anim calcmode="lin" valueType="num">
                                      <p:cBhvr additive="base">
                                        <p:cTn id="40"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33"/>
                                        </p:tgtEl>
                                        <p:attrNameLst>
                                          <p:attrName>style.visibility</p:attrName>
                                        </p:attrNameLst>
                                      </p:cBhvr>
                                      <p:to>
                                        <p:strVal val="visible"/>
                                      </p:to>
                                    </p:set>
                                    <p:anim calcmode="lin" valueType="num">
                                      <p:cBhvr additive="base">
                                        <p:cTn id="45" dur="500" fill="hold"/>
                                        <p:tgtEl>
                                          <p:spTgt spid="33"/>
                                        </p:tgtEl>
                                        <p:attrNameLst>
                                          <p:attrName>ppt_x</p:attrName>
                                        </p:attrNameLst>
                                      </p:cBhvr>
                                      <p:tavLst>
                                        <p:tav tm="0">
                                          <p:val>
                                            <p:strVal val="#ppt_x"/>
                                          </p:val>
                                        </p:tav>
                                        <p:tav tm="100000">
                                          <p:val>
                                            <p:strVal val="#ppt_x"/>
                                          </p:val>
                                        </p:tav>
                                      </p:tavLst>
                                    </p:anim>
                                    <p:anim calcmode="lin" valueType="num">
                                      <p:cBhvr additive="base">
                                        <p:cTn id="46"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grpId="0" nodeType="clickEffect">
                                  <p:stCondLst>
                                    <p:cond delay="0"/>
                                  </p:stCondLst>
                                  <p:childTnLst>
                                    <p:set>
                                      <p:cBhvr>
                                        <p:cTn id="50" dur="1" fill="hold">
                                          <p:stCondLst>
                                            <p:cond delay="0"/>
                                          </p:stCondLst>
                                        </p:cTn>
                                        <p:tgtEl>
                                          <p:spTgt spid="34"/>
                                        </p:tgtEl>
                                        <p:attrNameLst>
                                          <p:attrName>style.visibility</p:attrName>
                                        </p:attrNameLst>
                                      </p:cBhvr>
                                      <p:to>
                                        <p:strVal val="visible"/>
                                      </p:to>
                                    </p:set>
                                    <p:anim calcmode="lin" valueType="num">
                                      <p:cBhvr additive="base">
                                        <p:cTn id="51" dur="500" fill="hold"/>
                                        <p:tgtEl>
                                          <p:spTgt spid="34"/>
                                        </p:tgtEl>
                                        <p:attrNameLst>
                                          <p:attrName>ppt_x</p:attrName>
                                        </p:attrNameLst>
                                      </p:cBhvr>
                                      <p:tavLst>
                                        <p:tav tm="0">
                                          <p:val>
                                            <p:strVal val="#ppt_x"/>
                                          </p:val>
                                        </p:tav>
                                        <p:tav tm="100000">
                                          <p:val>
                                            <p:strVal val="#ppt_x"/>
                                          </p:val>
                                        </p:tav>
                                      </p:tavLst>
                                    </p:anim>
                                    <p:anim calcmode="lin" valueType="num">
                                      <p:cBhvr additive="base">
                                        <p:cTn id="52"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4" fill="hold" grpId="0" nodeType="clickEffect">
                                  <p:stCondLst>
                                    <p:cond delay="0"/>
                                  </p:stCondLst>
                                  <p:childTnLst>
                                    <p:set>
                                      <p:cBhvr>
                                        <p:cTn id="56" dur="1" fill="hold">
                                          <p:stCondLst>
                                            <p:cond delay="0"/>
                                          </p:stCondLst>
                                        </p:cTn>
                                        <p:tgtEl>
                                          <p:spTgt spid="35"/>
                                        </p:tgtEl>
                                        <p:attrNameLst>
                                          <p:attrName>style.visibility</p:attrName>
                                        </p:attrNameLst>
                                      </p:cBhvr>
                                      <p:to>
                                        <p:strVal val="visible"/>
                                      </p:to>
                                    </p:set>
                                    <p:anim calcmode="lin" valueType="num">
                                      <p:cBhvr additive="base">
                                        <p:cTn id="57" dur="500" fill="hold"/>
                                        <p:tgtEl>
                                          <p:spTgt spid="35"/>
                                        </p:tgtEl>
                                        <p:attrNameLst>
                                          <p:attrName>ppt_x</p:attrName>
                                        </p:attrNameLst>
                                      </p:cBhvr>
                                      <p:tavLst>
                                        <p:tav tm="0">
                                          <p:val>
                                            <p:strVal val="#ppt_x"/>
                                          </p:val>
                                        </p:tav>
                                        <p:tav tm="100000">
                                          <p:val>
                                            <p:strVal val="#ppt_x"/>
                                          </p:val>
                                        </p:tav>
                                      </p:tavLst>
                                    </p:anim>
                                    <p:anim calcmode="lin" valueType="num">
                                      <p:cBhvr additive="base">
                                        <p:cTn id="58"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8" grpId="0"/>
      <p:bldP spid="20" grpId="0"/>
      <p:bldP spid="24" grpId="0"/>
      <p:bldP spid="24" grpId="1"/>
      <p:bldP spid="30" grpId="0"/>
      <p:bldP spid="33" grpId="0"/>
      <p:bldP spid="34" grpId="0"/>
      <p:bldP spid="35" grpId="0"/>
    </p:bldLst>
  </p:timing>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2000" t="-33000" r="-19000" b="-33000"/>
          </a:stretch>
        </a:blipFill>
        <a:effectLst/>
      </p:bgPr>
    </p:bg>
    <p:spTree>
      <p:nvGrpSpPr>
        <p:cNvPr id="1" name="Shape 98"/>
        <p:cNvGrpSpPr/>
        <p:nvPr/>
      </p:nvGrpSpPr>
      <p:grpSpPr>
        <a:xfrm>
          <a:off x="0" y="0"/>
          <a:ext cx="0" cy="0"/>
          <a:chOff x="0" y="0"/>
          <a:chExt cx="0" cy="0"/>
        </a:xfrm>
      </p:grpSpPr>
      <p:sp>
        <p:nvSpPr>
          <p:cNvPr id="99" name="Shape 99"/>
          <p:cNvSpPr txBox="1">
            <a:spLocks noGrp="1"/>
          </p:cNvSpPr>
          <p:nvPr>
            <p:ph type="ctrTitle"/>
          </p:nvPr>
        </p:nvSpPr>
        <p:spPr>
          <a:xfrm>
            <a:off x="116958" y="1365386"/>
            <a:ext cx="4880344" cy="2989799"/>
          </a:xfrm>
          <a:prstGeom prst="rect">
            <a:avLst/>
          </a:prstGeom>
        </p:spPr>
        <p:txBody>
          <a:bodyPr lIns="91425" tIns="91425" rIns="91425" bIns="91425" anchor="b" anchorCtr="0">
            <a:noAutofit/>
          </a:bodyPr>
          <a:lstStyle/>
          <a:p>
            <a:pPr lvl="0" rtl="0">
              <a:spcBef>
                <a:spcPts val="0"/>
              </a:spcBef>
              <a:buNone/>
            </a:pPr>
            <a:r>
              <a:rPr lang="en" sz="7200" dirty="0">
                <a:solidFill>
                  <a:srgbClr val="FFFF00"/>
                </a:solidFill>
              </a:rPr>
              <a:t>  </a:t>
            </a:r>
            <a:r>
              <a:rPr lang="en" sz="7200" dirty="0">
                <a:solidFill>
                  <a:schemeClr val="accent6">
                    <a:lumMod val="60000"/>
                    <a:lumOff val="40000"/>
                  </a:schemeClr>
                </a:solidFill>
              </a:rPr>
              <a:t>5.</a:t>
            </a:r>
          </a:p>
          <a:p>
            <a:pPr lvl="0" rtl="0">
              <a:spcBef>
                <a:spcPts val="0"/>
              </a:spcBef>
              <a:buNone/>
            </a:pPr>
            <a:r>
              <a:rPr lang="en-SG" dirty="0">
                <a:solidFill>
                  <a:schemeClr val="tx1"/>
                </a:solidFill>
              </a:rPr>
              <a:t>CONCLUSION</a:t>
            </a:r>
            <a:endParaRPr lang="en" dirty="0">
              <a:solidFill>
                <a:schemeClr val="tx1"/>
              </a:solidFill>
            </a:endParaRPr>
          </a:p>
        </p:txBody>
      </p:sp>
    </p:spTree>
    <p:extLst>
      <p:ext uri="{BB962C8B-B14F-4D97-AF65-F5344CB8AC3E}">
        <p14:creationId xmlns:p14="http://schemas.microsoft.com/office/powerpoint/2010/main" val="998902288"/>
      </p:ext>
    </p:extLst>
  </p:cSld>
  <p:clrMapOvr>
    <a:masterClrMapping/>
  </p:clrMapOvr>
  <p:transition spd="slow">
    <p:cut/>
  </p:transition>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accent6">
            <a:lumMod val="60000"/>
            <a:lumOff val="40000"/>
          </a:schemeClr>
        </a:solidFill>
        <a:effectLst/>
      </p:bgPr>
    </p:bg>
    <p:spTree>
      <p:nvGrpSpPr>
        <p:cNvPr id="1" name=""/>
        <p:cNvGrpSpPr/>
        <p:nvPr/>
      </p:nvGrpSpPr>
      <p:grpSpPr>
        <a:xfrm>
          <a:off x="0" y="0"/>
          <a:ext cx="0" cy="0"/>
          <a:chOff x="0" y="0"/>
          <a:chExt cx="0" cy="0"/>
        </a:xfrm>
      </p:grpSpPr>
      <p:sp>
        <p:nvSpPr>
          <p:cNvPr id="5" name="Arrow: Circular 4"/>
          <p:cNvSpPr/>
          <p:nvPr/>
        </p:nvSpPr>
        <p:spPr>
          <a:xfrm>
            <a:off x="7764995" y="118834"/>
            <a:ext cx="1348083" cy="871660"/>
          </a:xfrm>
          <a:prstGeom prst="circularArrow">
            <a:avLst>
              <a:gd name="adj1" fmla="val 10980"/>
              <a:gd name="adj2" fmla="val 1142322"/>
              <a:gd name="adj3" fmla="val 4500000"/>
              <a:gd name="adj4" fmla="val 10800000"/>
              <a:gd name="adj5" fmla="val 12500"/>
            </a:avLst>
          </a:prstGeom>
        </p:spPr>
        <p:style>
          <a:lnRef idx="0">
            <a:schemeClr val="lt1">
              <a:hueOff val="0"/>
              <a:satOff val="0"/>
              <a:lumOff val="0"/>
              <a:alphaOff val="0"/>
            </a:schemeClr>
          </a:lnRef>
          <a:fillRef idx="3">
            <a:schemeClr val="accent2">
              <a:hueOff val="0"/>
              <a:satOff val="0"/>
              <a:lumOff val="0"/>
              <a:alphaOff val="0"/>
            </a:schemeClr>
          </a:fillRef>
          <a:effectRef idx="3">
            <a:schemeClr val="accent2">
              <a:hueOff val="0"/>
              <a:satOff val="0"/>
              <a:lumOff val="0"/>
              <a:alphaOff val="0"/>
            </a:schemeClr>
          </a:effectRef>
          <a:fontRef idx="minor">
            <a:schemeClr val="lt1"/>
          </a:fontRef>
        </p:style>
      </p:sp>
      <p:sp>
        <p:nvSpPr>
          <p:cNvPr id="6" name="Freeform: Shape 5"/>
          <p:cNvSpPr/>
          <p:nvPr/>
        </p:nvSpPr>
        <p:spPr>
          <a:xfrm>
            <a:off x="7741544" y="418885"/>
            <a:ext cx="1390079" cy="243097"/>
          </a:xfrm>
          <a:custGeom>
            <a:avLst/>
            <a:gdLst>
              <a:gd name="connsiteX0" fmla="*/ 0 w 797287"/>
              <a:gd name="connsiteY0" fmla="*/ 0 h 398465"/>
              <a:gd name="connsiteX1" fmla="*/ 797287 w 797287"/>
              <a:gd name="connsiteY1" fmla="*/ 0 h 398465"/>
              <a:gd name="connsiteX2" fmla="*/ 797287 w 797287"/>
              <a:gd name="connsiteY2" fmla="*/ 398465 h 398465"/>
              <a:gd name="connsiteX3" fmla="*/ 0 w 797287"/>
              <a:gd name="connsiteY3" fmla="*/ 398465 h 398465"/>
              <a:gd name="connsiteX4" fmla="*/ 0 w 797287"/>
              <a:gd name="connsiteY4" fmla="*/ 0 h 3984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287" h="398465">
                <a:moveTo>
                  <a:pt x="0" y="0"/>
                </a:moveTo>
                <a:lnTo>
                  <a:pt x="797287" y="0"/>
                </a:lnTo>
                <a:lnTo>
                  <a:pt x="797287" y="398465"/>
                </a:lnTo>
                <a:lnTo>
                  <a:pt x="0" y="39846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445" tIns="4445" rIns="4445" bIns="4445" numCol="1" spcCol="1270" anchor="ctr" anchorCtr="0">
            <a:noAutofit/>
          </a:bodyPr>
          <a:lstStyle/>
          <a:p>
            <a:pPr marL="0" lvl="0" indent="0" algn="ctr" defTabSz="311150">
              <a:lnSpc>
                <a:spcPct val="90000"/>
              </a:lnSpc>
              <a:spcBef>
                <a:spcPct val="0"/>
              </a:spcBef>
              <a:spcAft>
                <a:spcPct val="35000"/>
              </a:spcAft>
              <a:buNone/>
            </a:pPr>
            <a:r>
              <a:rPr lang="en-US" sz="800" b="1" kern="1200" dirty="0">
                <a:latin typeface="Montserrat" panose="020B0604020202020204" charset="0"/>
              </a:rPr>
              <a:t>INTRODUCTION</a:t>
            </a:r>
          </a:p>
        </p:txBody>
      </p:sp>
      <p:sp>
        <p:nvSpPr>
          <p:cNvPr id="8" name="Shape 7"/>
          <p:cNvSpPr/>
          <p:nvPr/>
        </p:nvSpPr>
        <p:spPr>
          <a:xfrm>
            <a:off x="7547726" y="619659"/>
            <a:ext cx="1348083" cy="871660"/>
          </a:xfrm>
          <a:prstGeom prst="leftCircularArrow">
            <a:avLst>
              <a:gd name="adj1" fmla="val 10980"/>
              <a:gd name="adj2" fmla="val 1142322"/>
              <a:gd name="adj3" fmla="val 6300000"/>
              <a:gd name="adj4" fmla="val 18900000"/>
              <a:gd name="adj5" fmla="val 12500"/>
            </a:avLst>
          </a:prstGeom>
        </p:spPr>
        <p:style>
          <a:lnRef idx="0">
            <a:schemeClr val="lt1">
              <a:hueOff val="0"/>
              <a:satOff val="0"/>
              <a:lumOff val="0"/>
              <a:alphaOff val="0"/>
            </a:schemeClr>
          </a:lnRef>
          <a:fillRef idx="3">
            <a:schemeClr val="accent3">
              <a:hueOff val="0"/>
              <a:satOff val="0"/>
              <a:lumOff val="0"/>
              <a:alphaOff val="0"/>
            </a:schemeClr>
          </a:fillRef>
          <a:effectRef idx="3">
            <a:schemeClr val="accent3">
              <a:hueOff val="0"/>
              <a:satOff val="0"/>
              <a:lumOff val="0"/>
              <a:alphaOff val="0"/>
            </a:schemeClr>
          </a:effectRef>
          <a:fontRef idx="minor">
            <a:schemeClr val="lt1"/>
          </a:fontRef>
        </p:style>
      </p:sp>
      <p:sp>
        <p:nvSpPr>
          <p:cNvPr id="9" name="Freeform: Shape 8"/>
          <p:cNvSpPr/>
          <p:nvPr/>
        </p:nvSpPr>
        <p:spPr>
          <a:xfrm>
            <a:off x="7547726" y="924557"/>
            <a:ext cx="1390079" cy="243097"/>
          </a:xfrm>
          <a:custGeom>
            <a:avLst/>
            <a:gdLst>
              <a:gd name="connsiteX0" fmla="*/ 0 w 797287"/>
              <a:gd name="connsiteY0" fmla="*/ 0 h 398465"/>
              <a:gd name="connsiteX1" fmla="*/ 797287 w 797287"/>
              <a:gd name="connsiteY1" fmla="*/ 0 h 398465"/>
              <a:gd name="connsiteX2" fmla="*/ 797287 w 797287"/>
              <a:gd name="connsiteY2" fmla="*/ 398465 h 398465"/>
              <a:gd name="connsiteX3" fmla="*/ 0 w 797287"/>
              <a:gd name="connsiteY3" fmla="*/ 398465 h 398465"/>
              <a:gd name="connsiteX4" fmla="*/ 0 w 797287"/>
              <a:gd name="connsiteY4" fmla="*/ 0 h 3984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287" h="398465">
                <a:moveTo>
                  <a:pt x="0" y="0"/>
                </a:moveTo>
                <a:lnTo>
                  <a:pt x="797287" y="0"/>
                </a:lnTo>
                <a:lnTo>
                  <a:pt x="797287" y="398465"/>
                </a:lnTo>
                <a:lnTo>
                  <a:pt x="0" y="39846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445" tIns="4445" rIns="4445" bIns="4445" numCol="1" spcCol="1270" anchor="ctr" anchorCtr="0">
            <a:noAutofit/>
          </a:bodyPr>
          <a:lstStyle/>
          <a:p>
            <a:pPr marL="0" lvl="0" indent="0" algn="ctr" defTabSz="311150">
              <a:lnSpc>
                <a:spcPct val="90000"/>
              </a:lnSpc>
              <a:spcBef>
                <a:spcPct val="0"/>
              </a:spcBef>
              <a:spcAft>
                <a:spcPct val="35000"/>
              </a:spcAft>
              <a:buNone/>
            </a:pPr>
            <a:r>
              <a:rPr lang="en-US" sz="800" b="1" kern="1200" dirty="0">
                <a:latin typeface="Montserrat" panose="020B0604020202020204" charset="0"/>
              </a:rPr>
              <a:t>REVIEW OF </a:t>
            </a:r>
          </a:p>
          <a:p>
            <a:pPr marL="0" lvl="0" indent="0" algn="ctr" defTabSz="311150">
              <a:lnSpc>
                <a:spcPct val="90000"/>
              </a:lnSpc>
              <a:spcBef>
                <a:spcPct val="0"/>
              </a:spcBef>
              <a:spcAft>
                <a:spcPct val="35000"/>
              </a:spcAft>
              <a:buNone/>
            </a:pPr>
            <a:r>
              <a:rPr lang="en-US" sz="800" b="1" kern="1200" dirty="0">
                <a:latin typeface="Montserrat" panose="020B0604020202020204" charset="0"/>
              </a:rPr>
              <a:t>EXISTING WORKS</a:t>
            </a:r>
          </a:p>
        </p:txBody>
      </p:sp>
      <p:sp>
        <p:nvSpPr>
          <p:cNvPr id="10" name="Arrow: Circular 9"/>
          <p:cNvSpPr/>
          <p:nvPr/>
        </p:nvSpPr>
        <p:spPr>
          <a:xfrm>
            <a:off x="7764995" y="1122734"/>
            <a:ext cx="1348083" cy="871660"/>
          </a:xfrm>
          <a:prstGeom prst="circularArrow">
            <a:avLst>
              <a:gd name="adj1" fmla="val 10980"/>
              <a:gd name="adj2" fmla="val 1142322"/>
              <a:gd name="adj3" fmla="val 4500000"/>
              <a:gd name="adj4" fmla="val 13500000"/>
              <a:gd name="adj5" fmla="val 12500"/>
            </a:avLst>
          </a:prstGeom>
        </p:spPr>
        <p:style>
          <a:lnRef idx="0">
            <a:schemeClr val="lt1">
              <a:hueOff val="0"/>
              <a:satOff val="0"/>
              <a:lumOff val="0"/>
              <a:alphaOff val="0"/>
            </a:schemeClr>
          </a:lnRef>
          <a:fillRef idx="3">
            <a:schemeClr val="accent4">
              <a:hueOff val="0"/>
              <a:satOff val="0"/>
              <a:lumOff val="0"/>
              <a:alphaOff val="0"/>
            </a:schemeClr>
          </a:fillRef>
          <a:effectRef idx="3">
            <a:schemeClr val="accent4">
              <a:hueOff val="0"/>
              <a:satOff val="0"/>
              <a:lumOff val="0"/>
              <a:alphaOff val="0"/>
            </a:schemeClr>
          </a:effectRef>
          <a:fontRef idx="minor">
            <a:schemeClr val="lt1"/>
          </a:fontRef>
        </p:style>
      </p:sp>
      <p:sp>
        <p:nvSpPr>
          <p:cNvPr id="11" name="Freeform: Shape 10"/>
          <p:cNvSpPr/>
          <p:nvPr/>
        </p:nvSpPr>
        <p:spPr>
          <a:xfrm>
            <a:off x="7820596" y="1421927"/>
            <a:ext cx="1390079" cy="243097"/>
          </a:xfrm>
          <a:custGeom>
            <a:avLst/>
            <a:gdLst>
              <a:gd name="connsiteX0" fmla="*/ 0 w 797287"/>
              <a:gd name="connsiteY0" fmla="*/ 0 h 398465"/>
              <a:gd name="connsiteX1" fmla="*/ 797287 w 797287"/>
              <a:gd name="connsiteY1" fmla="*/ 0 h 398465"/>
              <a:gd name="connsiteX2" fmla="*/ 797287 w 797287"/>
              <a:gd name="connsiteY2" fmla="*/ 398465 h 398465"/>
              <a:gd name="connsiteX3" fmla="*/ 0 w 797287"/>
              <a:gd name="connsiteY3" fmla="*/ 398465 h 398465"/>
              <a:gd name="connsiteX4" fmla="*/ 0 w 797287"/>
              <a:gd name="connsiteY4" fmla="*/ 0 h 3984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287" h="398465">
                <a:moveTo>
                  <a:pt x="0" y="0"/>
                </a:moveTo>
                <a:lnTo>
                  <a:pt x="797287" y="0"/>
                </a:lnTo>
                <a:lnTo>
                  <a:pt x="797287" y="398465"/>
                </a:lnTo>
                <a:lnTo>
                  <a:pt x="0" y="39846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445" tIns="4445" rIns="4445" bIns="4445" numCol="1" spcCol="1270" anchor="ctr" anchorCtr="0">
            <a:noAutofit/>
          </a:bodyPr>
          <a:lstStyle/>
          <a:p>
            <a:pPr marL="0" lvl="0" indent="0" algn="ctr" defTabSz="311150">
              <a:lnSpc>
                <a:spcPct val="90000"/>
              </a:lnSpc>
              <a:spcBef>
                <a:spcPct val="0"/>
              </a:spcBef>
              <a:spcAft>
                <a:spcPct val="35000"/>
              </a:spcAft>
              <a:buNone/>
            </a:pPr>
            <a:r>
              <a:rPr lang="en-US" sz="800" b="1" kern="1200" dirty="0">
                <a:latin typeface="Montserrat" panose="020B0604020202020204" charset="0"/>
              </a:rPr>
              <a:t>METHODOLOGY</a:t>
            </a:r>
          </a:p>
        </p:txBody>
      </p:sp>
      <p:sp>
        <p:nvSpPr>
          <p:cNvPr id="12" name="Shape 11"/>
          <p:cNvSpPr/>
          <p:nvPr/>
        </p:nvSpPr>
        <p:spPr>
          <a:xfrm>
            <a:off x="7547726" y="1624403"/>
            <a:ext cx="1348083" cy="871660"/>
          </a:xfrm>
          <a:prstGeom prst="leftCircularArrow">
            <a:avLst>
              <a:gd name="adj1" fmla="val 10980"/>
              <a:gd name="adj2" fmla="val 1142322"/>
              <a:gd name="adj3" fmla="val 6300000"/>
              <a:gd name="adj4" fmla="val 18900000"/>
              <a:gd name="adj5" fmla="val 12500"/>
            </a:avLst>
          </a:prstGeom>
        </p:spPr>
        <p:style>
          <a:lnRef idx="0">
            <a:schemeClr val="lt1">
              <a:hueOff val="0"/>
              <a:satOff val="0"/>
              <a:lumOff val="0"/>
              <a:alphaOff val="0"/>
            </a:schemeClr>
          </a:lnRef>
          <a:fillRef idx="3">
            <a:schemeClr val="accent5">
              <a:hueOff val="0"/>
              <a:satOff val="0"/>
              <a:lumOff val="0"/>
              <a:alphaOff val="0"/>
            </a:schemeClr>
          </a:fillRef>
          <a:effectRef idx="3">
            <a:schemeClr val="accent5">
              <a:hueOff val="0"/>
              <a:satOff val="0"/>
              <a:lumOff val="0"/>
              <a:alphaOff val="0"/>
            </a:schemeClr>
          </a:effectRef>
          <a:fontRef idx="minor">
            <a:schemeClr val="lt1"/>
          </a:fontRef>
        </p:style>
      </p:sp>
      <p:sp>
        <p:nvSpPr>
          <p:cNvPr id="13" name="Freeform: Shape 12"/>
          <p:cNvSpPr/>
          <p:nvPr/>
        </p:nvSpPr>
        <p:spPr>
          <a:xfrm>
            <a:off x="7464766" y="1938684"/>
            <a:ext cx="1390079" cy="243097"/>
          </a:xfrm>
          <a:custGeom>
            <a:avLst/>
            <a:gdLst>
              <a:gd name="connsiteX0" fmla="*/ 0 w 797287"/>
              <a:gd name="connsiteY0" fmla="*/ 0 h 398465"/>
              <a:gd name="connsiteX1" fmla="*/ 797287 w 797287"/>
              <a:gd name="connsiteY1" fmla="*/ 0 h 398465"/>
              <a:gd name="connsiteX2" fmla="*/ 797287 w 797287"/>
              <a:gd name="connsiteY2" fmla="*/ 398465 h 398465"/>
              <a:gd name="connsiteX3" fmla="*/ 0 w 797287"/>
              <a:gd name="connsiteY3" fmla="*/ 398465 h 398465"/>
              <a:gd name="connsiteX4" fmla="*/ 0 w 797287"/>
              <a:gd name="connsiteY4" fmla="*/ 0 h 3984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287" h="398465">
                <a:moveTo>
                  <a:pt x="0" y="0"/>
                </a:moveTo>
                <a:lnTo>
                  <a:pt x="797287" y="0"/>
                </a:lnTo>
                <a:lnTo>
                  <a:pt x="797287" y="398465"/>
                </a:lnTo>
                <a:lnTo>
                  <a:pt x="0" y="39846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445" tIns="4445" rIns="4445" bIns="4445" numCol="1" spcCol="1270" anchor="ctr" anchorCtr="0">
            <a:noAutofit/>
          </a:bodyPr>
          <a:lstStyle/>
          <a:p>
            <a:pPr marL="0" lvl="0" indent="0" algn="ctr" defTabSz="311150">
              <a:lnSpc>
                <a:spcPct val="90000"/>
              </a:lnSpc>
              <a:spcBef>
                <a:spcPct val="0"/>
              </a:spcBef>
              <a:spcAft>
                <a:spcPct val="35000"/>
              </a:spcAft>
              <a:buNone/>
            </a:pPr>
            <a:r>
              <a:rPr lang="en-US" sz="800" b="1" kern="1200" dirty="0">
                <a:latin typeface="Montserrat" panose="020B0604020202020204" charset="0"/>
              </a:rPr>
              <a:t>RESULTS AND </a:t>
            </a:r>
          </a:p>
          <a:p>
            <a:pPr marL="0" lvl="0" indent="0" algn="ctr" defTabSz="311150">
              <a:lnSpc>
                <a:spcPct val="90000"/>
              </a:lnSpc>
              <a:spcBef>
                <a:spcPct val="0"/>
              </a:spcBef>
              <a:spcAft>
                <a:spcPct val="35000"/>
              </a:spcAft>
              <a:buNone/>
            </a:pPr>
            <a:r>
              <a:rPr lang="en-US" sz="800" b="1" kern="1200" dirty="0">
                <a:latin typeface="Montserrat" panose="020B0604020202020204" charset="0"/>
              </a:rPr>
              <a:t>DISCUSSION</a:t>
            </a:r>
          </a:p>
        </p:txBody>
      </p:sp>
      <p:sp>
        <p:nvSpPr>
          <p:cNvPr id="14" name="Block Arc 13"/>
          <p:cNvSpPr/>
          <p:nvPr/>
        </p:nvSpPr>
        <p:spPr>
          <a:xfrm>
            <a:off x="7820596" y="2183189"/>
            <a:ext cx="1158173" cy="749267"/>
          </a:xfrm>
          <a:prstGeom prst="blockArc">
            <a:avLst>
              <a:gd name="adj1" fmla="val 13500000"/>
              <a:gd name="adj2" fmla="val 10800000"/>
              <a:gd name="adj3" fmla="val 12740"/>
            </a:avLst>
          </a:prstGeom>
        </p:spPr>
        <p:style>
          <a:lnRef idx="0">
            <a:schemeClr val="lt1">
              <a:hueOff val="0"/>
              <a:satOff val="0"/>
              <a:lumOff val="0"/>
              <a:alphaOff val="0"/>
            </a:schemeClr>
          </a:lnRef>
          <a:fillRef idx="3">
            <a:schemeClr val="accent6">
              <a:hueOff val="0"/>
              <a:satOff val="0"/>
              <a:lumOff val="0"/>
              <a:alphaOff val="0"/>
            </a:schemeClr>
          </a:fillRef>
          <a:effectRef idx="3">
            <a:schemeClr val="accent6">
              <a:hueOff val="0"/>
              <a:satOff val="0"/>
              <a:lumOff val="0"/>
              <a:alphaOff val="0"/>
            </a:schemeClr>
          </a:effectRef>
          <a:fontRef idx="minor">
            <a:schemeClr val="lt1"/>
          </a:fontRef>
        </p:style>
      </p:sp>
      <p:sp>
        <p:nvSpPr>
          <p:cNvPr id="15" name="Freeform: Shape 14"/>
          <p:cNvSpPr/>
          <p:nvPr/>
        </p:nvSpPr>
        <p:spPr>
          <a:xfrm>
            <a:off x="7722999" y="2462193"/>
            <a:ext cx="1390079" cy="243097"/>
          </a:xfrm>
          <a:custGeom>
            <a:avLst/>
            <a:gdLst>
              <a:gd name="connsiteX0" fmla="*/ 0 w 797287"/>
              <a:gd name="connsiteY0" fmla="*/ 0 h 398465"/>
              <a:gd name="connsiteX1" fmla="*/ 797287 w 797287"/>
              <a:gd name="connsiteY1" fmla="*/ 0 h 398465"/>
              <a:gd name="connsiteX2" fmla="*/ 797287 w 797287"/>
              <a:gd name="connsiteY2" fmla="*/ 398465 h 398465"/>
              <a:gd name="connsiteX3" fmla="*/ 0 w 797287"/>
              <a:gd name="connsiteY3" fmla="*/ 398465 h 398465"/>
              <a:gd name="connsiteX4" fmla="*/ 0 w 797287"/>
              <a:gd name="connsiteY4" fmla="*/ 0 h 3984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287" h="398465">
                <a:moveTo>
                  <a:pt x="0" y="0"/>
                </a:moveTo>
                <a:lnTo>
                  <a:pt x="797287" y="0"/>
                </a:lnTo>
                <a:lnTo>
                  <a:pt x="797287" y="398465"/>
                </a:lnTo>
                <a:lnTo>
                  <a:pt x="0" y="39846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445" tIns="4445" rIns="4445" bIns="4445" numCol="1" spcCol="1270" anchor="ctr" anchorCtr="0">
            <a:noAutofit/>
          </a:bodyPr>
          <a:lstStyle/>
          <a:p>
            <a:pPr marL="0" lvl="0" indent="0" algn="ctr" defTabSz="311150">
              <a:lnSpc>
                <a:spcPct val="90000"/>
              </a:lnSpc>
              <a:spcBef>
                <a:spcPct val="0"/>
              </a:spcBef>
              <a:spcAft>
                <a:spcPct val="35000"/>
              </a:spcAft>
              <a:buNone/>
            </a:pPr>
            <a:r>
              <a:rPr lang="en-US" sz="800" b="1" kern="1200" dirty="0">
                <a:latin typeface="Montserrat" panose="020B0604020202020204" charset="0"/>
              </a:rPr>
              <a:t>CONCLUSION</a:t>
            </a:r>
          </a:p>
        </p:txBody>
      </p:sp>
      <p:pic>
        <p:nvPicPr>
          <p:cNvPr id="16" name="Picture 15"/>
          <p:cNvPicPr>
            <a:picLocks noChangeAspect="1"/>
          </p:cNvPicPr>
          <p:nvPr/>
        </p:nvPicPr>
        <p:blipFill>
          <a:blip r:embed="rId3"/>
          <a:stretch>
            <a:fillRect/>
          </a:stretch>
        </p:blipFill>
        <p:spPr>
          <a:xfrm>
            <a:off x="469898" y="1142894"/>
            <a:ext cx="508299" cy="640080"/>
          </a:xfrm>
          <a:prstGeom prst="rect">
            <a:avLst/>
          </a:prstGeom>
        </p:spPr>
      </p:pic>
      <p:pic>
        <p:nvPicPr>
          <p:cNvPr id="17" name="Picture 16"/>
          <p:cNvPicPr>
            <a:picLocks noChangeAspect="1"/>
          </p:cNvPicPr>
          <p:nvPr/>
        </p:nvPicPr>
        <p:blipFill>
          <a:blip r:embed="rId4"/>
          <a:stretch>
            <a:fillRect/>
          </a:stretch>
        </p:blipFill>
        <p:spPr>
          <a:xfrm>
            <a:off x="434790" y="2490813"/>
            <a:ext cx="610538" cy="640080"/>
          </a:xfrm>
          <a:prstGeom prst="rect">
            <a:avLst/>
          </a:prstGeom>
        </p:spPr>
      </p:pic>
      <p:pic>
        <p:nvPicPr>
          <p:cNvPr id="18" name="Picture 17"/>
          <p:cNvPicPr>
            <a:picLocks noChangeAspect="1"/>
          </p:cNvPicPr>
          <p:nvPr/>
        </p:nvPicPr>
        <p:blipFill>
          <a:blip r:embed="rId5"/>
          <a:stretch>
            <a:fillRect/>
          </a:stretch>
        </p:blipFill>
        <p:spPr>
          <a:xfrm>
            <a:off x="403940" y="3771570"/>
            <a:ext cx="581891" cy="640080"/>
          </a:xfrm>
          <a:prstGeom prst="rect">
            <a:avLst/>
          </a:prstGeom>
        </p:spPr>
      </p:pic>
      <p:sp>
        <p:nvSpPr>
          <p:cNvPr id="22" name="TextBox 21"/>
          <p:cNvSpPr txBox="1"/>
          <p:nvPr/>
        </p:nvSpPr>
        <p:spPr>
          <a:xfrm>
            <a:off x="1045328" y="1116445"/>
            <a:ext cx="5417817" cy="707886"/>
          </a:xfrm>
          <a:prstGeom prst="rect">
            <a:avLst/>
          </a:prstGeom>
          <a:noFill/>
        </p:spPr>
        <p:txBody>
          <a:bodyPr wrap="square" rtlCol="0">
            <a:spAutoFit/>
          </a:bodyPr>
          <a:lstStyle/>
          <a:p>
            <a:r>
              <a:rPr lang="en-SG" sz="2000" dirty="0"/>
              <a:t>Low-cost system achieved: Usage of location information generated by Bluetooth Beacons</a:t>
            </a:r>
          </a:p>
        </p:txBody>
      </p:sp>
      <p:sp>
        <p:nvSpPr>
          <p:cNvPr id="23" name="TextBox 22"/>
          <p:cNvSpPr txBox="1"/>
          <p:nvPr/>
        </p:nvSpPr>
        <p:spPr>
          <a:xfrm>
            <a:off x="1045328" y="2448577"/>
            <a:ext cx="6013563" cy="1015663"/>
          </a:xfrm>
          <a:prstGeom prst="rect">
            <a:avLst/>
          </a:prstGeom>
          <a:noFill/>
        </p:spPr>
        <p:txBody>
          <a:bodyPr wrap="square" rtlCol="0">
            <a:spAutoFit/>
          </a:bodyPr>
          <a:lstStyle/>
          <a:p>
            <a:r>
              <a:rPr lang="en-SG" sz="2000" dirty="0"/>
              <a:t>Included visualization feature for stakeholders to visualize and to test the implemented algorithm in a simulated environment</a:t>
            </a:r>
          </a:p>
        </p:txBody>
      </p:sp>
      <p:sp>
        <p:nvSpPr>
          <p:cNvPr id="24" name="TextBox 23"/>
          <p:cNvSpPr txBox="1"/>
          <p:nvPr/>
        </p:nvSpPr>
        <p:spPr>
          <a:xfrm>
            <a:off x="1070728" y="3916305"/>
            <a:ext cx="5417817" cy="400110"/>
          </a:xfrm>
          <a:prstGeom prst="rect">
            <a:avLst/>
          </a:prstGeom>
          <a:noFill/>
        </p:spPr>
        <p:txBody>
          <a:bodyPr wrap="square" rtlCol="0">
            <a:spAutoFit/>
          </a:bodyPr>
          <a:lstStyle/>
          <a:p>
            <a:r>
              <a:rPr lang="en-SG" sz="2000" dirty="0"/>
              <a:t>Evaluation of task allocation to caregivers</a:t>
            </a:r>
          </a:p>
        </p:txBody>
      </p:sp>
      <p:sp>
        <p:nvSpPr>
          <p:cNvPr id="20" name="Title 1"/>
          <p:cNvSpPr txBox="1">
            <a:spLocks/>
          </p:cNvSpPr>
          <p:nvPr/>
        </p:nvSpPr>
        <p:spPr>
          <a:xfrm>
            <a:off x="249453" y="292701"/>
            <a:ext cx="6685657" cy="485699"/>
          </a:xfrm>
          <a:prstGeom prst="rect">
            <a:avLst/>
          </a:prstGeom>
          <a:noFill/>
          <a:ln>
            <a:noFill/>
          </a:ln>
        </p:spPr>
        <p:txBody>
          <a:bodyPr lIns="91425" tIns="91425" rIns="91425" bIns="91425" anchor="b"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rgbClr val="999999"/>
              </a:buClr>
              <a:buSzPct val="100000"/>
              <a:buFont typeface="Montserrat"/>
              <a:buNone/>
              <a:defRPr sz="2400" b="1" i="0" u="none" strike="noStrike" cap="none">
                <a:solidFill>
                  <a:srgbClr val="999999"/>
                </a:solidFill>
                <a:latin typeface="Montserrat"/>
                <a:ea typeface="Montserrat"/>
                <a:cs typeface="Montserrat"/>
                <a:sym typeface="Montserrat"/>
              </a:defRPr>
            </a:lvl1pPr>
            <a:lvl2pPr lvl="1">
              <a:spcBef>
                <a:spcPts val="0"/>
              </a:spcBef>
              <a:buClr>
                <a:srgbClr val="999999"/>
              </a:buClr>
              <a:buSzPct val="100000"/>
              <a:buFont typeface="Montserrat"/>
              <a:buNone/>
              <a:defRPr sz="2400" b="1">
                <a:solidFill>
                  <a:srgbClr val="999999"/>
                </a:solidFill>
                <a:latin typeface="Montserrat"/>
                <a:ea typeface="Montserrat"/>
                <a:cs typeface="Montserrat"/>
                <a:sym typeface="Montserrat"/>
              </a:defRPr>
            </a:lvl2pPr>
            <a:lvl3pPr lvl="2">
              <a:spcBef>
                <a:spcPts val="0"/>
              </a:spcBef>
              <a:buClr>
                <a:srgbClr val="999999"/>
              </a:buClr>
              <a:buSzPct val="100000"/>
              <a:buFont typeface="Montserrat"/>
              <a:buNone/>
              <a:defRPr sz="2400" b="1">
                <a:solidFill>
                  <a:srgbClr val="999999"/>
                </a:solidFill>
                <a:latin typeface="Montserrat"/>
                <a:ea typeface="Montserrat"/>
                <a:cs typeface="Montserrat"/>
                <a:sym typeface="Montserrat"/>
              </a:defRPr>
            </a:lvl3pPr>
            <a:lvl4pPr lvl="3">
              <a:spcBef>
                <a:spcPts val="0"/>
              </a:spcBef>
              <a:buClr>
                <a:srgbClr val="999999"/>
              </a:buClr>
              <a:buSzPct val="100000"/>
              <a:buFont typeface="Montserrat"/>
              <a:buNone/>
              <a:defRPr sz="2400" b="1">
                <a:solidFill>
                  <a:srgbClr val="999999"/>
                </a:solidFill>
                <a:latin typeface="Montserrat"/>
                <a:ea typeface="Montserrat"/>
                <a:cs typeface="Montserrat"/>
                <a:sym typeface="Montserrat"/>
              </a:defRPr>
            </a:lvl4pPr>
            <a:lvl5pPr lvl="4">
              <a:spcBef>
                <a:spcPts val="0"/>
              </a:spcBef>
              <a:buClr>
                <a:srgbClr val="999999"/>
              </a:buClr>
              <a:buSzPct val="100000"/>
              <a:buFont typeface="Montserrat"/>
              <a:buNone/>
              <a:defRPr sz="2400" b="1">
                <a:solidFill>
                  <a:srgbClr val="999999"/>
                </a:solidFill>
                <a:latin typeface="Montserrat"/>
                <a:ea typeface="Montserrat"/>
                <a:cs typeface="Montserrat"/>
                <a:sym typeface="Montserrat"/>
              </a:defRPr>
            </a:lvl5pPr>
            <a:lvl6pPr lvl="5">
              <a:spcBef>
                <a:spcPts val="0"/>
              </a:spcBef>
              <a:buClr>
                <a:srgbClr val="999999"/>
              </a:buClr>
              <a:buSzPct val="100000"/>
              <a:buFont typeface="Montserrat"/>
              <a:buNone/>
              <a:defRPr sz="2400" b="1">
                <a:solidFill>
                  <a:srgbClr val="999999"/>
                </a:solidFill>
                <a:latin typeface="Montserrat"/>
                <a:ea typeface="Montserrat"/>
                <a:cs typeface="Montserrat"/>
                <a:sym typeface="Montserrat"/>
              </a:defRPr>
            </a:lvl6pPr>
            <a:lvl7pPr lvl="6">
              <a:spcBef>
                <a:spcPts val="0"/>
              </a:spcBef>
              <a:buClr>
                <a:srgbClr val="999999"/>
              </a:buClr>
              <a:buSzPct val="100000"/>
              <a:buFont typeface="Montserrat"/>
              <a:buNone/>
              <a:defRPr sz="2400" b="1">
                <a:solidFill>
                  <a:srgbClr val="999999"/>
                </a:solidFill>
                <a:latin typeface="Montserrat"/>
                <a:ea typeface="Montserrat"/>
                <a:cs typeface="Montserrat"/>
                <a:sym typeface="Montserrat"/>
              </a:defRPr>
            </a:lvl7pPr>
            <a:lvl8pPr lvl="7">
              <a:spcBef>
                <a:spcPts val="0"/>
              </a:spcBef>
              <a:buClr>
                <a:srgbClr val="999999"/>
              </a:buClr>
              <a:buSzPct val="100000"/>
              <a:buFont typeface="Montserrat"/>
              <a:buNone/>
              <a:defRPr sz="2400" b="1">
                <a:solidFill>
                  <a:srgbClr val="999999"/>
                </a:solidFill>
                <a:latin typeface="Montserrat"/>
                <a:ea typeface="Montserrat"/>
                <a:cs typeface="Montserrat"/>
                <a:sym typeface="Montserrat"/>
              </a:defRPr>
            </a:lvl8pPr>
            <a:lvl9pPr lvl="8">
              <a:spcBef>
                <a:spcPts val="0"/>
              </a:spcBef>
              <a:buClr>
                <a:srgbClr val="999999"/>
              </a:buClr>
              <a:buSzPct val="100000"/>
              <a:buFont typeface="Montserrat"/>
              <a:buNone/>
              <a:defRPr sz="2400" b="1">
                <a:solidFill>
                  <a:srgbClr val="999999"/>
                </a:solidFill>
                <a:latin typeface="Montserrat"/>
                <a:ea typeface="Montserrat"/>
                <a:cs typeface="Montserrat"/>
                <a:sym typeface="Montserrat"/>
              </a:defRPr>
            </a:lvl9pPr>
          </a:lstStyle>
          <a:p>
            <a:endParaRPr lang="en-SG" dirty="0">
              <a:solidFill>
                <a:schemeClr val="tx1"/>
              </a:solidFill>
            </a:endParaRPr>
          </a:p>
          <a:p>
            <a:endParaRPr lang="en-SG" dirty="0">
              <a:solidFill>
                <a:schemeClr val="tx1"/>
              </a:solidFill>
            </a:endParaRPr>
          </a:p>
          <a:p>
            <a:endParaRPr lang="en-SG" dirty="0">
              <a:solidFill>
                <a:schemeClr val="tx1"/>
              </a:solidFill>
            </a:endParaRPr>
          </a:p>
          <a:p>
            <a:endParaRPr lang="en-SG" dirty="0">
              <a:solidFill>
                <a:schemeClr val="tx1"/>
              </a:solidFill>
            </a:endParaRPr>
          </a:p>
          <a:p>
            <a:r>
              <a:rPr lang="en-SG" dirty="0">
                <a:solidFill>
                  <a:schemeClr val="tx1"/>
                </a:solidFill>
              </a:rPr>
              <a:t>Conclusion – Summary of Achievements</a:t>
            </a:r>
          </a:p>
        </p:txBody>
      </p:sp>
    </p:spTree>
    <p:extLst>
      <p:ext uri="{BB962C8B-B14F-4D97-AF65-F5344CB8AC3E}">
        <p14:creationId xmlns:p14="http://schemas.microsoft.com/office/powerpoint/2010/main" val="424316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nodeType="withEffect">
                                  <p:stCondLst>
                                    <p:cond delay="0"/>
                                  </p:stCondLst>
                                  <p:childTnLst>
                                    <p:set>
                                      <p:cBhvr>
                                        <p:cTn id="6" dur="indefinite"/>
                                        <p:tgtEl>
                                          <p:spTgt spid="5"/>
                                        </p:tgtEl>
                                        <p:attrNameLst>
                                          <p:attrName>style.opacity</p:attrName>
                                        </p:attrNameLst>
                                      </p:cBhvr>
                                      <p:to>
                                        <p:strVal val="0.25"/>
                                      </p:to>
                                    </p:set>
                                    <p:animEffect filter="image" prLst="opacity: 0.25">
                                      <p:cBhvr rctx="IE">
                                        <p:cTn id="7" dur="indefinite"/>
                                        <p:tgtEl>
                                          <p:spTgt spid="5"/>
                                        </p:tgtEl>
                                      </p:cBhvr>
                                    </p:animEffect>
                                  </p:childTnLst>
                                </p:cTn>
                              </p:par>
                              <p:par>
                                <p:cTn id="8" presetID="9" presetClass="emph" presetSubtype="0" grpId="0" nodeType="withEffect">
                                  <p:stCondLst>
                                    <p:cond delay="0"/>
                                  </p:stCondLst>
                                  <p:childTnLst>
                                    <p:set>
                                      <p:cBhvr>
                                        <p:cTn id="9" dur="indefinite"/>
                                        <p:tgtEl>
                                          <p:spTgt spid="6"/>
                                        </p:tgtEl>
                                        <p:attrNameLst>
                                          <p:attrName>style.opacity</p:attrName>
                                        </p:attrNameLst>
                                      </p:cBhvr>
                                      <p:to>
                                        <p:strVal val="0.25"/>
                                      </p:to>
                                    </p:set>
                                    <p:animEffect filter="image" prLst="opacity: 0.25">
                                      <p:cBhvr rctx="IE">
                                        <p:cTn id="10" dur="indefinite"/>
                                        <p:tgtEl>
                                          <p:spTgt spid="6"/>
                                        </p:tgtEl>
                                      </p:cBhvr>
                                    </p:animEffect>
                                  </p:childTnLst>
                                </p:cTn>
                              </p:par>
                              <p:par>
                                <p:cTn id="11" presetID="9" presetClass="emph" presetSubtype="0" nodeType="withEffect">
                                  <p:stCondLst>
                                    <p:cond delay="0"/>
                                  </p:stCondLst>
                                  <p:childTnLst>
                                    <p:set>
                                      <p:cBhvr>
                                        <p:cTn id="12" dur="indefinite"/>
                                        <p:tgtEl>
                                          <p:spTgt spid="8"/>
                                        </p:tgtEl>
                                        <p:attrNameLst>
                                          <p:attrName>style.opacity</p:attrName>
                                        </p:attrNameLst>
                                      </p:cBhvr>
                                      <p:to>
                                        <p:strVal val="0.25"/>
                                      </p:to>
                                    </p:set>
                                    <p:animEffect filter="image" prLst="opacity: 0.25">
                                      <p:cBhvr rctx="IE">
                                        <p:cTn id="13" dur="indefinite"/>
                                        <p:tgtEl>
                                          <p:spTgt spid="8"/>
                                        </p:tgtEl>
                                      </p:cBhvr>
                                    </p:animEffect>
                                  </p:childTnLst>
                                </p:cTn>
                              </p:par>
                              <p:par>
                                <p:cTn id="14" presetID="9" presetClass="emph" presetSubtype="0" grpId="0" nodeType="withEffect">
                                  <p:stCondLst>
                                    <p:cond delay="0"/>
                                  </p:stCondLst>
                                  <p:childTnLst>
                                    <p:set>
                                      <p:cBhvr>
                                        <p:cTn id="15" dur="indefinite"/>
                                        <p:tgtEl>
                                          <p:spTgt spid="9"/>
                                        </p:tgtEl>
                                        <p:attrNameLst>
                                          <p:attrName>style.opacity</p:attrName>
                                        </p:attrNameLst>
                                      </p:cBhvr>
                                      <p:to>
                                        <p:strVal val="0.25"/>
                                      </p:to>
                                    </p:set>
                                    <p:animEffect filter="image" prLst="opacity: 0.25">
                                      <p:cBhvr rctx="IE">
                                        <p:cTn id="16" dur="indefinite"/>
                                        <p:tgtEl>
                                          <p:spTgt spid="9"/>
                                        </p:tgtEl>
                                      </p:cBhvr>
                                    </p:animEffect>
                                  </p:childTnLst>
                                </p:cTn>
                              </p:par>
                              <p:par>
                                <p:cTn id="17" presetID="9" presetClass="emph" presetSubtype="0" nodeType="withEffect">
                                  <p:stCondLst>
                                    <p:cond delay="0"/>
                                  </p:stCondLst>
                                  <p:childTnLst>
                                    <p:set>
                                      <p:cBhvr>
                                        <p:cTn id="18" dur="indefinite"/>
                                        <p:tgtEl>
                                          <p:spTgt spid="10"/>
                                        </p:tgtEl>
                                        <p:attrNameLst>
                                          <p:attrName>style.opacity</p:attrName>
                                        </p:attrNameLst>
                                      </p:cBhvr>
                                      <p:to>
                                        <p:strVal val="0.25"/>
                                      </p:to>
                                    </p:set>
                                    <p:animEffect filter="image" prLst="opacity: 0.25">
                                      <p:cBhvr rctx="IE">
                                        <p:cTn id="19" dur="indefinite"/>
                                        <p:tgtEl>
                                          <p:spTgt spid="10"/>
                                        </p:tgtEl>
                                      </p:cBhvr>
                                    </p:animEffect>
                                  </p:childTnLst>
                                </p:cTn>
                              </p:par>
                              <p:par>
                                <p:cTn id="20" presetID="9" presetClass="emph" presetSubtype="0" grpId="0" nodeType="withEffect">
                                  <p:stCondLst>
                                    <p:cond delay="0"/>
                                  </p:stCondLst>
                                  <p:childTnLst>
                                    <p:set>
                                      <p:cBhvr>
                                        <p:cTn id="21" dur="indefinite"/>
                                        <p:tgtEl>
                                          <p:spTgt spid="11"/>
                                        </p:tgtEl>
                                        <p:attrNameLst>
                                          <p:attrName>style.opacity</p:attrName>
                                        </p:attrNameLst>
                                      </p:cBhvr>
                                      <p:to>
                                        <p:strVal val="0.25"/>
                                      </p:to>
                                    </p:set>
                                    <p:animEffect filter="image" prLst="opacity: 0.25">
                                      <p:cBhvr rctx="IE">
                                        <p:cTn id="22" dur="indefinite"/>
                                        <p:tgtEl>
                                          <p:spTgt spid="11"/>
                                        </p:tgtEl>
                                      </p:cBhvr>
                                    </p:animEffect>
                                  </p:childTnLst>
                                </p:cTn>
                              </p:par>
                              <p:par>
                                <p:cTn id="23" presetID="9" presetClass="emph" presetSubtype="0" nodeType="withEffect">
                                  <p:stCondLst>
                                    <p:cond delay="0"/>
                                  </p:stCondLst>
                                  <p:childTnLst>
                                    <p:set>
                                      <p:cBhvr>
                                        <p:cTn id="24" dur="indefinite"/>
                                        <p:tgtEl>
                                          <p:spTgt spid="12"/>
                                        </p:tgtEl>
                                        <p:attrNameLst>
                                          <p:attrName>style.opacity</p:attrName>
                                        </p:attrNameLst>
                                      </p:cBhvr>
                                      <p:to>
                                        <p:strVal val="0.25"/>
                                      </p:to>
                                    </p:set>
                                    <p:animEffect filter="image" prLst="opacity: 0.25">
                                      <p:cBhvr rctx="IE">
                                        <p:cTn id="25" dur="indefinite"/>
                                        <p:tgtEl>
                                          <p:spTgt spid="12"/>
                                        </p:tgtEl>
                                      </p:cBhvr>
                                    </p:animEffect>
                                  </p:childTnLst>
                                </p:cTn>
                              </p:par>
                              <p:par>
                                <p:cTn id="26" presetID="9" presetClass="emph" presetSubtype="0" grpId="0" nodeType="withEffect">
                                  <p:stCondLst>
                                    <p:cond delay="0"/>
                                  </p:stCondLst>
                                  <p:childTnLst>
                                    <p:set>
                                      <p:cBhvr>
                                        <p:cTn id="27" dur="indefinite"/>
                                        <p:tgtEl>
                                          <p:spTgt spid="13"/>
                                        </p:tgtEl>
                                        <p:attrNameLst>
                                          <p:attrName>style.opacity</p:attrName>
                                        </p:attrNameLst>
                                      </p:cBhvr>
                                      <p:to>
                                        <p:strVal val="0.25"/>
                                      </p:to>
                                    </p:set>
                                    <p:animEffect filter="image" prLst="opacity: 0.25">
                                      <p:cBhvr rctx="IE">
                                        <p:cTn id="28" dur="indefinite"/>
                                        <p:tgtEl>
                                          <p:spTgt spid="13"/>
                                        </p:tgtEl>
                                      </p:cBhvr>
                                    </p:animEffect>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22"/>
                                        </p:tgtEl>
                                        <p:attrNameLst>
                                          <p:attrName>style.visibility</p:attrName>
                                        </p:attrNameLst>
                                      </p:cBhvr>
                                      <p:to>
                                        <p:strVal val="visible"/>
                                      </p:to>
                                    </p:set>
                                    <p:anim calcmode="lin" valueType="num">
                                      <p:cBhvr additive="base">
                                        <p:cTn id="33" dur="500" fill="hold"/>
                                        <p:tgtEl>
                                          <p:spTgt spid="22"/>
                                        </p:tgtEl>
                                        <p:attrNameLst>
                                          <p:attrName>ppt_x</p:attrName>
                                        </p:attrNameLst>
                                      </p:cBhvr>
                                      <p:tavLst>
                                        <p:tav tm="0">
                                          <p:val>
                                            <p:strVal val="#ppt_x"/>
                                          </p:val>
                                        </p:tav>
                                        <p:tav tm="100000">
                                          <p:val>
                                            <p:strVal val="#ppt_x"/>
                                          </p:val>
                                        </p:tav>
                                      </p:tavLst>
                                    </p:anim>
                                    <p:anim calcmode="lin" valueType="num">
                                      <p:cBhvr additive="base">
                                        <p:cTn id="34"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23"/>
                                        </p:tgtEl>
                                        <p:attrNameLst>
                                          <p:attrName>style.visibility</p:attrName>
                                        </p:attrNameLst>
                                      </p:cBhvr>
                                      <p:to>
                                        <p:strVal val="visible"/>
                                      </p:to>
                                    </p:set>
                                    <p:anim calcmode="lin" valueType="num">
                                      <p:cBhvr additive="base">
                                        <p:cTn id="39" dur="500" fill="hold"/>
                                        <p:tgtEl>
                                          <p:spTgt spid="23"/>
                                        </p:tgtEl>
                                        <p:attrNameLst>
                                          <p:attrName>ppt_x</p:attrName>
                                        </p:attrNameLst>
                                      </p:cBhvr>
                                      <p:tavLst>
                                        <p:tav tm="0">
                                          <p:val>
                                            <p:strVal val="#ppt_x"/>
                                          </p:val>
                                        </p:tav>
                                        <p:tav tm="100000">
                                          <p:val>
                                            <p:strVal val="#ppt_x"/>
                                          </p:val>
                                        </p:tav>
                                      </p:tavLst>
                                    </p:anim>
                                    <p:anim calcmode="lin" valueType="num">
                                      <p:cBhvr additive="base">
                                        <p:cTn id="40"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24"/>
                                        </p:tgtEl>
                                        <p:attrNameLst>
                                          <p:attrName>style.visibility</p:attrName>
                                        </p:attrNameLst>
                                      </p:cBhvr>
                                      <p:to>
                                        <p:strVal val="visible"/>
                                      </p:to>
                                    </p:set>
                                    <p:anim calcmode="lin" valueType="num">
                                      <p:cBhvr additive="base">
                                        <p:cTn id="45" dur="500" fill="hold"/>
                                        <p:tgtEl>
                                          <p:spTgt spid="24"/>
                                        </p:tgtEl>
                                        <p:attrNameLst>
                                          <p:attrName>ppt_x</p:attrName>
                                        </p:attrNameLst>
                                      </p:cBhvr>
                                      <p:tavLst>
                                        <p:tav tm="0">
                                          <p:val>
                                            <p:strVal val="#ppt_x"/>
                                          </p:val>
                                        </p:tav>
                                        <p:tav tm="100000">
                                          <p:val>
                                            <p:strVal val="#ppt_x"/>
                                          </p:val>
                                        </p:tav>
                                      </p:tavLst>
                                    </p:anim>
                                    <p:anim calcmode="lin" valueType="num">
                                      <p:cBhvr additive="base">
                                        <p:cTn id="46"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1" grpId="0"/>
      <p:bldP spid="13" grpId="0"/>
      <p:bldP spid="22" grpId="0"/>
      <p:bldP spid="23" grpId="0"/>
      <p:bldP spid="24" grpId="0"/>
    </p:bld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accent6">
            <a:lumMod val="60000"/>
            <a:lumOff val="4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28550" y="5903650"/>
            <a:ext cx="5324100" cy="485699"/>
          </a:xfrm>
        </p:spPr>
        <p:txBody>
          <a:bodyPr/>
          <a:lstStyle/>
          <a:p>
            <a:r>
              <a:rPr lang="en-SG" dirty="0"/>
              <a:t>Conclusion- Limitations and future works</a:t>
            </a:r>
          </a:p>
        </p:txBody>
      </p:sp>
      <p:sp>
        <p:nvSpPr>
          <p:cNvPr id="4" name="Freeform: Shape 3"/>
          <p:cNvSpPr/>
          <p:nvPr/>
        </p:nvSpPr>
        <p:spPr>
          <a:xfrm>
            <a:off x="2864938" y="1055029"/>
            <a:ext cx="3901440" cy="1047750"/>
          </a:xfrm>
          <a:custGeom>
            <a:avLst/>
            <a:gdLst>
              <a:gd name="connsiteX0" fmla="*/ 174628 w 1047750"/>
              <a:gd name="connsiteY0" fmla="*/ 0 h 3901440"/>
              <a:gd name="connsiteX1" fmla="*/ 873122 w 1047750"/>
              <a:gd name="connsiteY1" fmla="*/ 0 h 3901440"/>
              <a:gd name="connsiteX2" fmla="*/ 1047750 w 1047750"/>
              <a:gd name="connsiteY2" fmla="*/ 174628 h 3901440"/>
              <a:gd name="connsiteX3" fmla="*/ 1047750 w 1047750"/>
              <a:gd name="connsiteY3" fmla="*/ 3901440 h 3901440"/>
              <a:gd name="connsiteX4" fmla="*/ 1047750 w 1047750"/>
              <a:gd name="connsiteY4" fmla="*/ 3901440 h 3901440"/>
              <a:gd name="connsiteX5" fmla="*/ 0 w 1047750"/>
              <a:gd name="connsiteY5" fmla="*/ 3901440 h 3901440"/>
              <a:gd name="connsiteX6" fmla="*/ 0 w 1047750"/>
              <a:gd name="connsiteY6" fmla="*/ 3901440 h 3901440"/>
              <a:gd name="connsiteX7" fmla="*/ 0 w 1047750"/>
              <a:gd name="connsiteY7" fmla="*/ 174628 h 3901440"/>
              <a:gd name="connsiteX8" fmla="*/ 174628 w 1047750"/>
              <a:gd name="connsiteY8" fmla="*/ 0 h 3901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7750" h="3901440">
                <a:moveTo>
                  <a:pt x="1047750" y="650251"/>
                </a:moveTo>
                <a:lnTo>
                  <a:pt x="1047750" y="3251189"/>
                </a:lnTo>
                <a:cubicBezTo>
                  <a:pt x="1047750" y="3610311"/>
                  <a:pt x="1026753" y="3901440"/>
                  <a:pt x="1000853" y="3901440"/>
                </a:cubicBezTo>
                <a:lnTo>
                  <a:pt x="0" y="3901440"/>
                </a:lnTo>
                <a:lnTo>
                  <a:pt x="0" y="3901440"/>
                </a:lnTo>
                <a:lnTo>
                  <a:pt x="0" y="0"/>
                </a:lnTo>
                <a:lnTo>
                  <a:pt x="0" y="0"/>
                </a:lnTo>
                <a:lnTo>
                  <a:pt x="1000853" y="0"/>
                </a:lnTo>
                <a:cubicBezTo>
                  <a:pt x="1026753" y="0"/>
                  <a:pt x="1047750" y="291129"/>
                  <a:pt x="1047750" y="650251"/>
                </a:cubicBezTo>
                <a:close/>
              </a:path>
            </a:pathLst>
          </a:custGeom>
        </p:spPr>
        <p:style>
          <a:lnRef idx="1">
            <a:schemeClr val="accent2">
              <a:tint val="40000"/>
              <a:alpha val="90000"/>
              <a:hueOff val="0"/>
              <a:satOff val="0"/>
              <a:lumOff val="0"/>
              <a:alphaOff val="0"/>
            </a:schemeClr>
          </a:lnRef>
          <a:fillRef idx="1">
            <a:schemeClr val="accent2">
              <a:tint val="40000"/>
              <a:alpha val="90000"/>
              <a:hueOff val="0"/>
              <a:satOff val="0"/>
              <a:lumOff val="0"/>
              <a:alphaOff val="0"/>
            </a:schemeClr>
          </a:fillRef>
          <a:effectRef idx="2">
            <a:schemeClr val="accent2">
              <a:tint val="40000"/>
              <a:alpha val="90000"/>
              <a:hueOff val="0"/>
              <a:satOff val="0"/>
              <a:lumOff val="0"/>
              <a:alphaOff val="0"/>
            </a:schemeClr>
          </a:effectRef>
          <a:fontRef idx="minor">
            <a:schemeClr val="dk1">
              <a:hueOff val="0"/>
              <a:satOff val="0"/>
              <a:lumOff val="0"/>
              <a:alphaOff val="0"/>
            </a:schemeClr>
          </a:fontRef>
        </p:style>
        <p:txBody>
          <a:bodyPr spcFirstLastPara="0" vert="horz" wrap="square" lIns="60961" tIns="81626" rIns="112106" bIns="81628" numCol="1" spcCol="1270" anchor="ctr" anchorCtr="0">
            <a:noAutofit/>
          </a:bodyPr>
          <a:lstStyle/>
          <a:p>
            <a:pPr marL="171450" lvl="1" indent="-171450" algn="l" defTabSz="711200">
              <a:lnSpc>
                <a:spcPct val="90000"/>
              </a:lnSpc>
              <a:spcBef>
                <a:spcPct val="0"/>
              </a:spcBef>
              <a:spcAft>
                <a:spcPct val="15000"/>
              </a:spcAft>
              <a:buChar char="•"/>
            </a:pPr>
            <a:r>
              <a:rPr lang="en-SG" sz="1600" b="0" i="0" u="none" strike="noStrike" kern="1200" cap="none" baseline="0" dirty="0">
                <a:solidFill>
                  <a:schemeClr val="tx1"/>
                </a:solidFill>
                <a:latin typeface="+mn-lt"/>
                <a:ea typeface="+mn-ea"/>
                <a:cs typeface="+mn-cs"/>
                <a:sym typeface="Arial"/>
              </a:rPr>
              <a:t>Upgrade scope by extending the types of information processed, such as health monitoring data (e.g. Heart rate) </a:t>
            </a:r>
            <a:endParaRPr lang="en-US" sz="1600" kern="1200" dirty="0"/>
          </a:p>
        </p:txBody>
      </p:sp>
      <p:sp>
        <p:nvSpPr>
          <p:cNvPr id="6" name="Freeform: Shape 5"/>
          <p:cNvSpPr/>
          <p:nvPr/>
        </p:nvSpPr>
        <p:spPr>
          <a:xfrm>
            <a:off x="670378" y="924059"/>
            <a:ext cx="2194560" cy="1309687"/>
          </a:xfrm>
          <a:custGeom>
            <a:avLst/>
            <a:gdLst>
              <a:gd name="connsiteX0" fmla="*/ 0 w 2194560"/>
              <a:gd name="connsiteY0" fmla="*/ 218286 h 1309687"/>
              <a:gd name="connsiteX1" fmla="*/ 218286 w 2194560"/>
              <a:gd name="connsiteY1" fmla="*/ 0 h 1309687"/>
              <a:gd name="connsiteX2" fmla="*/ 1976274 w 2194560"/>
              <a:gd name="connsiteY2" fmla="*/ 0 h 1309687"/>
              <a:gd name="connsiteX3" fmla="*/ 2194560 w 2194560"/>
              <a:gd name="connsiteY3" fmla="*/ 218286 h 1309687"/>
              <a:gd name="connsiteX4" fmla="*/ 2194560 w 2194560"/>
              <a:gd name="connsiteY4" fmla="*/ 1091401 h 1309687"/>
              <a:gd name="connsiteX5" fmla="*/ 1976274 w 2194560"/>
              <a:gd name="connsiteY5" fmla="*/ 1309687 h 1309687"/>
              <a:gd name="connsiteX6" fmla="*/ 218286 w 2194560"/>
              <a:gd name="connsiteY6" fmla="*/ 1309687 h 1309687"/>
              <a:gd name="connsiteX7" fmla="*/ 0 w 2194560"/>
              <a:gd name="connsiteY7" fmla="*/ 1091401 h 1309687"/>
              <a:gd name="connsiteX8" fmla="*/ 0 w 2194560"/>
              <a:gd name="connsiteY8" fmla="*/ 218286 h 1309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94560" h="1309687">
                <a:moveTo>
                  <a:pt x="0" y="218286"/>
                </a:moveTo>
                <a:cubicBezTo>
                  <a:pt x="0" y="97730"/>
                  <a:pt x="97730" y="0"/>
                  <a:pt x="218286" y="0"/>
                </a:cubicBezTo>
                <a:lnTo>
                  <a:pt x="1976274" y="0"/>
                </a:lnTo>
                <a:cubicBezTo>
                  <a:pt x="2096830" y="0"/>
                  <a:pt x="2194560" y="97730"/>
                  <a:pt x="2194560" y="218286"/>
                </a:cubicBezTo>
                <a:lnTo>
                  <a:pt x="2194560" y="1091401"/>
                </a:lnTo>
                <a:cubicBezTo>
                  <a:pt x="2194560" y="1211957"/>
                  <a:pt x="2096830" y="1309687"/>
                  <a:pt x="1976274" y="1309687"/>
                </a:cubicBezTo>
                <a:lnTo>
                  <a:pt x="218286" y="1309687"/>
                </a:lnTo>
                <a:cubicBezTo>
                  <a:pt x="97730" y="1309687"/>
                  <a:pt x="0" y="1211957"/>
                  <a:pt x="0" y="1091401"/>
                </a:cubicBezTo>
                <a:lnTo>
                  <a:pt x="0" y="218286"/>
                </a:lnTo>
                <a:close/>
              </a:path>
            </a:pathLst>
          </a:custGeom>
        </p:spPr>
        <p:style>
          <a:lnRef idx="0">
            <a:schemeClr val="lt1">
              <a:hueOff val="0"/>
              <a:satOff val="0"/>
              <a:lumOff val="0"/>
              <a:alphaOff val="0"/>
            </a:schemeClr>
          </a:lnRef>
          <a:fillRef idx="3">
            <a:schemeClr val="accent2">
              <a:hueOff val="0"/>
              <a:satOff val="0"/>
              <a:lumOff val="0"/>
              <a:alphaOff val="0"/>
            </a:schemeClr>
          </a:fillRef>
          <a:effectRef idx="3">
            <a:schemeClr val="accent2">
              <a:hueOff val="0"/>
              <a:satOff val="0"/>
              <a:lumOff val="0"/>
              <a:alphaOff val="0"/>
            </a:schemeClr>
          </a:effectRef>
          <a:fontRef idx="minor">
            <a:schemeClr val="lt1"/>
          </a:fontRef>
        </p:style>
        <p:txBody>
          <a:bodyPr spcFirstLastPara="0" vert="horz" wrap="square" lIns="121084" tIns="92509" rIns="121084" bIns="92509" numCol="1" spcCol="1270" anchor="ctr" anchorCtr="0">
            <a:noAutofit/>
          </a:bodyPr>
          <a:lstStyle/>
          <a:p>
            <a:pPr marL="0" lvl="0" indent="0" algn="ctr" defTabSz="666750">
              <a:lnSpc>
                <a:spcPct val="90000"/>
              </a:lnSpc>
              <a:spcBef>
                <a:spcPct val="0"/>
              </a:spcBef>
              <a:spcAft>
                <a:spcPct val="35000"/>
              </a:spcAft>
              <a:buNone/>
            </a:pPr>
            <a:r>
              <a:rPr lang="en-US" sz="1500" b="1" kern="1200" dirty="0">
                <a:solidFill>
                  <a:schemeClr val="tx1"/>
                </a:solidFill>
              </a:rPr>
              <a:t>Limitation 1: </a:t>
            </a:r>
            <a:r>
              <a:rPr lang="en-SG" sz="1500" b="1" kern="1200" dirty="0">
                <a:solidFill>
                  <a:schemeClr val="tx1"/>
                </a:solidFill>
              </a:rPr>
              <a:t>Abnormality detection module only caters to just one specific situation</a:t>
            </a:r>
            <a:endParaRPr lang="en-US" sz="1500" b="1" kern="1200" dirty="0">
              <a:solidFill>
                <a:schemeClr val="tx1"/>
              </a:solidFill>
            </a:endParaRPr>
          </a:p>
        </p:txBody>
      </p:sp>
      <p:sp>
        <p:nvSpPr>
          <p:cNvPr id="7" name="Freeform: Shape 6"/>
          <p:cNvSpPr/>
          <p:nvPr/>
        </p:nvSpPr>
        <p:spPr>
          <a:xfrm>
            <a:off x="2864938" y="2430199"/>
            <a:ext cx="3901440" cy="1047750"/>
          </a:xfrm>
          <a:custGeom>
            <a:avLst/>
            <a:gdLst>
              <a:gd name="connsiteX0" fmla="*/ 174628 w 1047750"/>
              <a:gd name="connsiteY0" fmla="*/ 0 h 3901440"/>
              <a:gd name="connsiteX1" fmla="*/ 873122 w 1047750"/>
              <a:gd name="connsiteY1" fmla="*/ 0 h 3901440"/>
              <a:gd name="connsiteX2" fmla="*/ 1047750 w 1047750"/>
              <a:gd name="connsiteY2" fmla="*/ 174628 h 3901440"/>
              <a:gd name="connsiteX3" fmla="*/ 1047750 w 1047750"/>
              <a:gd name="connsiteY3" fmla="*/ 3901440 h 3901440"/>
              <a:gd name="connsiteX4" fmla="*/ 1047750 w 1047750"/>
              <a:gd name="connsiteY4" fmla="*/ 3901440 h 3901440"/>
              <a:gd name="connsiteX5" fmla="*/ 0 w 1047750"/>
              <a:gd name="connsiteY5" fmla="*/ 3901440 h 3901440"/>
              <a:gd name="connsiteX6" fmla="*/ 0 w 1047750"/>
              <a:gd name="connsiteY6" fmla="*/ 3901440 h 3901440"/>
              <a:gd name="connsiteX7" fmla="*/ 0 w 1047750"/>
              <a:gd name="connsiteY7" fmla="*/ 174628 h 3901440"/>
              <a:gd name="connsiteX8" fmla="*/ 174628 w 1047750"/>
              <a:gd name="connsiteY8" fmla="*/ 0 h 3901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7750" h="3901440">
                <a:moveTo>
                  <a:pt x="1047750" y="650251"/>
                </a:moveTo>
                <a:lnTo>
                  <a:pt x="1047750" y="3251189"/>
                </a:lnTo>
                <a:cubicBezTo>
                  <a:pt x="1047750" y="3610311"/>
                  <a:pt x="1026753" y="3901440"/>
                  <a:pt x="1000853" y="3901440"/>
                </a:cubicBezTo>
                <a:lnTo>
                  <a:pt x="0" y="3901440"/>
                </a:lnTo>
                <a:lnTo>
                  <a:pt x="0" y="3901440"/>
                </a:lnTo>
                <a:lnTo>
                  <a:pt x="0" y="0"/>
                </a:lnTo>
                <a:lnTo>
                  <a:pt x="0" y="0"/>
                </a:lnTo>
                <a:lnTo>
                  <a:pt x="1000853" y="0"/>
                </a:lnTo>
                <a:cubicBezTo>
                  <a:pt x="1026753" y="0"/>
                  <a:pt x="1047750" y="291129"/>
                  <a:pt x="1047750" y="650251"/>
                </a:cubicBezTo>
                <a:close/>
              </a:path>
            </a:pathLst>
          </a:custGeom>
        </p:spPr>
        <p:style>
          <a:lnRef idx="1">
            <a:schemeClr val="accent3">
              <a:tint val="40000"/>
              <a:alpha val="90000"/>
              <a:hueOff val="0"/>
              <a:satOff val="0"/>
              <a:lumOff val="0"/>
              <a:alphaOff val="0"/>
            </a:schemeClr>
          </a:lnRef>
          <a:fillRef idx="1">
            <a:schemeClr val="accent3">
              <a:tint val="40000"/>
              <a:alpha val="90000"/>
              <a:hueOff val="0"/>
              <a:satOff val="0"/>
              <a:lumOff val="0"/>
              <a:alphaOff val="0"/>
            </a:schemeClr>
          </a:fillRef>
          <a:effectRef idx="2">
            <a:schemeClr val="accent3">
              <a:tint val="40000"/>
              <a:alpha val="90000"/>
              <a:hueOff val="0"/>
              <a:satOff val="0"/>
              <a:lumOff val="0"/>
              <a:alphaOff val="0"/>
            </a:schemeClr>
          </a:effectRef>
          <a:fontRef idx="minor">
            <a:schemeClr val="dk1">
              <a:hueOff val="0"/>
              <a:satOff val="0"/>
              <a:lumOff val="0"/>
              <a:alphaOff val="0"/>
            </a:schemeClr>
          </a:fontRef>
        </p:style>
        <p:txBody>
          <a:bodyPr spcFirstLastPara="0" vert="horz" wrap="square" lIns="60961" tIns="81627" rIns="112106" bIns="81627" numCol="1" spcCol="1270" anchor="ctr" anchorCtr="0">
            <a:noAutofit/>
          </a:bodyPr>
          <a:lstStyle/>
          <a:p>
            <a:pPr marL="171450" lvl="1" indent="-171450" algn="l" defTabSz="711200">
              <a:lnSpc>
                <a:spcPct val="90000"/>
              </a:lnSpc>
              <a:spcBef>
                <a:spcPct val="0"/>
              </a:spcBef>
              <a:spcAft>
                <a:spcPct val="15000"/>
              </a:spcAft>
              <a:buChar char="•"/>
            </a:pPr>
            <a:r>
              <a:rPr lang="en-SG" sz="1600" b="0" i="0" u="none" strike="noStrike" kern="1200" cap="none" baseline="0" dirty="0">
                <a:solidFill>
                  <a:schemeClr val="tx1"/>
                </a:solidFill>
                <a:latin typeface="+mn-lt"/>
                <a:ea typeface="+mn-ea"/>
                <a:cs typeface="+mn-cs"/>
                <a:sym typeface="Arial"/>
              </a:rPr>
              <a:t>To consider more factors in the design of the algorithm so that the biasness of assigning a task to trained caregivers could be reduced </a:t>
            </a:r>
            <a:endParaRPr lang="en-US" sz="1600" kern="1200" dirty="0"/>
          </a:p>
        </p:txBody>
      </p:sp>
      <p:sp>
        <p:nvSpPr>
          <p:cNvPr id="8" name="Freeform: Shape 7"/>
          <p:cNvSpPr/>
          <p:nvPr/>
        </p:nvSpPr>
        <p:spPr>
          <a:xfrm>
            <a:off x="670378" y="2299231"/>
            <a:ext cx="2194560" cy="1309687"/>
          </a:xfrm>
          <a:custGeom>
            <a:avLst/>
            <a:gdLst>
              <a:gd name="connsiteX0" fmla="*/ 0 w 2194560"/>
              <a:gd name="connsiteY0" fmla="*/ 218286 h 1309687"/>
              <a:gd name="connsiteX1" fmla="*/ 218286 w 2194560"/>
              <a:gd name="connsiteY1" fmla="*/ 0 h 1309687"/>
              <a:gd name="connsiteX2" fmla="*/ 1976274 w 2194560"/>
              <a:gd name="connsiteY2" fmla="*/ 0 h 1309687"/>
              <a:gd name="connsiteX3" fmla="*/ 2194560 w 2194560"/>
              <a:gd name="connsiteY3" fmla="*/ 218286 h 1309687"/>
              <a:gd name="connsiteX4" fmla="*/ 2194560 w 2194560"/>
              <a:gd name="connsiteY4" fmla="*/ 1091401 h 1309687"/>
              <a:gd name="connsiteX5" fmla="*/ 1976274 w 2194560"/>
              <a:gd name="connsiteY5" fmla="*/ 1309687 h 1309687"/>
              <a:gd name="connsiteX6" fmla="*/ 218286 w 2194560"/>
              <a:gd name="connsiteY6" fmla="*/ 1309687 h 1309687"/>
              <a:gd name="connsiteX7" fmla="*/ 0 w 2194560"/>
              <a:gd name="connsiteY7" fmla="*/ 1091401 h 1309687"/>
              <a:gd name="connsiteX8" fmla="*/ 0 w 2194560"/>
              <a:gd name="connsiteY8" fmla="*/ 218286 h 1309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94560" h="1309687">
                <a:moveTo>
                  <a:pt x="0" y="218286"/>
                </a:moveTo>
                <a:cubicBezTo>
                  <a:pt x="0" y="97730"/>
                  <a:pt x="97730" y="0"/>
                  <a:pt x="218286" y="0"/>
                </a:cubicBezTo>
                <a:lnTo>
                  <a:pt x="1976274" y="0"/>
                </a:lnTo>
                <a:cubicBezTo>
                  <a:pt x="2096830" y="0"/>
                  <a:pt x="2194560" y="97730"/>
                  <a:pt x="2194560" y="218286"/>
                </a:cubicBezTo>
                <a:lnTo>
                  <a:pt x="2194560" y="1091401"/>
                </a:lnTo>
                <a:cubicBezTo>
                  <a:pt x="2194560" y="1211957"/>
                  <a:pt x="2096830" y="1309687"/>
                  <a:pt x="1976274" y="1309687"/>
                </a:cubicBezTo>
                <a:lnTo>
                  <a:pt x="218286" y="1309687"/>
                </a:lnTo>
                <a:cubicBezTo>
                  <a:pt x="97730" y="1309687"/>
                  <a:pt x="0" y="1211957"/>
                  <a:pt x="0" y="1091401"/>
                </a:cubicBezTo>
                <a:lnTo>
                  <a:pt x="0" y="218286"/>
                </a:lnTo>
                <a:close/>
              </a:path>
            </a:pathLst>
          </a:custGeom>
        </p:spPr>
        <p:style>
          <a:lnRef idx="0">
            <a:schemeClr val="lt1">
              <a:hueOff val="0"/>
              <a:satOff val="0"/>
              <a:lumOff val="0"/>
              <a:alphaOff val="0"/>
            </a:schemeClr>
          </a:lnRef>
          <a:fillRef idx="3">
            <a:schemeClr val="accent3">
              <a:hueOff val="0"/>
              <a:satOff val="0"/>
              <a:lumOff val="0"/>
              <a:alphaOff val="0"/>
            </a:schemeClr>
          </a:fillRef>
          <a:effectRef idx="3">
            <a:schemeClr val="accent3">
              <a:hueOff val="0"/>
              <a:satOff val="0"/>
              <a:lumOff val="0"/>
              <a:alphaOff val="0"/>
            </a:schemeClr>
          </a:effectRef>
          <a:fontRef idx="minor">
            <a:schemeClr val="lt1"/>
          </a:fontRef>
        </p:style>
        <p:txBody>
          <a:bodyPr spcFirstLastPara="0" vert="horz" wrap="square" lIns="121084" tIns="92509" rIns="121084" bIns="92509" numCol="1" spcCol="1270" anchor="ctr" anchorCtr="0">
            <a:noAutofit/>
          </a:bodyPr>
          <a:lstStyle/>
          <a:p>
            <a:pPr marL="0" lvl="0" indent="0" algn="ctr" defTabSz="666750">
              <a:lnSpc>
                <a:spcPct val="90000"/>
              </a:lnSpc>
              <a:spcBef>
                <a:spcPct val="0"/>
              </a:spcBef>
              <a:spcAft>
                <a:spcPct val="35000"/>
              </a:spcAft>
              <a:buNone/>
            </a:pPr>
            <a:r>
              <a:rPr lang="en-US" sz="1500" b="1" kern="1200" dirty="0">
                <a:solidFill>
                  <a:schemeClr val="tx1"/>
                </a:solidFill>
              </a:rPr>
              <a:t>Limitation 2: </a:t>
            </a:r>
            <a:r>
              <a:rPr lang="en-SG" sz="1500" b="1" i="0" u="none" strike="noStrike" kern="1200" cap="none" baseline="0" dirty="0">
                <a:solidFill>
                  <a:schemeClr val="tx1"/>
                </a:solidFill>
                <a:latin typeface="+mn-lt"/>
                <a:ea typeface="+mn-ea"/>
                <a:cs typeface="+mn-cs"/>
                <a:sym typeface="Arial"/>
              </a:rPr>
              <a:t>Skewed distribution of work  when prioritizing quality service to the elderlies </a:t>
            </a:r>
            <a:r>
              <a:rPr lang="en-US" sz="1500" b="1" kern="1200" dirty="0">
                <a:solidFill>
                  <a:schemeClr val="tx1"/>
                </a:solidFill>
              </a:rPr>
              <a:t> </a:t>
            </a:r>
          </a:p>
        </p:txBody>
      </p:sp>
      <p:sp>
        <p:nvSpPr>
          <p:cNvPr id="10" name="Freeform: Shape 9"/>
          <p:cNvSpPr/>
          <p:nvPr/>
        </p:nvSpPr>
        <p:spPr>
          <a:xfrm>
            <a:off x="2864938" y="3805371"/>
            <a:ext cx="3901440" cy="1047750"/>
          </a:xfrm>
          <a:custGeom>
            <a:avLst/>
            <a:gdLst>
              <a:gd name="connsiteX0" fmla="*/ 174628 w 1047750"/>
              <a:gd name="connsiteY0" fmla="*/ 0 h 3901440"/>
              <a:gd name="connsiteX1" fmla="*/ 873122 w 1047750"/>
              <a:gd name="connsiteY1" fmla="*/ 0 h 3901440"/>
              <a:gd name="connsiteX2" fmla="*/ 1047750 w 1047750"/>
              <a:gd name="connsiteY2" fmla="*/ 174628 h 3901440"/>
              <a:gd name="connsiteX3" fmla="*/ 1047750 w 1047750"/>
              <a:gd name="connsiteY3" fmla="*/ 3901440 h 3901440"/>
              <a:gd name="connsiteX4" fmla="*/ 1047750 w 1047750"/>
              <a:gd name="connsiteY4" fmla="*/ 3901440 h 3901440"/>
              <a:gd name="connsiteX5" fmla="*/ 0 w 1047750"/>
              <a:gd name="connsiteY5" fmla="*/ 3901440 h 3901440"/>
              <a:gd name="connsiteX6" fmla="*/ 0 w 1047750"/>
              <a:gd name="connsiteY6" fmla="*/ 3901440 h 3901440"/>
              <a:gd name="connsiteX7" fmla="*/ 0 w 1047750"/>
              <a:gd name="connsiteY7" fmla="*/ 174628 h 3901440"/>
              <a:gd name="connsiteX8" fmla="*/ 174628 w 1047750"/>
              <a:gd name="connsiteY8" fmla="*/ 0 h 3901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7750" h="3901440">
                <a:moveTo>
                  <a:pt x="1047750" y="650251"/>
                </a:moveTo>
                <a:lnTo>
                  <a:pt x="1047750" y="3251189"/>
                </a:lnTo>
                <a:cubicBezTo>
                  <a:pt x="1047750" y="3610311"/>
                  <a:pt x="1026753" y="3901440"/>
                  <a:pt x="1000853" y="3901440"/>
                </a:cubicBezTo>
                <a:lnTo>
                  <a:pt x="0" y="3901440"/>
                </a:lnTo>
                <a:lnTo>
                  <a:pt x="0" y="3901440"/>
                </a:lnTo>
                <a:lnTo>
                  <a:pt x="0" y="0"/>
                </a:lnTo>
                <a:lnTo>
                  <a:pt x="0" y="0"/>
                </a:lnTo>
                <a:lnTo>
                  <a:pt x="1000853" y="0"/>
                </a:lnTo>
                <a:cubicBezTo>
                  <a:pt x="1026753" y="0"/>
                  <a:pt x="1047750" y="291129"/>
                  <a:pt x="1047750" y="650251"/>
                </a:cubicBezTo>
                <a:close/>
              </a:path>
            </a:pathLst>
          </a:custGeom>
        </p:spPr>
        <p:style>
          <a:lnRef idx="1">
            <a:schemeClr val="accent4">
              <a:tint val="40000"/>
              <a:alpha val="90000"/>
              <a:hueOff val="0"/>
              <a:satOff val="0"/>
              <a:lumOff val="0"/>
              <a:alphaOff val="0"/>
            </a:schemeClr>
          </a:lnRef>
          <a:fillRef idx="1">
            <a:schemeClr val="accent4">
              <a:tint val="40000"/>
              <a:alpha val="90000"/>
              <a:hueOff val="0"/>
              <a:satOff val="0"/>
              <a:lumOff val="0"/>
              <a:alphaOff val="0"/>
            </a:schemeClr>
          </a:fillRef>
          <a:effectRef idx="2">
            <a:schemeClr val="accent4">
              <a:tint val="40000"/>
              <a:alpha val="90000"/>
              <a:hueOff val="0"/>
              <a:satOff val="0"/>
              <a:lumOff val="0"/>
              <a:alphaOff val="0"/>
            </a:schemeClr>
          </a:effectRef>
          <a:fontRef idx="minor">
            <a:schemeClr val="dk1">
              <a:hueOff val="0"/>
              <a:satOff val="0"/>
              <a:lumOff val="0"/>
              <a:alphaOff val="0"/>
            </a:schemeClr>
          </a:fontRef>
        </p:style>
        <p:txBody>
          <a:bodyPr spcFirstLastPara="0" vert="horz" wrap="square" lIns="60961" tIns="81627" rIns="112106" bIns="81627" numCol="1" spcCol="1270" anchor="ctr" anchorCtr="0">
            <a:noAutofit/>
          </a:bodyPr>
          <a:lstStyle/>
          <a:p>
            <a:pPr marL="171450" lvl="1" indent="-171450" algn="l" defTabSz="711200">
              <a:lnSpc>
                <a:spcPct val="90000"/>
              </a:lnSpc>
              <a:spcBef>
                <a:spcPct val="0"/>
              </a:spcBef>
              <a:spcAft>
                <a:spcPct val="15000"/>
              </a:spcAft>
              <a:buChar char="•"/>
            </a:pPr>
            <a:r>
              <a:rPr lang="en-SG" sz="1600" b="0" i="0" u="none" strike="noStrike" kern="1200" cap="none" baseline="0" dirty="0">
                <a:solidFill>
                  <a:schemeClr val="tx1"/>
                </a:solidFill>
                <a:latin typeface="+mn-lt"/>
                <a:ea typeface="+mn-ea"/>
                <a:cs typeface="+mn-cs"/>
                <a:sym typeface="Arial"/>
              </a:rPr>
              <a:t>Adding statistical functions to facilitate professional users on statistical analysis </a:t>
            </a:r>
            <a:endParaRPr lang="en-US" sz="1600" kern="1200" dirty="0"/>
          </a:p>
        </p:txBody>
      </p:sp>
      <p:sp>
        <p:nvSpPr>
          <p:cNvPr id="11" name="Freeform: Shape 10"/>
          <p:cNvSpPr/>
          <p:nvPr/>
        </p:nvSpPr>
        <p:spPr>
          <a:xfrm>
            <a:off x="670378" y="3674403"/>
            <a:ext cx="2194560" cy="1309687"/>
          </a:xfrm>
          <a:custGeom>
            <a:avLst/>
            <a:gdLst>
              <a:gd name="connsiteX0" fmla="*/ 0 w 2194560"/>
              <a:gd name="connsiteY0" fmla="*/ 218286 h 1309687"/>
              <a:gd name="connsiteX1" fmla="*/ 218286 w 2194560"/>
              <a:gd name="connsiteY1" fmla="*/ 0 h 1309687"/>
              <a:gd name="connsiteX2" fmla="*/ 1976274 w 2194560"/>
              <a:gd name="connsiteY2" fmla="*/ 0 h 1309687"/>
              <a:gd name="connsiteX3" fmla="*/ 2194560 w 2194560"/>
              <a:gd name="connsiteY3" fmla="*/ 218286 h 1309687"/>
              <a:gd name="connsiteX4" fmla="*/ 2194560 w 2194560"/>
              <a:gd name="connsiteY4" fmla="*/ 1091401 h 1309687"/>
              <a:gd name="connsiteX5" fmla="*/ 1976274 w 2194560"/>
              <a:gd name="connsiteY5" fmla="*/ 1309687 h 1309687"/>
              <a:gd name="connsiteX6" fmla="*/ 218286 w 2194560"/>
              <a:gd name="connsiteY6" fmla="*/ 1309687 h 1309687"/>
              <a:gd name="connsiteX7" fmla="*/ 0 w 2194560"/>
              <a:gd name="connsiteY7" fmla="*/ 1091401 h 1309687"/>
              <a:gd name="connsiteX8" fmla="*/ 0 w 2194560"/>
              <a:gd name="connsiteY8" fmla="*/ 218286 h 1309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94560" h="1309687">
                <a:moveTo>
                  <a:pt x="0" y="218286"/>
                </a:moveTo>
                <a:cubicBezTo>
                  <a:pt x="0" y="97730"/>
                  <a:pt x="97730" y="0"/>
                  <a:pt x="218286" y="0"/>
                </a:cubicBezTo>
                <a:lnTo>
                  <a:pt x="1976274" y="0"/>
                </a:lnTo>
                <a:cubicBezTo>
                  <a:pt x="2096830" y="0"/>
                  <a:pt x="2194560" y="97730"/>
                  <a:pt x="2194560" y="218286"/>
                </a:cubicBezTo>
                <a:lnTo>
                  <a:pt x="2194560" y="1091401"/>
                </a:lnTo>
                <a:cubicBezTo>
                  <a:pt x="2194560" y="1211957"/>
                  <a:pt x="2096830" y="1309687"/>
                  <a:pt x="1976274" y="1309687"/>
                </a:cubicBezTo>
                <a:lnTo>
                  <a:pt x="218286" y="1309687"/>
                </a:lnTo>
                <a:cubicBezTo>
                  <a:pt x="97730" y="1309687"/>
                  <a:pt x="0" y="1211957"/>
                  <a:pt x="0" y="1091401"/>
                </a:cubicBezTo>
                <a:lnTo>
                  <a:pt x="0" y="218286"/>
                </a:lnTo>
                <a:close/>
              </a:path>
            </a:pathLst>
          </a:custGeom>
        </p:spPr>
        <p:style>
          <a:lnRef idx="0">
            <a:schemeClr val="lt1">
              <a:hueOff val="0"/>
              <a:satOff val="0"/>
              <a:lumOff val="0"/>
              <a:alphaOff val="0"/>
            </a:schemeClr>
          </a:lnRef>
          <a:fillRef idx="3">
            <a:schemeClr val="accent4">
              <a:hueOff val="0"/>
              <a:satOff val="0"/>
              <a:lumOff val="0"/>
              <a:alphaOff val="0"/>
            </a:schemeClr>
          </a:fillRef>
          <a:effectRef idx="3">
            <a:schemeClr val="accent4">
              <a:hueOff val="0"/>
              <a:satOff val="0"/>
              <a:lumOff val="0"/>
              <a:alphaOff val="0"/>
            </a:schemeClr>
          </a:effectRef>
          <a:fontRef idx="minor">
            <a:schemeClr val="lt1"/>
          </a:fontRef>
        </p:style>
        <p:txBody>
          <a:bodyPr spcFirstLastPara="0" vert="horz" wrap="square" lIns="121084" tIns="92509" rIns="121084" bIns="92509" numCol="1" spcCol="1270" anchor="ctr" anchorCtr="0">
            <a:noAutofit/>
          </a:bodyPr>
          <a:lstStyle/>
          <a:p>
            <a:pPr marL="0" lvl="0" indent="0" algn="ctr" defTabSz="666750">
              <a:lnSpc>
                <a:spcPct val="90000"/>
              </a:lnSpc>
              <a:spcBef>
                <a:spcPct val="0"/>
              </a:spcBef>
              <a:spcAft>
                <a:spcPct val="35000"/>
              </a:spcAft>
              <a:buNone/>
            </a:pPr>
            <a:r>
              <a:rPr lang="en-US" sz="1500" b="1" kern="1200" dirty="0">
                <a:solidFill>
                  <a:schemeClr val="tx1"/>
                </a:solidFill>
              </a:rPr>
              <a:t>Limitation 3: </a:t>
            </a:r>
            <a:r>
              <a:rPr lang="en-SG" sz="1500" b="1" i="0" u="none" strike="noStrike" kern="1200" cap="none" baseline="0" dirty="0">
                <a:solidFill>
                  <a:schemeClr val="tx1"/>
                </a:solidFill>
                <a:latin typeface="+mn-lt"/>
                <a:ea typeface="+mn-ea"/>
                <a:cs typeface="+mn-cs"/>
                <a:sym typeface="Arial"/>
              </a:rPr>
              <a:t>simulator provides limited support for professional users </a:t>
            </a:r>
            <a:endParaRPr lang="en-US" sz="1500" b="1" kern="1200" dirty="0">
              <a:solidFill>
                <a:schemeClr val="tx1"/>
              </a:solidFill>
            </a:endParaRPr>
          </a:p>
        </p:txBody>
      </p:sp>
      <p:sp>
        <p:nvSpPr>
          <p:cNvPr id="21" name="Arrow: Circular 20"/>
          <p:cNvSpPr/>
          <p:nvPr/>
        </p:nvSpPr>
        <p:spPr>
          <a:xfrm>
            <a:off x="7764995" y="118834"/>
            <a:ext cx="1348083" cy="871660"/>
          </a:xfrm>
          <a:prstGeom prst="circularArrow">
            <a:avLst>
              <a:gd name="adj1" fmla="val 10980"/>
              <a:gd name="adj2" fmla="val 1142322"/>
              <a:gd name="adj3" fmla="val 4500000"/>
              <a:gd name="adj4" fmla="val 10800000"/>
              <a:gd name="adj5" fmla="val 12500"/>
            </a:avLst>
          </a:prstGeom>
        </p:spPr>
        <p:style>
          <a:lnRef idx="0">
            <a:schemeClr val="lt1">
              <a:hueOff val="0"/>
              <a:satOff val="0"/>
              <a:lumOff val="0"/>
              <a:alphaOff val="0"/>
            </a:schemeClr>
          </a:lnRef>
          <a:fillRef idx="3">
            <a:schemeClr val="accent2">
              <a:hueOff val="0"/>
              <a:satOff val="0"/>
              <a:lumOff val="0"/>
              <a:alphaOff val="0"/>
            </a:schemeClr>
          </a:fillRef>
          <a:effectRef idx="3">
            <a:schemeClr val="accent2">
              <a:hueOff val="0"/>
              <a:satOff val="0"/>
              <a:lumOff val="0"/>
              <a:alphaOff val="0"/>
            </a:schemeClr>
          </a:effectRef>
          <a:fontRef idx="minor">
            <a:schemeClr val="lt1"/>
          </a:fontRef>
        </p:style>
      </p:sp>
      <p:sp>
        <p:nvSpPr>
          <p:cNvPr id="22" name="Freeform: Shape 21"/>
          <p:cNvSpPr/>
          <p:nvPr/>
        </p:nvSpPr>
        <p:spPr>
          <a:xfrm>
            <a:off x="7741544" y="418885"/>
            <a:ext cx="1390079" cy="243097"/>
          </a:xfrm>
          <a:custGeom>
            <a:avLst/>
            <a:gdLst>
              <a:gd name="connsiteX0" fmla="*/ 0 w 797287"/>
              <a:gd name="connsiteY0" fmla="*/ 0 h 398465"/>
              <a:gd name="connsiteX1" fmla="*/ 797287 w 797287"/>
              <a:gd name="connsiteY1" fmla="*/ 0 h 398465"/>
              <a:gd name="connsiteX2" fmla="*/ 797287 w 797287"/>
              <a:gd name="connsiteY2" fmla="*/ 398465 h 398465"/>
              <a:gd name="connsiteX3" fmla="*/ 0 w 797287"/>
              <a:gd name="connsiteY3" fmla="*/ 398465 h 398465"/>
              <a:gd name="connsiteX4" fmla="*/ 0 w 797287"/>
              <a:gd name="connsiteY4" fmla="*/ 0 h 3984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287" h="398465">
                <a:moveTo>
                  <a:pt x="0" y="0"/>
                </a:moveTo>
                <a:lnTo>
                  <a:pt x="797287" y="0"/>
                </a:lnTo>
                <a:lnTo>
                  <a:pt x="797287" y="398465"/>
                </a:lnTo>
                <a:lnTo>
                  <a:pt x="0" y="39846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445" tIns="4445" rIns="4445" bIns="4445" numCol="1" spcCol="1270" anchor="ctr" anchorCtr="0">
            <a:noAutofit/>
          </a:bodyPr>
          <a:lstStyle/>
          <a:p>
            <a:pPr marL="0" lvl="0" indent="0" algn="ctr" defTabSz="311150">
              <a:lnSpc>
                <a:spcPct val="90000"/>
              </a:lnSpc>
              <a:spcBef>
                <a:spcPct val="0"/>
              </a:spcBef>
              <a:spcAft>
                <a:spcPct val="35000"/>
              </a:spcAft>
              <a:buNone/>
            </a:pPr>
            <a:r>
              <a:rPr lang="en-US" sz="800" b="1" kern="1200" dirty="0">
                <a:latin typeface="Montserrat" panose="020B0604020202020204" charset="0"/>
              </a:rPr>
              <a:t>INTRODUCTION</a:t>
            </a:r>
          </a:p>
        </p:txBody>
      </p:sp>
      <p:sp>
        <p:nvSpPr>
          <p:cNvPr id="23" name="Shape 22"/>
          <p:cNvSpPr/>
          <p:nvPr/>
        </p:nvSpPr>
        <p:spPr>
          <a:xfrm>
            <a:off x="7547726" y="619659"/>
            <a:ext cx="1348083" cy="871660"/>
          </a:xfrm>
          <a:prstGeom prst="leftCircularArrow">
            <a:avLst>
              <a:gd name="adj1" fmla="val 10980"/>
              <a:gd name="adj2" fmla="val 1142322"/>
              <a:gd name="adj3" fmla="val 6300000"/>
              <a:gd name="adj4" fmla="val 18900000"/>
              <a:gd name="adj5" fmla="val 12500"/>
            </a:avLst>
          </a:prstGeom>
        </p:spPr>
        <p:style>
          <a:lnRef idx="0">
            <a:schemeClr val="lt1">
              <a:hueOff val="0"/>
              <a:satOff val="0"/>
              <a:lumOff val="0"/>
              <a:alphaOff val="0"/>
            </a:schemeClr>
          </a:lnRef>
          <a:fillRef idx="3">
            <a:schemeClr val="accent3">
              <a:hueOff val="0"/>
              <a:satOff val="0"/>
              <a:lumOff val="0"/>
              <a:alphaOff val="0"/>
            </a:schemeClr>
          </a:fillRef>
          <a:effectRef idx="3">
            <a:schemeClr val="accent3">
              <a:hueOff val="0"/>
              <a:satOff val="0"/>
              <a:lumOff val="0"/>
              <a:alphaOff val="0"/>
            </a:schemeClr>
          </a:effectRef>
          <a:fontRef idx="minor">
            <a:schemeClr val="lt1"/>
          </a:fontRef>
        </p:style>
      </p:sp>
      <p:sp>
        <p:nvSpPr>
          <p:cNvPr id="24" name="Freeform: Shape 23"/>
          <p:cNvSpPr/>
          <p:nvPr/>
        </p:nvSpPr>
        <p:spPr>
          <a:xfrm>
            <a:off x="7547726" y="924557"/>
            <a:ext cx="1390079" cy="243097"/>
          </a:xfrm>
          <a:custGeom>
            <a:avLst/>
            <a:gdLst>
              <a:gd name="connsiteX0" fmla="*/ 0 w 797287"/>
              <a:gd name="connsiteY0" fmla="*/ 0 h 398465"/>
              <a:gd name="connsiteX1" fmla="*/ 797287 w 797287"/>
              <a:gd name="connsiteY1" fmla="*/ 0 h 398465"/>
              <a:gd name="connsiteX2" fmla="*/ 797287 w 797287"/>
              <a:gd name="connsiteY2" fmla="*/ 398465 h 398465"/>
              <a:gd name="connsiteX3" fmla="*/ 0 w 797287"/>
              <a:gd name="connsiteY3" fmla="*/ 398465 h 398465"/>
              <a:gd name="connsiteX4" fmla="*/ 0 w 797287"/>
              <a:gd name="connsiteY4" fmla="*/ 0 h 3984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287" h="398465">
                <a:moveTo>
                  <a:pt x="0" y="0"/>
                </a:moveTo>
                <a:lnTo>
                  <a:pt x="797287" y="0"/>
                </a:lnTo>
                <a:lnTo>
                  <a:pt x="797287" y="398465"/>
                </a:lnTo>
                <a:lnTo>
                  <a:pt x="0" y="39846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445" tIns="4445" rIns="4445" bIns="4445" numCol="1" spcCol="1270" anchor="ctr" anchorCtr="0">
            <a:noAutofit/>
          </a:bodyPr>
          <a:lstStyle/>
          <a:p>
            <a:pPr marL="0" lvl="0" indent="0" algn="ctr" defTabSz="311150">
              <a:lnSpc>
                <a:spcPct val="90000"/>
              </a:lnSpc>
              <a:spcBef>
                <a:spcPct val="0"/>
              </a:spcBef>
              <a:spcAft>
                <a:spcPct val="35000"/>
              </a:spcAft>
              <a:buNone/>
            </a:pPr>
            <a:r>
              <a:rPr lang="en-US" sz="800" b="1" kern="1200" dirty="0">
                <a:latin typeface="Montserrat" panose="020B0604020202020204" charset="0"/>
              </a:rPr>
              <a:t>REVIEW OF </a:t>
            </a:r>
          </a:p>
          <a:p>
            <a:pPr marL="0" lvl="0" indent="0" algn="ctr" defTabSz="311150">
              <a:lnSpc>
                <a:spcPct val="90000"/>
              </a:lnSpc>
              <a:spcBef>
                <a:spcPct val="0"/>
              </a:spcBef>
              <a:spcAft>
                <a:spcPct val="35000"/>
              </a:spcAft>
              <a:buNone/>
            </a:pPr>
            <a:r>
              <a:rPr lang="en-US" sz="800" b="1" kern="1200" dirty="0">
                <a:latin typeface="Montserrat" panose="020B0604020202020204" charset="0"/>
              </a:rPr>
              <a:t>EXISTING WORKS</a:t>
            </a:r>
          </a:p>
        </p:txBody>
      </p:sp>
      <p:sp>
        <p:nvSpPr>
          <p:cNvPr id="25" name="Arrow: Circular 24"/>
          <p:cNvSpPr/>
          <p:nvPr/>
        </p:nvSpPr>
        <p:spPr>
          <a:xfrm>
            <a:off x="7764995" y="1122734"/>
            <a:ext cx="1348083" cy="871660"/>
          </a:xfrm>
          <a:prstGeom prst="circularArrow">
            <a:avLst>
              <a:gd name="adj1" fmla="val 10980"/>
              <a:gd name="adj2" fmla="val 1142322"/>
              <a:gd name="adj3" fmla="val 4500000"/>
              <a:gd name="adj4" fmla="val 13500000"/>
              <a:gd name="adj5" fmla="val 12500"/>
            </a:avLst>
          </a:prstGeom>
        </p:spPr>
        <p:style>
          <a:lnRef idx="0">
            <a:schemeClr val="lt1">
              <a:hueOff val="0"/>
              <a:satOff val="0"/>
              <a:lumOff val="0"/>
              <a:alphaOff val="0"/>
            </a:schemeClr>
          </a:lnRef>
          <a:fillRef idx="3">
            <a:schemeClr val="accent4">
              <a:hueOff val="0"/>
              <a:satOff val="0"/>
              <a:lumOff val="0"/>
              <a:alphaOff val="0"/>
            </a:schemeClr>
          </a:fillRef>
          <a:effectRef idx="3">
            <a:schemeClr val="accent4">
              <a:hueOff val="0"/>
              <a:satOff val="0"/>
              <a:lumOff val="0"/>
              <a:alphaOff val="0"/>
            </a:schemeClr>
          </a:effectRef>
          <a:fontRef idx="minor">
            <a:schemeClr val="lt1"/>
          </a:fontRef>
        </p:style>
      </p:sp>
      <p:sp>
        <p:nvSpPr>
          <p:cNvPr id="26" name="Freeform: Shape 25"/>
          <p:cNvSpPr/>
          <p:nvPr/>
        </p:nvSpPr>
        <p:spPr>
          <a:xfrm>
            <a:off x="7820596" y="1421927"/>
            <a:ext cx="1390079" cy="243097"/>
          </a:xfrm>
          <a:custGeom>
            <a:avLst/>
            <a:gdLst>
              <a:gd name="connsiteX0" fmla="*/ 0 w 797287"/>
              <a:gd name="connsiteY0" fmla="*/ 0 h 398465"/>
              <a:gd name="connsiteX1" fmla="*/ 797287 w 797287"/>
              <a:gd name="connsiteY1" fmla="*/ 0 h 398465"/>
              <a:gd name="connsiteX2" fmla="*/ 797287 w 797287"/>
              <a:gd name="connsiteY2" fmla="*/ 398465 h 398465"/>
              <a:gd name="connsiteX3" fmla="*/ 0 w 797287"/>
              <a:gd name="connsiteY3" fmla="*/ 398465 h 398465"/>
              <a:gd name="connsiteX4" fmla="*/ 0 w 797287"/>
              <a:gd name="connsiteY4" fmla="*/ 0 h 3984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287" h="398465">
                <a:moveTo>
                  <a:pt x="0" y="0"/>
                </a:moveTo>
                <a:lnTo>
                  <a:pt x="797287" y="0"/>
                </a:lnTo>
                <a:lnTo>
                  <a:pt x="797287" y="398465"/>
                </a:lnTo>
                <a:lnTo>
                  <a:pt x="0" y="39846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445" tIns="4445" rIns="4445" bIns="4445" numCol="1" spcCol="1270" anchor="ctr" anchorCtr="0">
            <a:noAutofit/>
          </a:bodyPr>
          <a:lstStyle/>
          <a:p>
            <a:pPr marL="0" lvl="0" indent="0" algn="ctr" defTabSz="311150">
              <a:lnSpc>
                <a:spcPct val="90000"/>
              </a:lnSpc>
              <a:spcBef>
                <a:spcPct val="0"/>
              </a:spcBef>
              <a:spcAft>
                <a:spcPct val="35000"/>
              </a:spcAft>
              <a:buNone/>
            </a:pPr>
            <a:r>
              <a:rPr lang="en-US" sz="800" b="1" kern="1200" dirty="0">
                <a:latin typeface="Montserrat" panose="020B0604020202020204" charset="0"/>
              </a:rPr>
              <a:t>METHODOLOGY</a:t>
            </a:r>
          </a:p>
        </p:txBody>
      </p:sp>
      <p:sp>
        <p:nvSpPr>
          <p:cNvPr id="27" name="Shape 26"/>
          <p:cNvSpPr/>
          <p:nvPr/>
        </p:nvSpPr>
        <p:spPr>
          <a:xfrm>
            <a:off x="7547726" y="1624403"/>
            <a:ext cx="1348083" cy="871660"/>
          </a:xfrm>
          <a:prstGeom prst="leftCircularArrow">
            <a:avLst>
              <a:gd name="adj1" fmla="val 10980"/>
              <a:gd name="adj2" fmla="val 1142322"/>
              <a:gd name="adj3" fmla="val 6300000"/>
              <a:gd name="adj4" fmla="val 18900000"/>
              <a:gd name="adj5" fmla="val 12500"/>
            </a:avLst>
          </a:prstGeom>
        </p:spPr>
        <p:style>
          <a:lnRef idx="0">
            <a:schemeClr val="lt1">
              <a:hueOff val="0"/>
              <a:satOff val="0"/>
              <a:lumOff val="0"/>
              <a:alphaOff val="0"/>
            </a:schemeClr>
          </a:lnRef>
          <a:fillRef idx="3">
            <a:schemeClr val="accent5">
              <a:hueOff val="0"/>
              <a:satOff val="0"/>
              <a:lumOff val="0"/>
              <a:alphaOff val="0"/>
            </a:schemeClr>
          </a:fillRef>
          <a:effectRef idx="3">
            <a:schemeClr val="accent5">
              <a:hueOff val="0"/>
              <a:satOff val="0"/>
              <a:lumOff val="0"/>
              <a:alphaOff val="0"/>
            </a:schemeClr>
          </a:effectRef>
          <a:fontRef idx="minor">
            <a:schemeClr val="lt1"/>
          </a:fontRef>
        </p:style>
      </p:sp>
      <p:sp>
        <p:nvSpPr>
          <p:cNvPr id="28" name="Freeform: Shape 27"/>
          <p:cNvSpPr/>
          <p:nvPr/>
        </p:nvSpPr>
        <p:spPr>
          <a:xfrm>
            <a:off x="7464766" y="1938684"/>
            <a:ext cx="1390079" cy="243097"/>
          </a:xfrm>
          <a:custGeom>
            <a:avLst/>
            <a:gdLst>
              <a:gd name="connsiteX0" fmla="*/ 0 w 797287"/>
              <a:gd name="connsiteY0" fmla="*/ 0 h 398465"/>
              <a:gd name="connsiteX1" fmla="*/ 797287 w 797287"/>
              <a:gd name="connsiteY1" fmla="*/ 0 h 398465"/>
              <a:gd name="connsiteX2" fmla="*/ 797287 w 797287"/>
              <a:gd name="connsiteY2" fmla="*/ 398465 h 398465"/>
              <a:gd name="connsiteX3" fmla="*/ 0 w 797287"/>
              <a:gd name="connsiteY3" fmla="*/ 398465 h 398465"/>
              <a:gd name="connsiteX4" fmla="*/ 0 w 797287"/>
              <a:gd name="connsiteY4" fmla="*/ 0 h 3984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287" h="398465">
                <a:moveTo>
                  <a:pt x="0" y="0"/>
                </a:moveTo>
                <a:lnTo>
                  <a:pt x="797287" y="0"/>
                </a:lnTo>
                <a:lnTo>
                  <a:pt x="797287" y="398465"/>
                </a:lnTo>
                <a:lnTo>
                  <a:pt x="0" y="39846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445" tIns="4445" rIns="4445" bIns="4445" numCol="1" spcCol="1270" anchor="ctr" anchorCtr="0">
            <a:noAutofit/>
          </a:bodyPr>
          <a:lstStyle/>
          <a:p>
            <a:pPr marL="0" lvl="0" indent="0" algn="ctr" defTabSz="311150">
              <a:lnSpc>
                <a:spcPct val="90000"/>
              </a:lnSpc>
              <a:spcBef>
                <a:spcPct val="0"/>
              </a:spcBef>
              <a:spcAft>
                <a:spcPct val="35000"/>
              </a:spcAft>
              <a:buNone/>
            </a:pPr>
            <a:r>
              <a:rPr lang="en-US" sz="800" b="1" kern="1200" dirty="0">
                <a:latin typeface="Montserrat" panose="020B0604020202020204" charset="0"/>
              </a:rPr>
              <a:t>RESULTS AND </a:t>
            </a:r>
          </a:p>
          <a:p>
            <a:pPr marL="0" lvl="0" indent="0" algn="ctr" defTabSz="311150">
              <a:lnSpc>
                <a:spcPct val="90000"/>
              </a:lnSpc>
              <a:spcBef>
                <a:spcPct val="0"/>
              </a:spcBef>
              <a:spcAft>
                <a:spcPct val="35000"/>
              </a:spcAft>
              <a:buNone/>
            </a:pPr>
            <a:r>
              <a:rPr lang="en-US" sz="800" b="1" kern="1200" dirty="0">
                <a:latin typeface="Montserrat" panose="020B0604020202020204" charset="0"/>
              </a:rPr>
              <a:t>DISCUSSION</a:t>
            </a:r>
          </a:p>
        </p:txBody>
      </p:sp>
      <p:sp>
        <p:nvSpPr>
          <p:cNvPr id="29" name="Block Arc 28"/>
          <p:cNvSpPr/>
          <p:nvPr/>
        </p:nvSpPr>
        <p:spPr>
          <a:xfrm>
            <a:off x="7820596" y="2183189"/>
            <a:ext cx="1158173" cy="749267"/>
          </a:xfrm>
          <a:prstGeom prst="blockArc">
            <a:avLst>
              <a:gd name="adj1" fmla="val 13500000"/>
              <a:gd name="adj2" fmla="val 10800000"/>
              <a:gd name="adj3" fmla="val 12740"/>
            </a:avLst>
          </a:prstGeom>
        </p:spPr>
        <p:style>
          <a:lnRef idx="0">
            <a:schemeClr val="lt1">
              <a:hueOff val="0"/>
              <a:satOff val="0"/>
              <a:lumOff val="0"/>
              <a:alphaOff val="0"/>
            </a:schemeClr>
          </a:lnRef>
          <a:fillRef idx="3">
            <a:schemeClr val="accent6">
              <a:hueOff val="0"/>
              <a:satOff val="0"/>
              <a:lumOff val="0"/>
              <a:alphaOff val="0"/>
            </a:schemeClr>
          </a:fillRef>
          <a:effectRef idx="3">
            <a:schemeClr val="accent6">
              <a:hueOff val="0"/>
              <a:satOff val="0"/>
              <a:lumOff val="0"/>
              <a:alphaOff val="0"/>
            </a:schemeClr>
          </a:effectRef>
          <a:fontRef idx="minor">
            <a:schemeClr val="lt1"/>
          </a:fontRef>
        </p:style>
      </p:sp>
      <p:sp>
        <p:nvSpPr>
          <p:cNvPr id="30" name="Freeform: Shape 29"/>
          <p:cNvSpPr/>
          <p:nvPr/>
        </p:nvSpPr>
        <p:spPr>
          <a:xfrm>
            <a:off x="7722999" y="2462193"/>
            <a:ext cx="1390079" cy="243097"/>
          </a:xfrm>
          <a:custGeom>
            <a:avLst/>
            <a:gdLst>
              <a:gd name="connsiteX0" fmla="*/ 0 w 797287"/>
              <a:gd name="connsiteY0" fmla="*/ 0 h 398465"/>
              <a:gd name="connsiteX1" fmla="*/ 797287 w 797287"/>
              <a:gd name="connsiteY1" fmla="*/ 0 h 398465"/>
              <a:gd name="connsiteX2" fmla="*/ 797287 w 797287"/>
              <a:gd name="connsiteY2" fmla="*/ 398465 h 398465"/>
              <a:gd name="connsiteX3" fmla="*/ 0 w 797287"/>
              <a:gd name="connsiteY3" fmla="*/ 398465 h 398465"/>
              <a:gd name="connsiteX4" fmla="*/ 0 w 797287"/>
              <a:gd name="connsiteY4" fmla="*/ 0 h 3984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287" h="398465">
                <a:moveTo>
                  <a:pt x="0" y="0"/>
                </a:moveTo>
                <a:lnTo>
                  <a:pt x="797287" y="0"/>
                </a:lnTo>
                <a:lnTo>
                  <a:pt x="797287" y="398465"/>
                </a:lnTo>
                <a:lnTo>
                  <a:pt x="0" y="39846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445" tIns="4445" rIns="4445" bIns="4445" numCol="1" spcCol="1270" anchor="ctr" anchorCtr="0">
            <a:noAutofit/>
          </a:bodyPr>
          <a:lstStyle/>
          <a:p>
            <a:pPr marL="0" lvl="0" indent="0" algn="ctr" defTabSz="311150">
              <a:lnSpc>
                <a:spcPct val="90000"/>
              </a:lnSpc>
              <a:spcBef>
                <a:spcPct val="0"/>
              </a:spcBef>
              <a:spcAft>
                <a:spcPct val="35000"/>
              </a:spcAft>
              <a:buNone/>
            </a:pPr>
            <a:r>
              <a:rPr lang="en-US" sz="800" b="1" kern="1200" dirty="0">
                <a:latin typeface="Montserrat" panose="020B0604020202020204" charset="0"/>
              </a:rPr>
              <a:t>CONCLUSION</a:t>
            </a:r>
          </a:p>
        </p:txBody>
      </p:sp>
      <p:sp>
        <p:nvSpPr>
          <p:cNvPr id="15" name="Title 1"/>
          <p:cNvSpPr txBox="1">
            <a:spLocks/>
          </p:cNvSpPr>
          <p:nvPr/>
        </p:nvSpPr>
        <p:spPr>
          <a:xfrm>
            <a:off x="249453" y="292701"/>
            <a:ext cx="6685657" cy="485699"/>
          </a:xfrm>
          <a:prstGeom prst="rect">
            <a:avLst/>
          </a:prstGeom>
          <a:noFill/>
          <a:ln>
            <a:noFill/>
          </a:ln>
        </p:spPr>
        <p:txBody>
          <a:bodyPr lIns="91425" tIns="91425" rIns="91425" bIns="91425" anchor="b"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rgbClr val="999999"/>
              </a:buClr>
              <a:buSzPct val="100000"/>
              <a:buFont typeface="Montserrat"/>
              <a:buNone/>
              <a:defRPr sz="2400" b="1" i="0" u="none" strike="noStrike" cap="none">
                <a:solidFill>
                  <a:srgbClr val="999999"/>
                </a:solidFill>
                <a:latin typeface="Montserrat"/>
                <a:ea typeface="Montserrat"/>
                <a:cs typeface="Montserrat"/>
                <a:sym typeface="Montserrat"/>
              </a:defRPr>
            </a:lvl1pPr>
            <a:lvl2pPr lvl="1">
              <a:spcBef>
                <a:spcPts val="0"/>
              </a:spcBef>
              <a:buClr>
                <a:srgbClr val="999999"/>
              </a:buClr>
              <a:buSzPct val="100000"/>
              <a:buFont typeface="Montserrat"/>
              <a:buNone/>
              <a:defRPr sz="2400" b="1">
                <a:solidFill>
                  <a:srgbClr val="999999"/>
                </a:solidFill>
                <a:latin typeface="Montserrat"/>
                <a:ea typeface="Montserrat"/>
                <a:cs typeface="Montserrat"/>
                <a:sym typeface="Montserrat"/>
              </a:defRPr>
            </a:lvl2pPr>
            <a:lvl3pPr lvl="2">
              <a:spcBef>
                <a:spcPts val="0"/>
              </a:spcBef>
              <a:buClr>
                <a:srgbClr val="999999"/>
              </a:buClr>
              <a:buSzPct val="100000"/>
              <a:buFont typeface="Montserrat"/>
              <a:buNone/>
              <a:defRPr sz="2400" b="1">
                <a:solidFill>
                  <a:srgbClr val="999999"/>
                </a:solidFill>
                <a:latin typeface="Montserrat"/>
                <a:ea typeface="Montserrat"/>
                <a:cs typeface="Montserrat"/>
                <a:sym typeface="Montserrat"/>
              </a:defRPr>
            </a:lvl3pPr>
            <a:lvl4pPr lvl="3">
              <a:spcBef>
                <a:spcPts val="0"/>
              </a:spcBef>
              <a:buClr>
                <a:srgbClr val="999999"/>
              </a:buClr>
              <a:buSzPct val="100000"/>
              <a:buFont typeface="Montserrat"/>
              <a:buNone/>
              <a:defRPr sz="2400" b="1">
                <a:solidFill>
                  <a:srgbClr val="999999"/>
                </a:solidFill>
                <a:latin typeface="Montserrat"/>
                <a:ea typeface="Montserrat"/>
                <a:cs typeface="Montserrat"/>
                <a:sym typeface="Montserrat"/>
              </a:defRPr>
            </a:lvl4pPr>
            <a:lvl5pPr lvl="4">
              <a:spcBef>
                <a:spcPts val="0"/>
              </a:spcBef>
              <a:buClr>
                <a:srgbClr val="999999"/>
              </a:buClr>
              <a:buSzPct val="100000"/>
              <a:buFont typeface="Montserrat"/>
              <a:buNone/>
              <a:defRPr sz="2400" b="1">
                <a:solidFill>
                  <a:srgbClr val="999999"/>
                </a:solidFill>
                <a:latin typeface="Montserrat"/>
                <a:ea typeface="Montserrat"/>
                <a:cs typeface="Montserrat"/>
                <a:sym typeface="Montserrat"/>
              </a:defRPr>
            </a:lvl5pPr>
            <a:lvl6pPr lvl="5">
              <a:spcBef>
                <a:spcPts val="0"/>
              </a:spcBef>
              <a:buClr>
                <a:srgbClr val="999999"/>
              </a:buClr>
              <a:buSzPct val="100000"/>
              <a:buFont typeface="Montserrat"/>
              <a:buNone/>
              <a:defRPr sz="2400" b="1">
                <a:solidFill>
                  <a:srgbClr val="999999"/>
                </a:solidFill>
                <a:latin typeface="Montserrat"/>
                <a:ea typeface="Montserrat"/>
                <a:cs typeface="Montserrat"/>
                <a:sym typeface="Montserrat"/>
              </a:defRPr>
            </a:lvl6pPr>
            <a:lvl7pPr lvl="6">
              <a:spcBef>
                <a:spcPts val="0"/>
              </a:spcBef>
              <a:buClr>
                <a:srgbClr val="999999"/>
              </a:buClr>
              <a:buSzPct val="100000"/>
              <a:buFont typeface="Montserrat"/>
              <a:buNone/>
              <a:defRPr sz="2400" b="1">
                <a:solidFill>
                  <a:srgbClr val="999999"/>
                </a:solidFill>
                <a:latin typeface="Montserrat"/>
                <a:ea typeface="Montserrat"/>
                <a:cs typeface="Montserrat"/>
                <a:sym typeface="Montserrat"/>
              </a:defRPr>
            </a:lvl7pPr>
            <a:lvl8pPr lvl="7">
              <a:spcBef>
                <a:spcPts val="0"/>
              </a:spcBef>
              <a:buClr>
                <a:srgbClr val="999999"/>
              </a:buClr>
              <a:buSzPct val="100000"/>
              <a:buFont typeface="Montserrat"/>
              <a:buNone/>
              <a:defRPr sz="2400" b="1">
                <a:solidFill>
                  <a:srgbClr val="999999"/>
                </a:solidFill>
                <a:latin typeface="Montserrat"/>
                <a:ea typeface="Montserrat"/>
                <a:cs typeface="Montserrat"/>
                <a:sym typeface="Montserrat"/>
              </a:defRPr>
            </a:lvl8pPr>
            <a:lvl9pPr lvl="8">
              <a:spcBef>
                <a:spcPts val="0"/>
              </a:spcBef>
              <a:buClr>
                <a:srgbClr val="999999"/>
              </a:buClr>
              <a:buSzPct val="100000"/>
              <a:buFont typeface="Montserrat"/>
              <a:buNone/>
              <a:defRPr sz="2400" b="1">
                <a:solidFill>
                  <a:srgbClr val="999999"/>
                </a:solidFill>
                <a:latin typeface="Montserrat"/>
                <a:ea typeface="Montserrat"/>
                <a:cs typeface="Montserrat"/>
                <a:sym typeface="Montserrat"/>
              </a:defRPr>
            </a:lvl9pPr>
          </a:lstStyle>
          <a:p>
            <a:endParaRPr lang="en-SG" dirty="0">
              <a:solidFill>
                <a:schemeClr val="tx1"/>
              </a:solidFill>
            </a:endParaRPr>
          </a:p>
          <a:p>
            <a:endParaRPr lang="en-SG" dirty="0">
              <a:solidFill>
                <a:schemeClr val="tx1"/>
              </a:solidFill>
            </a:endParaRPr>
          </a:p>
          <a:p>
            <a:endParaRPr lang="en-SG" dirty="0">
              <a:solidFill>
                <a:schemeClr val="tx1"/>
              </a:solidFill>
            </a:endParaRPr>
          </a:p>
          <a:p>
            <a:endParaRPr lang="en-SG" dirty="0">
              <a:solidFill>
                <a:schemeClr val="tx1"/>
              </a:solidFill>
            </a:endParaRPr>
          </a:p>
          <a:p>
            <a:r>
              <a:rPr lang="en-SG" dirty="0">
                <a:solidFill>
                  <a:schemeClr val="tx1"/>
                </a:solidFill>
              </a:rPr>
              <a:t>Conclusion – Limitations and Future Work</a:t>
            </a:r>
          </a:p>
        </p:txBody>
      </p:sp>
    </p:spTree>
    <p:extLst>
      <p:ext uri="{BB962C8B-B14F-4D97-AF65-F5344CB8AC3E}">
        <p14:creationId xmlns:p14="http://schemas.microsoft.com/office/powerpoint/2010/main" val="3017448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nodeType="withEffect">
                                  <p:stCondLst>
                                    <p:cond delay="0"/>
                                  </p:stCondLst>
                                  <p:childTnLst>
                                    <p:set>
                                      <p:cBhvr>
                                        <p:cTn id="6" dur="indefinite"/>
                                        <p:tgtEl>
                                          <p:spTgt spid="21"/>
                                        </p:tgtEl>
                                        <p:attrNameLst>
                                          <p:attrName>style.opacity</p:attrName>
                                        </p:attrNameLst>
                                      </p:cBhvr>
                                      <p:to>
                                        <p:strVal val="0.25"/>
                                      </p:to>
                                    </p:set>
                                    <p:animEffect filter="image" prLst="opacity: 0.25">
                                      <p:cBhvr rctx="IE">
                                        <p:cTn id="7" dur="indefinite"/>
                                        <p:tgtEl>
                                          <p:spTgt spid="21"/>
                                        </p:tgtEl>
                                      </p:cBhvr>
                                    </p:animEffect>
                                  </p:childTnLst>
                                </p:cTn>
                              </p:par>
                              <p:par>
                                <p:cTn id="8" presetID="9" presetClass="emph" presetSubtype="0" grpId="0" nodeType="withEffect">
                                  <p:stCondLst>
                                    <p:cond delay="0"/>
                                  </p:stCondLst>
                                  <p:childTnLst>
                                    <p:set>
                                      <p:cBhvr>
                                        <p:cTn id="9" dur="indefinite"/>
                                        <p:tgtEl>
                                          <p:spTgt spid="22"/>
                                        </p:tgtEl>
                                        <p:attrNameLst>
                                          <p:attrName>style.opacity</p:attrName>
                                        </p:attrNameLst>
                                      </p:cBhvr>
                                      <p:to>
                                        <p:strVal val="0.25"/>
                                      </p:to>
                                    </p:set>
                                    <p:animEffect filter="image" prLst="opacity: 0.25">
                                      <p:cBhvr rctx="IE">
                                        <p:cTn id="10" dur="indefinite"/>
                                        <p:tgtEl>
                                          <p:spTgt spid="22"/>
                                        </p:tgtEl>
                                      </p:cBhvr>
                                    </p:animEffect>
                                  </p:childTnLst>
                                </p:cTn>
                              </p:par>
                              <p:par>
                                <p:cTn id="11" presetID="9" presetClass="emph" presetSubtype="0" nodeType="withEffect">
                                  <p:stCondLst>
                                    <p:cond delay="0"/>
                                  </p:stCondLst>
                                  <p:childTnLst>
                                    <p:set>
                                      <p:cBhvr>
                                        <p:cTn id="12" dur="indefinite"/>
                                        <p:tgtEl>
                                          <p:spTgt spid="23"/>
                                        </p:tgtEl>
                                        <p:attrNameLst>
                                          <p:attrName>style.opacity</p:attrName>
                                        </p:attrNameLst>
                                      </p:cBhvr>
                                      <p:to>
                                        <p:strVal val="0.25"/>
                                      </p:to>
                                    </p:set>
                                    <p:animEffect filter="image" prLst="opacity: 0.25">
                                      <p:cBhvr rctx="IE">
                                        <p:cTn id="13" dur="indefinite"/>
                                        <p:tgtEl>
                                          <p:spTgt spid="23"/>
                                        </p:tgtEl>
                                      </p:cBhvr>
                                    </p:animEffect>
                                  </p:childTnLst>
                                </p:cTn>
                              </p:par>
                              <p:par>
                                <p:cTn id="14" presetID="9" presetClass="emph" presetSubtype="0" grpId="0" nodeType="withEffect">
                                  <p:stCondLst>
                                    <p:cond delay="0"/>
                                  </p:stCondLst>
                                  <p:childTnLst>
                                    <p:set>
                                      <p:cBhvr>
                                        <p:cTn id="15" dur="indefinite"/>
                                        <p:tgtEl>
                                          <p:spTgt spid="24"/>
                                        </p:tgtEl>
                                        <p:attrNameLst>
                                          <p:attrName>style.opacity</p:attrName>
                                        </p:attrNameLst>
                                      </p:cBhvr>
                                      <p:to>
                                        <p:strVal val="0.25"/>
                                      </p:to>
                                    </p:set>
                                    <p:animEffect filter="image" prLst="opacity: 0.25">
                                      <p:cBhvr rctx="IE">
                                        <p:cTn id="16" dur="indefinite"/>
                                        <p:tgtEl>
                                          <p:spTgt spid="24"/>
                                        </p:tgtEl>
                                      </p:cBhvr>
                                    </p:animEffect>
                                  </p:childTnLst>
                                </p:cTn>
                              </p:par>
                              <p:par>
                                <p:cTn id="17" presetID="9" presetClass="emph" presetSubtype="0" nodeType="withEffect">
                                  <p:stCondLst>
                                    <p:cond delay="0"/>
                                  </p:stCondLst>
                                  <p:childTnLst>
                                    <p:set>
                                      <p:cBhvr>
                                        <p:cTn id="18" dur="indefinite"/>
                                        <p:tgtEl>
                                          <p:spTgt spid="25"/>
                                        </p:tgtEl>
                                        <p:attrNameLst>
                                          <p:attrName>style.opacity</p:attrName>
                                        </p:attrNameLst>
                                      </p:cBhvr>
                                      <p:to>
                                        <p:strVal val="0.25"/>
                                      </p:to>
                                    </p:set>
                                    <p:animEffect filter="image" prLst="opacity: 0.25">
                                      <p:cBhvr rctx="IE">
                                        <p:cTn id="19" dur="indefinite"/>
                                        <p:tgtEl>
                                          <p:spTgt spid="25"/>
                                        </p:tgtEl>
                                      </p:cBhvr>
                                    </p:animEffect>
                                  </p:childTnLst>
                                </p:cTn>
                              </p:par>
                              <p:par>
                                <p:cTn id="20" presetID="9" presetClass="emph" presetSubtype="0" grpId="0" nodeType="withEffect">
                                  <p:stCondLst>
                                    <p:cond delay="0"/>
                                  </p:stCondLst>
                                  <p:childTnLst>
                                    <p:set>
                                      <p:cBhvr>
                                        <p:cTn id="21" dur="indefinite"/>
                                        <p:tgtEl>
                                          <p:spTgt spid="26"/>
                                        </p:tgtEl>
                                        <p:attrNameLst>
                                          <p:attrName>style.opacity</p:attrName>
                                        </p:attrNameLst>
                                      </p:cBhvr>
                                      <p:to>
                                        <p:strVal val="0.25"/>
                                      </p:to>
                                    </p:set>
                                    <p:animEffect filter="image" prLst="opacity: 0.25">
                                      <p:cBhvr rctx="IE">
                                        <p:cTn id="22" dur="indefinite"/>
                                        <p:tgtEl>
                                          <p:spTgt spid="26"/>
                                        </p:tgtEl>
                                      </p:cBhvr>
                                    </p:animEffect>
                                  </p:childTnLst>
                                </p:cTn>
                              </p:par>
                              <p:par>
                                <p:cTn id="23" presetID="9" presetClass="emph" presetSubtype="0" nodeType="withEffect">
                                  <p:stCondLst>
                                    <p:cond delay="0"/>
                                  </p:stCondLst>
                                  <p:childTnLst>
                                    <p:set>
                                      <p:cBhvr>
                                        <p:cTn id="24" dur="indefinite"/>
                                        <p:tgtEl>
                                          <p:spTgt spid="27"/>
                                        </p:tgtEl>
                                        <p:attrNameLst>
                                          <p:attrName>style.opacity</p:attrName>
                                        </p:attrNameLst>
                                      </p:cBhvr>
                                      <p:to>
                                        <p:strVal val="0.25"/>
                                      </p:to>
                                    </p:set>
                                    <p:animEffect filter="image" prLst="opacity: 0.25">
                                      <p:cBhvr rctx="IE">
                                        <p:cTn id="25" dur="indefinite"/>
                                        <p:tgtEl>
                                          <p:spTgt spid="27"/>
                                        </p:tgtEl>
                                      </p:cBhvr>
                                    </p:animEffect>
                                  </p:childTnLst>
                                </p:cTn>
                              </p:par>
                              <p:par>
                                <p:cTn id="26" presetID="9" presetClass="emph" presetSubtype="0" grpId="0" nodeType="withEffect">
                                  <p:stCondLst>
                                    <p:cond delay="0"/>
                                  </p:stCondLst>
                                  <p:childTnLst>
                                    <p:set>
                                      <p:cBhvr>
                                        <p:cTn id="27" dur="indefinite"/>
                                        <p:tgtEl>
                                          <p:spTgt spid="28"/>
                                        </p:tgtEl>
                                        <p:attrNameLst>
                                          <p:attrName>style.opacity</p:attrName>
                                        </p:attrNameLst>
                                      </p:cBhvr>
                                      <p:to>
                                        <p:strVal val="0.25"/>
                                      </p:to>
                                    </p:set>
                                    <p:animEffect filter="image" prLst="opacity: 0.25">
                                      <p:cBhvr rctx="IE">
                                        <p:cTn id="28" dur="indefinite"/>
                                        <p:tgtEl>
                                          <p:spTgt spid="28"/>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6"/>
                                        </p:tgtEl>
                                        <p:attrNameLst>
                                          <p:attrName>style.visibility</p:attrName>
                                        </p:attrNameLst>
                                      </p:cBhvr>
                                      <p:to>
                                        <p:strVal val="visible"/>
                                      </p:to>
                                    </p:set>
                                    <p:animEffect transition="in" filter="fade">
                                      <p:cBhvr>
                                        <p:cTn id="33" dur="500"/>
                                        <p:tgtEl>
                                          <p:spTgt spid="6"/>
                                        </p:tgtEl>
                                      </p:cBhvr>
                                    </p:animEffect>
                                  </p:childTnLst>
                                </p:cTn>
                              </p:par>
                              <p:par>
                                <p:cTn id="34" presetID="22" presetClass="entr" presetSubtype="8" fill="hold" grpId="0" nodeType="withEffect">
                                  <p:stCondLst>
                                    <p:cond delay="0"/>
                                  </p:stCondLst>
                                  <p:childTnLst>
                                    <p:set>
                                      <p:cBhvr>
                                        <p:cTn id="35" dur="1" fill="hold">
                                          <p:stCondLst>
                                            <p:cond delay="0"/>
                                          </p:stCondLst>
                                        </p:cTn>
                                        <p:tgtEl>
                                          <p:spTgt spid="4"/>
                                        </p:tgtEl>
                                        <p:attrNameLst>
                                          <p:attrName>style.visibility</p:attrName>
                                        </p:attrNameLst>
                                      </p:cBhvr>
                                      <p:to>
                                        <p:strVal val="visible"/>
                                      </p:to>
                                    </p:set>
                                    <p:animEffect transition="in" filter="wipe(left)">
                                      <p:cBhvr>
                                        <p:cTn id="36" dur="500"/>
                                        <p:tgtEl>
                                          <p:spTgt spid="4"/>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8"/>
                                        </p:tgtEl>
                                        <p:attrNameLst>
                                          <p:attrName>style.visibility</p:attrName>
                                        </p:attrNameLst>
                                      </p:cBhvr>
                                      <p:to>
                                        <p:strVal val="visible"/>
                                      </p:to>
                                    </p:set>
                                    <p:animEffect transition="in" filter="fade">
                                      <p:cBhvr>
                                        <p:cTn id="41" dur="500"/>
                                        <p:tgtEl>
                                          <p:spTgt spid="8"/>
                                        </p:tgtEl>
                                      </p:cBhvr>
                                    </p:animEffect>
                                  </p:childTnLst>
                                </p:cTn>
                              </p:par>
                              <p:par>
                                <p:cTn id="42" presetID="22" presetClass="entr" presetSubtype="8" fill="hold" grpId="0" nodeType="withEffect">
                                  <p:stCondLst>
                                    <p:cond delay="0"/>
                                  </p:stCondLst>
                                  <p:childTnLst>
                                    <p:set>
                                      <p:cBhvr>
                                        <p:cTn id="43" dur="1" fill="hold">
                                          <p:stCondLst>
                                            <p:cond delay="0"/>
                                          </p:stCondLst>
                                        </p:cTn>
                                        <p:tgtEl>
                                          <p:spTgt spid="7"/>
                                        </p:tgtEl>
                                        <p:attrNameLst>
                                          <p:attrName>style.visibility</p:attrName>
                                        </p:attrNameLst>
                                      </p:cBhvr>
                                      <p:to>
                                        <p:strVal val="visible"/>
                                      </p:to>
                                    </p:set>
                                    <p:animEffect transition="in" filter="wipe(left)">
                                      <p:cBhvr>
                                        <p:cTn id="44" dur="500"/>
                                        <p:tgtEl>
                                          <p:spTgt spid="7"/>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11"/>
                                        </p:tgtEl>
                                        <p:attrNameLst>
                                          <p:attrName>style.visibility</p:attrName>
                                        </p:attrNameLst>
                                      </p:cBhvr>
                                      <p:to>
                                        <p:strVal val="visible"/>
                                      </p:to>
                                    </p:set>
                                    <p:animEffect transition="in" filter="fade">
                                      <p:cBhvr>
                                        <p:cTn id="49" dur="500"/>
                                        <p:tgtEl>
                                          <p:spTgt spid="11"/>
                                        </p:tgtEl>
                                      </p:cBhvr>
                                    </p:animEffect>
                                  </p:childTnLst>
                                </p:cTn>
                              </p:par>
                              <p:par>
                                <p:cTn id="50" presetID="22" presetClass="entr" presetSubtype="8" fill="hold" grpId="0" nodeType="withEffect">
                                  <p:stCondLst>
                                    <p:cond delay="0"/>
                                  </p:stCondLst>
                                  <p:childTnLst>
                                    <p:set>
                                      <p:cBhvr>
                                        <p:cTn id="51" dur="1" fill="hold">
                                          <p:stCondLst>
                                            <p:cond delay="0"/>
                                          </p:stCondLst>
                                        </p:cTn>
                                        <p:tgtEl>
                                          <p:spTgt spid="10"/>
                                        </p:tgtEl>
                                        <p:attrNameLst>
                                          <p:attrName>style.visibility</p:attrName>
                                        </p:attrNameLst>
                                      </p:cBhvr>
                                      <p:to>
                                        <p:strVal val="visible"/>
                                      </p:to>
                                    </p:set>
                                    <p:animEffect transition="in" filter="wipe(left)">
                                      <p:cBhvr>
                                        <p:cTn id="5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8" grpId="0" animBg="1"/>
      <p:bldP spid="10" grpId="0" animBg="1"/>
      <p:bldP spid="11" grpId="0" animBg="1"/>
      <p:bldP spid="22" grpId="0"/>
      <p:bldP spid="24" grpId="0"/>
      <p:bldP spid="26" grpId="0"/>
      <p:bldP spid="28"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C000">
            <a:alpha val="65000"/>
          </a:srgbClr>
        </a:solidFill>
        <a:effectLst/>
      </p:bgPr>
    </p:bg>
    <p:spTree>
      <p:nvGrpSpPr>
        <p:cNvPr id="1" name=""/>
        <p:cNvGrpSpPr/>
        <p:nvPr/>
      </p:nvGrpSpPr>
      <p:grpSpPr>
        <a:xfrm>
          <a:off x="0" y="0"/>
          <a:ext cx="0" cy="0"/>
          <a:chOff x="0" y="0"/>
          <a:chExt cx="0" cy="0"/>
        </a:xfrm>
      </p:grpSpPr>
      <p:sp>
        <p:nvSpPr>
          <p:cNvPr id="12" name="Arrow: Circular 11"/>
          <p:cNvSpPr/>
          <p:nvPr/>
        </p:nvSpPr>
        <p:spPr>
          <a:xfrm>
            <a:off x="7764995" y="118834"/>
            <a:ext cx="1348083" cy="871660"/>
          </a:xfrm>
          <a:prstGeom prst="circularArrow">
            <a:avLst>
              <a:gd name="adj1" fmla="val 10980"/>
              <a:gd name="adj2" fmla="val 1142322"/>
              <a:gd name="adj3" fmla="val 4500000"/>
              <a:gd name="adj4" fmla="val 10800000"/>
              <a:gd name="adj5" fmla="val 12500"/>
            </a:avLst>
          </a:prstGeom>
        </p:spPr>
        <p:style>
          <a:lnRef idx="0">
            <a:schemeClr val="lt1">
              <a:hueOff val="0"/>
              <a:satOff val="0"/>
              <a:lumOff val="0"/>
              <a:alphaOff val="0"/>
            </a:schemeClr>
          </a:lnRef>
          <a:fillRef idx="3">
            <a:schemeClr val="accent2">
              <a:hueOff val="0"/>
              <a:satOff val="0"/>
              <a:lumOff val="0"/>
              <a:alphaOff val="0"/>
            </a:schemeClr>
          </a:fillRef>
          <a:effectRef idx="3">
            <a:schemeClr val="accent2">
              <a:hueOff val="0"/>
              <a:satOff val="0"/>
              <a:lumOff val="0"/>
              <a:alphaOff val="0"/>
            </a:schemeClr>
          </a:effectRef>
          <a:fontRef idx="minor">
            <a:schemeClr val="lt1"/>
          </a:fontRef>
        </p:style>
      </p:sp>
      <p:sp>
        <p:nvSpPr>
          <p:cNvPr id="13" name="Freeform: Shape 12"/>
          <p:cNvSpPr/>
          <p:nvPr/>
        </p:nvSpPr>
        <p:spPr>
          <a:xfrm>
            <a:off x="7741544" y="418885"/>
            <a:ext cx="1390079" cy="243097"/>
          </a:xfrm>
          <a:custGeom>
            <a:avLst/>
            <a:gdLst>
              <a:gd name="connsiteX0" fmla="*/ 0 w 797287"/>
              <a:gd name="connsiteY0" fmla="*/ 0 h 398465"/>
              <a:gd name="connsiteX1" fmla="*/ 797287 w 797287"/>
              <a:gd name="connsiteY1" fmla="*/ 0 h 398465"/>
              <a:gd name="connsiteX2" fmla="*/ 797287 w 797287"/>
              <a:gd name="connsiteY2" fmla="*/ 398465 h 398465"/>
              <a:gd name="connsiteX3" fmla="*/ 0 w 797287"/>
              <a:gd name="connsiteY3" fmla="*/ 398465 h 398465"/>
              <a:gd name="connsiteX4" fmla="*/ 0 w 797287"/>
              <a:gd name="connsiteY4" fmla="*/ 0 h 3984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287" h="398465">
                <a:moveTo>
                  <a:pt x="0" y="0"/>
                </a:moveTo>
                <a:lnTo>
                  <a:pt x="797287" y="0"/>
                </a:lnTo>
                <a:lnTo>
                  <a:pt x="797287" y="398465"/>
                </a:lnTo>
                <a:lnTo>
                  <a:pt x="0" y="39846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445" tIns="4445" rIns="4445" bIns="4445" numCol="1" spcCol="1270" anchor="ctr" anchorCtr="0">
            <a:noAutofit/>
          </a:bodyPr>
          <a:lstStyle/>
          <a:p>
            <a:pPr marL="0" lvl="0" indent="0" algn="ctr" defTabSz="311150">
              <a:lnSpc>
                <a:spcPct val="90000"/>
              </a:lnSpc>
              <a:spcBef>
                <a:spcPct val="0"/>
              </a:spcBef>
              <a:spcAft>
                <a:spcPct val="35000"/>
              </a:spcAft>
              <a:buNone/>
            </a:pPr>
            <a:r>
              <a:rPr lang="en-US" sz="800" b="1" kern="1200" dirty="0">
                <a:latin typeface="Montserrat" panose="020B0604020202020204" charset="0"/>
              </a:rPr>
              <a:t>INTRODUCTION</a:t>
            </a:r>
          </a:p>
        </p:txBody>
      </p:sp>
      <p:sp>
        <p:nvSpPr>
          <p:cNvPr id="14" name="Shape 13"/>
          <p:cNvSpPr/>
          <p:nvPr/>
        </p:nvSpPr>
        <p:spPr>
          <a:xfrm>
            <a:off x="7547726" y="619659"/>
            <a:ext cx="1348083" cy="871660"/>
          </a:xfrm>
          <a:prstGeom prst="leftCircularArrow">
            <a:avLst>
              <a:gd name="adj1" fmla="val 10980"/>
              <a:gd name="adj2" fmla="val 1142322"/>
              <a:gd name="adj3" fmla="val 6300000"/>
              <a:gd name="adj4" fmla="val 18900000"/>
              <a:gd name="adj5" fmla="val 12500"/>
            </a:avLst>
          </a:prstGeom>
        </p:spPr>
        <p:style>
          <a:lnRef idx="0">
            <a:schemeClr val="lt1">
              <a:hueOff val="0"/>
              <a:satOff val="0"/>
              <a:lumOff val="0"/>
              <a:alphaOff val="0"/>
            </a:schemeClr>
          </a:lnRef>
          <a:fillRef idx="3">
            <a:schemeClr val="accent3">
              <a:hueOff val="0"/>
              <a:satOff val="0"/>
              <a:lumOff val="0"/>
              <a:alphaOff val="0"/>
            </a:schemeClr>
          </a:fillRef>
          <a:effectRef idx="3">
            <a:schemeClr val="accent3">
              <a:hueOff val="0"/>
              <a:satOff val="0"/>
              <a:lumOff val="0"/>
              <a:alphaOff val="0"/>
            </a:schemeClr>
          </a:effectRef>
          <a:fontRef idx="minor">
            <a:schemeClr val="lt1"/>
          </a:fontRef>
        </p:style>
      </p:sp>
      <p:sp>
        <p:nvSpPr>
          <p:cNvPr id="15" name="Freeform: Shape 14"/>
          <p:cNvSpPr/>
          <p:nvPr/>
        </p:nvSpPr>
        <p:spPr>
          <a:xfrm>
            <a:off x="7547726" y="924557"/>
            <a:ext cx="1390079" cy="243097"/>
          </a:xfrm>
          <a:custGeom>
            <a:avLst/>
            <a:gdLst>
              <a:gd name="connsiteX0" fmla="*/ 0 w 797287"/>
              <a:gd name="connsiteY0" fmla="*/ 0 h 398465"/>
              <a:gd name="connsiteX1" fmla="*/ 797287 w 797287"/>
              <a:gd name="connsiteY1" fmla="*/ 0 h 398465"/>
              <a:gd name="connsiteX2" fmla="*/ 797287 w 797287"/>
              <a:gd name="connsiteY2" fmla="*/ 398465 h 398465"/>
              <a:gd name="connsiteX3" fmla="*/ 0 w 797287"/>
              <a:gd name="connsiteY3" fmla="*/ 398465 h 398465"/>
              <a:gd name="connsiteX4" fmla="*/ 0 w 797287"/>
              <a:gd name="connsiteY4" fmla="*/ 0 h 3984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287" h="398465">
                <a:moveTo>
                  <a:pt x="0" y="0"/>
                </a:moveTo>
                <a:lnTo>
                  <a:pt x="797287" y="0"/>
                </a:lnTo>
                <a:lnTo>
                  <a:pt x="797287" y="398465"/>
                </a:lnTo>
                <a:lnTo>
                  <a:pt x="0" y="39846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445" tIns="4445" rIns="4445" bIns="4445" numCol="1" spcCol="1270" anchor="ctr" anchorCtr="0">
            <a:noAutofit/>
          </a:bodyPr>
          <a:lstStyle/>
          <a:p>
            <a:pPr marL="0" lvl="0" indent="0" algn="ctr" defTabSz="311150">
              <a:lnSpc>
                <a:spcPct val="90000"/>
              </a:lnSpc>
              <a:spcBef>
                <a:spcPct val="0"/>
              </a:spcBef>
              <a:spcAft>
                <a:spcPct val="35000"/>
              </a:spcAft>
              <a:buNone/>
            </a:pPr>
            <a:r>
              <a:rPr lang="en-US" sz="800" b="1" kern="1200" dirty="0">
                <a:latin typeface="Montserrat" panose="020B0604020202020204" charset="0"/>
              </a:rPr>
              <a:t>REVIEW OF </a:t>
            </a:r>
          </a:p>
          <a:p>
            <a:pPr marL="0" lvl="0" indent="0" algn="ctr" defTabSz="311150">
              <a:lnSpc>
                <a:spcPct val="90000"/>
              </a:lnSpc>
              <a:spcBef>
                <a:spcPct val="0"/>
              </a:spcBef>
              <a:spcAft>
                <a:spcPct val="35000"/>
              </a:spcAft>
              <a:buNone/>
            </a:pPr>
            <a:r>
              <a:rPr lang="en-US" sz="800" b="1" kern="1200" dirty="0">
                <a:latin typeface="Montserrat" panose="020B0604020202020204" charset="0"/>
              </a:rPr>
              <a:t>EXISTING WORKS</a:t>
            </a:r>
          </a:p>
        </p:txBody>
      </p:sp>
      <p:sp>
        <p:nvSpPr>
          <p:cNvPr id="16" name="Arrow: Circular 15"/>
          <p:cNvSpPr/>
          <p:nvPr/>
        </p:nvSpPr>
        <p:spPr>
          <a:xfrm>
            <a:off x="7764995" y="1122734"/>
            <a:ext cx="1348083" cy="871660"/>
          </a:xfrm>
          <a:prstGeom prst="circularArrow">
            <a:avLst>
              <a:gd name="adj1" fmla="val 10980"/>
              <a:gd name="adj2" fmla="val 1142322"/>
              <a:gd name="adj3" fmla="val 4500000"/>
              <a:gd name="adj4" fmla="val 13500000"/>
              <a:gd name="adj5" fmla="val 12500"/>
            </a:avLst>
          </a:prstGeom>
        </p:spPr>
        <p:style>
          <a:lnRef idx="0">
            <a:schemeClr val="lt1">
              <a:hueOff val="0"/>
              <a:satOff val="0"/>
              <a:lumOff val="0"/>
              <a:alphaOff val="0"/>
            </a:schemeClr>
          </a:lnRef>
          <a:fillRef idx="3">
            <a:schemeClr val="accent4">
              <a:hueOff val="0"/>
              <a:satOff val="0"/>
              <a:lumOff val="0"/>
              <a:alphaOff val="0"/>
            </a:schemeClr>
          </a:fillRef>
          <a:effectRef idx="3">
            <a:schemeClr val="accent4">
              <a:hueOff val="0"/>
              <a:satOff val="0"/>
              <a:lumOff val="0"/>
              <a:alphaOff val="0"/>
            </a:schemeClr>
          </a:effectRef>
          <a:fontRef idx="minor">
            <a:schemeClr val="lt1"/>
          </a:fontRef>
        </p:style>
      </p:sp>
      <p:sp>
        <p:nvSpPr>
          <p:cNvPr id="17" name="Freeform: Shape 16"/>
          <p:cNvSpPr/>
          <p:nvPr/>
        </p:nvSpPr>
        <p:spPr>
          <a:xfrm>
            <a:off x="7820596" y="1421927"/>
            <a:ext cx="1390079" cy="243097"/>
          </a:xfrm>
          <a:custGeom>
            <a:avLst/>
            <a:gdLst>
              <a:gd name="connsiteX0" fmla="*/ 0 w 797287"/>
              <a:gd name="connsiteY0" fmla="*/ 0 h 398465"/>
              <a:gd name="connsiteX1" fmla="*/ 797287 w 797287"/>
              <a:gd name="connsiteY1" fmla="*/ 0 h 398465"/>
              <a:gd name="connsiteX2" fmla="*/ 797287 w 797287"/>
              <a:gd name="connsiteY2" fmla="*/ 398465 h 398465"/>
              <a:gd name="connsiteX3" fmla="*/ 0 w 797287"/>
              <a:gd name="connsiteY3" fmla="*/ 398465 h 398465"/>
              <a:gd name="connsiteX4" fmla="*/ 0 w 797287"/>
              <a:gd name="connsiteY4" fmla="*/ 0 h 3984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287" h="398465">
                <a:moveTo>
                  <a:pt x="0" y="0"/>
                </a:moveTo>
                <a:lnTo>
                  <a:pt x="797287" y="0"/>
                </a:lnTo>
                <a:lnTo>
                  <a:pt x="797287" y="398465"/>
                </a:lnTo>
                <a:lnTo>
                  <a:pt x="0" y="39846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445" tIns="4445" rIns="4445" bIns="4445" numCol="1" spcCol="1270" anchor="ctr" anchorCtr="0">
            <a:noAutofit/>
          </a:bodyPr>
          <a:lstStyle/>
          <a:p>
            <a:pPr marL="0" lvl="0" indent="0" algn="ctr" defTabSz="311150">
              <a:lnSpc>
                <a:spcPct val="90000"/>
              </a:lnSpc>
              <a:spcBef>
                <a:spcPct val="0"/>
              </a:spcBef>
              <a:spcAft>
                <a:spcPct val="35000"/>
              </a:spcAft>
              <a:buNone/>
            </a:pPr>
            <a:r>
              <a:rPr lang="en-US" sz="800" b="1" kern="1200" dirty="0">
                <a:latin typeface="Montserrat" panose="020B0604020202020204" charset="0"/>
              </a:rPr>
              <a:t>METHODOLOGY</a:t>
            </a:r>
          </a:p>
        </p:txBody>
      </p:sp>
      <p:sp>
        <p:nvSpPr>
          <p:cNvPr id="18" name="Shape 17"/>
          <p:cNvSpPr/>
          <p:nvPr/>
        </p:nvSpPr>
        <p:spPr>
          <a:xfrm>
            <a:off x="7547726" y="1624404"/>
            <a:ext cx="1348083" cy="871660"/>
          </a:xfrm>
          <a:prstGeom prst="leftCircularArrow">
            <a:avLst>
              <a:gd name="adj1" fmla="val 10980"/>
              <a:gd name="adj2" fmla="val 1142322"/>
              <a:gd name="adj3" fmla="val 6300000"/>
              <a:gd name="adj4" fmla="val 18900000"/>
              <a:gd name="adj5" fmla="val 12500"/>
            </a:avLst>
          </a:prstGeom>
        </p:spPr>
        <p:style>
          <a:lnRef idx="0">
            <a:schemeClr val="lt1">
              <a:hueOff val="0"/>
              <a:satOff val="0"/>
              <a:lumOff val="0"/>
              <a:alphaOff val="0"/>
            </a:schemeClr>
          </a:lnRef>
          <a:fillRef idx="3">
            <a:schemeClr val="accent5">
              <a:hueOff val="0"/>
              <a:satOff val="0"/>
              <a:lumOff val="0"/>
              <a:alphaOff val="0"/>
            </a:schemeClr>
          </a:fillRef>
          <a:effectRef idx="3">
            <a:schemeClr val="accent5">
              <a:hueOff val="0"/>
              <a:satOff val="0"/>
              <a:lumOff val="0"/>
              <a:alphaOff val="0"/>
            </a:schemeClr>
          </a:effectRef>
          <a:fontRef idx="minor">
            <a:schemeClr val="lt1"/>
          </a:fontRef>
        </p:style>
      </p:sp>
      <p:sp>
        <p:nvSpPr>
          <p:cNvPr id="19" name="Freeform: Shape 18"/>
          <p:cNvSpPr/>
          <p:nvPr/>
        </p:nvSpPr>
        <p:spPr>
          <a:xfrm>
            <a:off x="7464766" y="1938685"/>
            <a:ext cx="1390079" cy="243097"/>
          </a:xfrm>
          <a:custGeom>
            <a:avLst/>
            <a:gdLst>
              <a:gd name="connsiteX0" fmla="*/ 0 w 797287"/>
              <a:gd name="connsiteY0" fmla="*/ 0 h 398465"/>
              <a:gd name="connsiteX1" fmla="*/ 797287 w 797287"/>
              <a:gd name="connsiteY1" fmla="*/ 0 h 398465"/>
              <a:gd name="connsiteX2" fmla="*/ 797287 w 797287"/>
              <a:gd name="connsiteY2" fmla="*/ 398465 h 398465"/>
              <a:gd name="connsiteX3" fmla="*/ 0 w 797287"/>
              <a:gd name="connsiteY3" fmla="*/ 398465 h 398465"/>
              <a:gd name="connsiteX4" fmla="*/ 0 w 797287"/>
              <a:gd name="connsiteY4" fmla="*/ 0 h 3984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287" h="398465">
                <a:moveTo>
                  <a:pt x="0" y="0"/>
                </a:moveTo>
                <a:lnTo>
                  <a:pt x="797287" y="0"/>
                </a:lnTo>
                <a:lnTo>
                  <a:pt x="797287" y="398465"/>
                </a:lnTo>
                <a:lnTo>
                  <a:pt x="0" y="39846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445" tIns="4445" rIns="4445" bIns="4445" numCol="1" spcCol="1270" anchor="ctr" anchorCtr="0">
            <a:noAutofit/>
          </a:bodyPr>
          <a:lstStyle/>
          <a:p>
            <a:pPr marL="0" lvl="0" indent="0" algn="ctr" defTabSz="311150">
              <a:lnSpc>
                <a:spcPct val="90000"/>
              </a:lnSpc>
              <a:spcBef>
                <a:spcPct val="0"/>
              </a:spcBef>
              <a:spcAft>
                <a:spcPct val="35000"/>
              </a:spcAft>
              <a:buNone/>
            </a:pPr>
            <a:r>
              <a:rPr lang="en-US" sz="800" b="1" kern="1200" dirty="0">
                <a:latin typeface="Montserrat" panose="020B0604020202020204" charset="0"/>
              </a:rPr>
              <a:t>RESULTS AND </a:t>
            </a:r>
          </a:p>
          <a:p>
            <a:pPr marL="0" lvl="0" indent="0" algn="ctr" defTabSz="311150">
              <a:lnSpc>
                <a:spcPct val="90000"/>
              </a:lnSpc>
              <a:spcBef>
                <a:spcPct val="0"/>
              </a:spcBef>
              <a:spcAft>
                <a:spcPct val="35000"/>
              </a:spcAft>
              <a:buNone/>
            </a:pPr>
            <a:r>
              <a:rPr lang="en-US" sz="800" b="1" kern="1200" dirty="0">
                <a:latin typeface="Montserrat" panose="020B0604020202020204" charset="0"/>
              </a:rPr>
              <a:t>DISCUSSION</a:t>
            </a:r>
          </a:p>
        </p:txBody>
      </p:sp>
      <p:sp>
        <p:nvSpPr>
          <p:cNvPr id="20" name="Block Arc 19"/>
          <p:cNvSpPr/>
          <p:nvPr/>
        </p:nvSpPr>
        <p:spPr>
          <a:xfrm>
            <a:off x="7820596" y="2183190"/>
            <a:ext cx="1158173" cy="749267"/>
          </a:xfrm>
          <a:prstGeom prst="blockArc">
            <a:avLst>
              <a:gd name="adj1" fmla="val 13500000"/>
              <a:gd name="adj2" fmla="val 10800000"/>
              <a:gd name="adj3" fmla="val 12740"/>
            </a:avLst>
          </a:prstGeom>
        </p:spPr>
        <p:style>
          <a:lnRef idx="0">
            <a:schemeClr val="lt1">
              <a:hueOff val="0"/>
              <a:satOff val="0"/>
              <a:lumOff val="0"/>
              <a:alphaOff val="0"/>
            </a:schemeClr>
          </a:lnRef>
          <a:fillRef idx="3">
            <a:schemeClr val="accent6">
              <a:hueOff val="0"/>
              <a:satOff val="0"/>
              <a:lumOff val="0"/>
              <a:alphaOff val="0"/>
            </a:schemeClr>
          </a:fillRef>
          <a:effectRef idx="3">
            <a:schemeClr val="accent6">
              <a:hueOff val="0"/>
              <a:satOff val="0"/>
              <a:lumOff val="0"/>
              <a:alphaOff val="0"/>
            </a:schemeClr>
          </a:effectRef>
          <a:fontRef idx="minor">
            <a:schemeClr val="lt1"/>
          </a:fontRef>
        </p:style>
      </p:sp>
      <p:sp>
        <p:nvSpPr>
          <p:cNvPr id="21" name="Freeform: Shape 20"/>
          <p:cNvSpPr/>
          <p:nvPr/>
        </p:nvSpPr>
        <p:spPr>
          <a:xfrm>
            <a:off x="7722999" y="2462192"/>
            <a:ext cx="1390079" cy="243097"/>
          </a:xfrm>
          <a:custGeom>
            <a:avLst/>
            <a:gdLst>
              <a:gd name="connsiteX0" fmla="*/ 0 w 797287"/>
              <a:gd name="connsiteY0" fmla="*/ 0 h 398465"/>
              <a:gd name="connsiteX1" fmla="*/ 797287 w 797287"/>
              <a:gd name="connsiteY1" fmla="*/ 0 h 398465"/>
              <a:gd name="connsiteX2" fmla="*/ 797287 w 797287"/>
              <a:gd name="connsiteY2" fmla="*/ 398465 h 398465"/>
              <a:gd name="connsiteX3" fmla="*/ 0 w 797287"/>
              <a:gd name="connsiteY3" fmla="*/ 398465 h 398465"/>
              <a:gd name="connsiteX4" fmla="*/ 0 w 797287"/>
              <a:gd name="connsiteY4" fmla="*/ 0 h 3984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287" h="398465">
                <a:moveTo>
                  <a:pt x="0" y="0"/>
                </a:moveTo>
                <a:lnTo>
                  <a:pt x="797287" y="0"/>
                </a:lnTo>
                <a:lnTo>
                  <a:pt x="797287" y="398465"/>
                </a:lnTo>
                <a:lnTo>
                  <a:pt x="0" y="39846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445" tIns="4445" rIns="4445" bIns="4445" numCol="1" spcCol="1270" anchor="ctr" anchorCtr="0">
            <a:noAutofit/>
          </a:bodyPr>
          <a:lstStyle/>
          <a:p>
            <a:pPr marL="0" lvl="0" indent="0" algn="ctr" defTabSz="311150">
              <a:lnSpc>
                <a:spcPct val="90000"/>
              </a:lnSpc>
              <a:spcBef>
                <a:spcPct val="0"/>
              </a:spcBef>
              <a:spcAft>
                <a:spcPct val="35000"/>
              </a:spcAft>
              <a:buNone/>
            </a:pPr>
            <a:r>
              <a:rPr lang="en-US" sz="800" b="1" kern="1200" dirty="0">
                <a:latin typeface="Montserrat" panose="020B0604020202020204" charset="0"/>
              </a:rPr>
              <a:t>CONCLUSION</a:t>
            </a:r>
          </a:p>
        </p:txBody>
      </p:sp>
      <p:sp>
        <p:nvSpPr>
          <p:cNvPr id="23" name="Title 1"/>
          <p:cNvSpPr txBox="1">
            <a:spLocks/>
          </p:cNvSpPr>
          <p:nvPr/>
        </p:nvSpPr>
        <p:spPr>
          <a:xfrm>
            <a:off x="511779" y="292701"/>
            <a:ext cx="5324100" cy="485699"/>
          </a:xfrm>
          <a:prstGeom prst="rect">
            <a:avLst/>
          </a:prstGeom>
          <a:noFill/>
          <a:ln>
            <a:noFill/>
          </a:ln>
        </p:spPr>
        <p:txBody>
          <a:bodyPr lIns="91425" tIns="91425" rIns="91425" bIns="91425" anchor="b"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rgbClr val="999999"/>
              </a:buClr>
              <a:buSzPct val="100000"/>
              <a:buFont typeface="Montserrat"/>
              <a:buNone/>
              <a:defRPr sz="2400" b="1" i="0" u="none" strike="noStrike" cap="none">
                <a:solidFill>
                  <a:srgbClr val="999999"/>
                </a:solidFill>
                <a:latin typeface="Montserrat"/>
                <a:ea typeface="Montserrat"/>
                <a:cs typeface="Montserrat"/>
                <a:sym typeface="Montserrat"/>
              </a:defRPr>
            </a:lvl1pPr>
            <a:lvl2pPr lvl="1">
              <a:spcBef>
                <a:spcPts val="0"/>
              </a:spcBef>
              <a:buClr>
                <a:srgbClr val="999999"/>
              </a:buClr>
              <a:buSzPct val="100000"/>
              <a:buFont typeface="Montserrat"/>
              <a:buNone/>
              <a:defRPr sz="2400" b="1">
                <a:solidFill>
                  <a:srgbClr val="999999"/>
                </a:solidFill>
                <a:latin typeface="Montserrat"/>
                <a:ea typeface="Montserrat"/>
                <a:cs typeface="Montserrat"/>
                <a:sym typeface="Montserrat"/>
              </a:defRPr>
            </a:lvl2pPr>
            <a:lvl3pPr lvl="2">
              <a:spcBef>
                <a:spcPts val="0"/>
              </a:spcBef>
              <a:buClr>
                <a:srgbClr val="999999"/>
              </a:buClr>
              <a:buSzPct val="100000"/>
              <a:buFont typeface="Montserrat"/>
              <a:buNone/>
              <a:defRPr sz="2400" b="1">
                <a:solidFill>
                  <a:srgbClr val="999999"/>
                </a:solidFill>
                <a:latin typeface="Montserrat"/>
                <a:ea typeface="Montserrat"/>
                <a:cs typeface="Montserrat"/>
                <a:sym typeface="Montserrat"/>
              </a:defRPr>
            </a:lvl3pPr>
            <a:lvl4pPr lvl="3">
              <a:spcBef>
                <a:spcPts val="0"/>
              </a:spcBef>
              <a:buClr>
                <a:srgbClr val="999999"/>
              </a:buClr>
              <a:buSzPct val="100000"/>
              <a:buFont typeface="Montserrat"/>
              <a:buNone/>
              <a:defRPr sz="2400" b="1">
                <a:solidFill>
                  <a:srgbClr val="999999"/>
                </a:solidFill>
                <a:latin typeface="Montserrat"/>
                <a:ea typeface="Montserrat"/>
                <a:cs typeface="Montserrat"/>
                <a:sym typeface="Montserrat"/>
              </a:defRPr>
            </a:lvl4pPr>
            <a:lvl5pPr lvl="4">
              <a:spcBef>
                <a:spcPts val="0"/>
              </a:spcBef>
              <a:buClr>
                <a:srgbClr val="999999"/>
              </a:buClr>
              <a:buSzPct val="100000"/>
              <a:buFont typeface="Montserrat"/>
              <a:buNone/>
              <a:defRPr sz="2400" b="1">
                <a:solidFill>
                  <a:srgbClr val="999999"/>
                </a:solidFill>
                <a:latin typeface="Montserrat"/>
                <a:ea typeface="Montserrat"/>
                <a:cs typeface="Montserrat"/>
                <a:sym typeface="Montserrat"/>
              </a:defRPr>
            </a:lvl5pPr>
            <a:lvl6pPr lvl="5">
              <a:spcBef>
                <a:spcPts val="0"/>
              </a:spcBef>
              <a:buClr>
                <a:srgbClr val="999999"/>
              </a:buClr>
              <a:buSzPct val="100000"/>
              <a:buFont typeface="Montserrat"/>
              <a:buNone/>
              <a:defRPr sz="2400" b="1">
                <a:solidFill>
                  <a:srgbClr val="999999"/>
                </a:solidFill>
                <a:latin typeface="Montserrat"/>
                <a:ea typeface="Montserrat"/>
                <a:cs typeface="Montserrat"/>
                <a:sym typeface="Montserrat"/>
              </a:defRPr>
            </a:lvl6pPr>
            <a:lvl7pPr lvl="6">
              <a:spcBef>
                <a:spcPts val="0"/>
              </a:spcBef>
              <a:buClr>
                <a:srgbClr val="999999"/>
              </a:buClr>
              <a:buSzPct val="100000"/>
              <a:buFont typeface="Montserrat"/>
              <a:buNone/>
              <a:defRPr sz="2400" b="1">
                <a:solidFill>
                  <a:srgbClr val="999999"/>
                </a:solidFill>
                <a:latin typeface="Montserrat"/>
                <a:ea typeface="Montserrat"/>
                <a:cs typeface="Montserrat"/>
                <a:sym typeface="Montserrat"/>
              </a:defRPr>
            </a:lvl7pPr>
            <a:lvl8pPr lvl="7">
              <a:spcBef>
                <a:spcPts val="0"/>
              </a:spcBef>
              <a:buClr>
                <a:srgbClr val="999999"/>
              </a:buClr>
              <a:buSzPct val="100000"/>
              <a:buFont typeface="Montserrat"/>
              <a:buNone/>
              <a:defRPr sz="2400" b="1">
                <a:solidFill>
                  <a:srgbClr val="999999"/>
                </a:solidFill>
                <a:latin typeface="Montserrat"/>
                <a:ea typeface="Montserrat"/>
                <a:cs typeface="Montserrat"/>
                <a:sym typeface="Montserrat"/>
              </a:defRPr>
            </a:lvl8pPr>
            <a:lvl9pPr lvl="8">
              <a:spcBef>
                <a:spcPts val="0"/>
              </a:spcBef>
              <a:buClr>
                <a:srgbClr val="999999"/>
              </a:buClr>
              <a:buSzPct val="100000"/>
              <a:buFont typeface="Montserrat"/>
              <a:buNone/>
              <a:defRPr sz="2400" b="1">
                <a:solidFill>
                  <a:srgbClr val="999999"/>
                </a:solidFill>
                <a:latin typeface="Montserrat"/>
                <a:ea typeface="Montserrat"/>
                <a:cs typeface="Montserrat"/>
                <a:sym typeface="Montserrat"/>
              </a:defRPr>
            </a:lvl9pPr>
          </a:lstStyle>
          <a:p>
            <a:r>
              <a:rPr lang="en-SG" dirty="0">
                <a:solidFill>
                  <a:schemeClr val="tx1"/>
                </a:solidFill>
              </a:rPr>
              <a:t>Motivation</a:t>
            </a:r>
          </a:p>
        </p:txBody>
      </p:sp>
      <p:pic>
        <p:nvPicPr>
          <p:cNvPr id="2" name="Picture 1"/>
          <p:cNvPicPr>
            <a:picLocks noChangeAspect="1"/>
          </p:cNvPicPr>
          <p:nvPr/>
        </p:nvPicPr>
        <p:blipFill>
          <a:blip r:embed="rId3"/>
          <a:stretch>
            <a:fillRect/>
          </a:stretch>
        </p:blipFill>
        <p:spPr>
          <a:xfrm>
            <a:off x="803466" y="924557"/>
            <a:ext cx="2881771" cy="3905511"/>
          </a:xfrm>
          <a:prstGeom prst="rect">
            <a:avLst/>
          </a:prstGeom>
        </p:spPr>
      </p:pic>
      <p:pic>
        <p:nvPicPr>
          <p:cNvPr id="5" name="Picture 4"/>
          <p:cNvPicPr>
            <a:picLocks noChangeAspect="1"/>
          </p:cNvPicPr>
          <p:nvPr/>
        </p:nvPicPr>
        <p:blipFill>
          <a:blip r:embed="rId4"/>
          <a:stretch>
            <a:fillRect/>
          </a:stretch>
        </p:blipFill>
        <p:spPr>
          <a:xfrm>
            <a:off x="4078962" y="924557"/>
            <a:ext cx="2489478" cy="3888522"/>
          </a:xfrm>
          <a:prstGeom prst="rect">
            <a:avLst/>
          </a:prstGeom>
        </p:spPr>
      </p:pic>
      <p:pic>
        <p:nvPicPr>
          <p:cNvPr id="6" name="Picture 5"/>
          <p:cNvPicPr>
            <a:picLocks noChangeAspect="1"/>
          </p:cNvPicPr>
          <p:nvPr/>
        </p:nvPicPr>
        <p:blipFill>
          <a:blip r:embed="rId5"/>
          <a:stretch>
            <a:fillRect/>
          </a:stretch>
        </p:blipFill>
        <p:spPr>
          <a:xfrm>
            <a:off x="99367" y="902413"/>
            <a:ext cx="4820218" cy="3044641"/>
          </a:xfrm>
          <a:prstGeom prst="rect">
            <a:avLst/>
          </a:prstGeom>
        </p:spPr>
      </p:pic>
      <p:pic>
        <p:nvPicPr>
          <p:cNvPr id="4" name="Picture 3"/>
          <p:cNvPicPr>
            <a:picLocks noChangeAspect="1"/>
          </p:cNvPicPr>
          <p:nvPr/>
        </p:nvPicPr>
        <p:blipFill>
          <a:blip r:embed="rId6"/>
          <a:stretch>
            <a:fillRect/>
          </a:stretch>
        </p:blipFill>
        <p:spPr>
          <a:xfrm>
            <a:off x="2425543" y="1040434"/>
            <a:ext cx="4671378" cy="3249121"/>
          </a:xfrm>
          <a:prstGeom prst="rect">
            <a:avLst/>
          </a:prstGeom>
        </p:spPr>
      </p:pic>
      <p:pic>
        <p:nvPicPr>
          <p:cNvPr id="22" name="Picture 21"/>
          <p:cNvPicPr>
            <a:picLocks noChangeAspect="1"/>
          </p:cNvPicPr>
          <p:nvPr/>
        </p:nvPicPr>
        <p:blipFill>
          <a:blip r:embed="rId7"/>
          <a:stretch>
            <a:fillRect/>
          </a:stretch>
        </p:blipFill>
        <p:spPr>
          <a:xfrm>
            <a:off x="1535348" y="1899650"/>
            <a:ext cx="4714875" cy="3076575"/>
          </a:xfrm>
          <a:prstGeom prst="rect">
            <a:avLst/>
          </a:prstGeom>
        </p:spPr>
      </p:pic>
    </p:spTree>
    <p:extLst>
      <p:ext uri="{BB962C8B-B14F-4D97-AF65-F5344CB8AC3E}">
        <p14:creationId xmlns:p14="http://schemas.microsoft.com/office/powerpoint/2010/main" val="23361206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grpId="0" nodeType="withEffect">
                                  <p:stCondLst>
                                    <p:cond delay="0"/>
                                  </p:stCondLst>
                                  <p:childTnLst>
                                    <p:set>
                                      <p:cBhvr>
                                        <p:cTn id="6" dur="indefinite"/>
                                        <p:tgtEl>
                                          <p:spTgt spid="15"/>
                                        </p:tgtEl>
                                        <p:attrNameLst>
                                          <p:attrName>style.opacity</p:attrName>
                                        </p:attrNameLst>
                                      </p:cBhvr>
                                      <p:to>
                                        <p:strVal val="0.25"/>
                                      </p:to>
                                    </p:set>
                                    <p:animEffect filter="image" prLst="opacity: 0.25">
                                      <p:cBhvr rctx="IE">
                                        <p:cTn id="7" dur="indefinite"/>
                                        <p:tgtEl>
                                          <p:spTgt spid="15"/>
                                        </p:tgtEl>
                                      </p:cBhvr>
                                    </p:animEffect>
                                  </p:childTnLst>
                                </p:cTn>
                              </p:par>
                              <p:par>
                                <p:cTn id="8" presetID="9" presetClass="emph" presetSubtype="0" nodeType="withEffect">
                                  <p:stCondLst>
                                    <p:cond delay="0"/>
                                  </p:stCondLst>
                                  <p:childTnLst>
                                    <p:set>
                                      <p:cBhvr>
                                        <p:cTn id="9" dur="indefinite"/>
                                        <p:tgtEl>
                                          <p:spTgt spid="16"/>
                                        </p:tgtEl>
                                        <p:attrNameLst>
                                          <p:attrName>style.opacity</p:attrName>
                                        </p:attrNameLst>
                                      </p:cBhvr>
                                      <p:to>
                                        <p:strVal val="0.25"/>
                                      </p:to>
                                    </p:set>
                                    <p:animEffect filter="image" prLst="opacity: 0.25">
                                      <p:cBhvr rctx="IE">
                                        <p:cTn id="10" dur="indefinite"/>
                                        <p:tgtEl>
                                          <p:spTgt spid="16"/>
                                        </p:tgtEl>
                                      </p:cBhvr>
                                    </p:animEffect>
                                  </p:childTnLst>
                                </p:cTn>
                              </p:par>
                              <p:par>
                                <p:cTn id="11" presetID="9" presetClass="emph" presetSubtype="0" grpId="0" nodeType="withEffect">
                                  <p:stCondLst>
                                    <p:cond delay="0"/>
                                  </p:stCondLst>
                                  <p:childTnLst>
                                    <p:set>
                                      <p:cBhvr>
                                        <p:cTn id="12" dur="indefinite"/>
                                        <p:tgtEl>
                                          <p:spTgt spid="17"/>
                                        </p:tgtEl>
                                        <p:attrNameLst>
                                          <p:attrName>style.opacity</p:attrName>
                                        </p:attrNameLst>
                                      </p:cBhvr>
                                      <p:to>
                                        <p:strVal val="0.25"/>
                                      </p:to>
                                    </p:set>
                                    <p:animEffect filter="image" prLst="opacity: 0.25">
                                      <p:cBhvr rctx="IE">
                                        <p:cTn id="13" dur="indefinite"/>
                                        <p:tgtEl>
                                          <p:spTgt spid="17"/>
                                        </p:tgtEl>
                                      </p:cBhvr>
                                    </p:animEffect>
                                  </p:childTnLst>
                                </p:cTn>
                              </p:par>
                              <p:par>
                                <p:cTn id="14" presetID="9" presetClass="emph" presetSubtype="0" nodeType="withEffect">
                                  <p:stCondLst>
                                    <p:cond delay="0"/>
                                  </p:stCondLst>
                                  <p:childTnLst>
                                    <p:set>
                                      <p:cBhvr>
                                        <p:cTn id="15" dur="indefinite"/>
                                        <p:tgtEl>
                                          <p:spTgt spid="18"/>
                                        </p:tgtEl>
                                        <p:attrNameLst>
                                          <p:attrName>style.opacity</p:attrName>
                                        </p:attrNameLst>
                                      </p:cBhvr>
                                      <p:to>
                                        <p:strVal val="0.25"/>
                                      </p:to>
                                    </p:set>
                                    <p:animEffect filter="image" prLst="opacity: 0.25">
                                      <p:cBhvr rctx="IE">
                                        <p:cTn id="16" dur="indefinite"/>
                                        <p:tgtEl>
                                          <p:spTgt spid="18"/>
                                        </p:tgtEl>
                                      </p:cBhvr>
                                    </p:animEffect>
                                  </p:childTnLst>
                                </p:cTn>
                              </p:par>
                              <p:par>
                                <p:cTn id="17" presetID="9" presetClass="emph" presetSubtype="0" grpId="0" nodeType="withEffect">
                                  <p:stCondLst>
                                    <p:cond delay="0"/>
                                  </p:stCondLst>
                                  <p:childTnLst>
                                    <p:set>
                                      <p:cBhvr>
                                        <p:cTn id="18" dur="indefinite"/>
                                        <p:tgtEl>
                                          <p:spTgt spid="19"/>
                                        </p:tgtEl>
                                        <p:attrNameLst>
                                          <p:attrName>style.opacity</p:attrName>
                                        </p:attrNameLst>
                                      </p:cBhvr>
                                      <p:to>
                                        <p:strVal val="0.25"/>
                                      </p:to>
                                    </p:set>
                                    <p:animEffect filter="image" prLst="opacity: 0.25">
                                      <p:cBhvr rctx="IE">
                                        <p:cTn id="19" dur="indefinite"/>
                                        <p:tgtEl>
                                          <p:spTgt spid="19"/>
                                        </p:tgtEl>
                                      </p:cBhvr>
                                    </p:animEffect>
                                  </p:childTnLst>
                                </p:cTn>
                              </p:par>
                              <p:par>
                                <p:cTn id="20" presetID="9" presetClass="emph" presetSubtype="0" nodeType="withEffect">
                                  <p:stCondLst>
                                    <p:cond delay="0"/>
                                  </p:stCondLst>
                                  <p:childTnLst>
                                    <p:set>
                                      <p:cBhvr>
                                        <p:cTn id="21" dur="indefinite"/>
                                        <p:tgtEl>
                                          <p:spTgt spid="20"/>
                                        </p:tgtEl>
                                        <p:attrNameLst>
                                          <p:attrName>style.opacity</p:attrName>
                                        </p:attrNameLst>
                                      </p:cBhvr>
                                      <p:to>
                                        <p:strVal val="0.25"/>
                                      </p:to>
                                    </p:set>
                                    <p:animEffect filter="image" prLst="opacity: 0.25">
                                      <p:cBhvr rctx="IE">
                                        <p:cTn id="22" dur="indefinite"/>
                                        <p:tgtEl>
                                          <p:spTgt spid="20"/>
                                        </p:tgtEl>
                                      </p:cBhvr>
                                    </p:animEffect>
                                  </p:childTnLst>
                                </p:cTn>
                              </p:par>
                              <p:par>
                                <p:cTn id="23" presetID="9" presetClass="emph" presetSubtype="0" grpId="0" nodeType="withEffect">
                                  <p:stCondLst>
                                    <p:cond delay="0"/>
                                  </p:stCondLst>
                                  <p:childTnLst>
                                    <p:set>
                                      <p:cBhvr>
                                        <p:cTn id="24" dur="indefinite"/>
                                        <p:tgtEl>
                                          <p:spTgt spid="21"/>
                                        </p:tgtEl>
                                        <p:attrNameLst>
                                          <p:attrName>style.opacity</p:attrName>
                                        </p:attrNameLst>
                                      </p:cBhvr>
                                      <p:to>
                                        <p:strVal val="0.25"/>
                                      </p:to>
                                    </p:set>
                                    <p:animEffect filter="image" prLst="opacity: 0.25">
                                      <p:cBhvr rctx="IE">
                                        <p:cTn id="25" dur="indefinite"/>
                                        <p:tgtEl>
                                          <p:spTgt spid="21"/>
                                        </p:tgtEl>
                                      </p:cBhvr>
                                    </p:animEffect>
                                  </p:childTnLst>
                                </p:cTn>
                              </p:par>
                              <p:par>
                                <p:cTn id="26" presetID="9" presetClass="emph" presetSubtype="0" nodeType="withEffect">
                                  <p:stCondLst>
                                    <p:cond delay="0"/>
                                  </p:stCondLst>
                                  <p:childTnLst>
                                    <p:set>
                                      <p:cBhvr>
                                        <p:cTn id="27" dur="indefinite"/>
                                        <p:tgtEl>
                                          <p:spTgt spid="14"/>
                                        </p:tgtEl>
                                        <p:attrNameLst>
                                          <p:attrName>style.opacity</p:attrName>
                                        </p:attrNameLst>
                                      </p:cBhvr>
                                      <p:to>
                                        <p:strVal val="0.25"/>
                                      </p:to>
                                    </p:set>
                                    <p:animEffect filter="image" prLst="opacity: 0.25">
                                      <p:cBhvr rctx="IE">
                                        <p:cTn id="28" dur="indefinite"/>
                                        <p:tgtEl>
                                          <p:spTgt spid="14"/>
                                        </p:tgtEl>
                                      </p:cBhvr>
                                    </p:animEffect>
                                  </p:childTnLst>
                                </p:cTn>
                              </p:par>
                            </p:childTnLst>
                          </p:cTn>
                        </p:par>
                      </p:childTnLst>
                    </p:cTn>
                  </p:par>
                  <p:par>
                    <p:cTn id="29" fill="hold">
                      <p:stCondLst>
                        <p:cond delay="indefinite"/>
                      </p:stCondLst>
                      <p:childTnLst>
                        <p:par>
                          <p:cTn id="30" fill="hold">
                            <p:stCondLst>
                              <p:cond delay="0"/>
                            </p:stCondLst>
                            <p:childTnLst>
                              <p:par>
                                <p:cTn id="31" presetID="31" presetClass="entr" presetSubtype="0" fill="hold" nodeType="clickEffect">
                                  <p:stCondLst>
                                    <p:cond delay="0"/>
                                  </p:stCondLst>
                                  <p:childTnLst>
                                    <p:set>
                                      <p:cBhvr>
                                        <p:cTn id="32" dur="1" fill="hold">
                                          <p:stCondLst>
                                            <p:cond delay="0"/>
                                          </p:stCondLst>
                                        </p:cTn>
                                        <p:tgtEl>
                                          <p:spTgt spid="2"/>
                                        </p:tgtEl>
                                        <p:attrNameLst>
                                          <p:attrName>style.visibility</p:attrName>
                                        </p:attrNameLst>
                                      </p:cBhvr>
                                      <p:to>
                                        <p:strVal val="visible"/>
                                      </p:to>
                                    </p:set>
                                    <p:anim calcmode="lin" valueType="num">
                                      <p:cBhvr>
                                        <p:cTn id="33" dur="1000" fill="hold"/>
                                        <p:tgtEl>
                                          <p:spTgt spid="2"/>
                                        </p:tgtEl>
                                        <p:attrNameLst>
                                          <p:attrName>ppt_w</p:attrName>
                                        </p:attrNameLst>
                                      </p:cBhvr>
                                      <p:tavLst>
                                        <p:tav tm="0">
                                          <p:val>
                                            <p:fltVal val="0"/>
                                          </p:val>
                                        </p:tav>
                                        <p:tav tm="100000">
                                          <p:val>
                                            <p:strVal val="#ppt_w"/>
                                          </p:val>
                                        </p:tav>
                                      </p:tavLst>
                                    </p:anim>
                                    <p:anim calcmode="lin" valueType="num">
                                      <p:cBhvr>
                                        <p:cTn id="34" dur="1000" fill="hold"/>
                                        <p:tgtEl>
                                          <p:spTgt spid="2"/>
                                        </p:tgtEl>
                                        <p:attrNameLst>
                                          <p:attrName>ppt_h</p:attrName>
                                        </p:attrNameLst>
                                      </p:cBhvr>
                                      <p:tavLst>
                                        <p:tav tm="0">
                                          <p:val>
                                            <p:fltVal val="0"/>
                                          </p:val>
                                        </p:tav>
                                        <p:tav tm="100000">
                                          <p:val>
                                            <p:strVal val="#ppt_h"/>
                                          </p:val>
                                        </p:tav>
                                      </p:tavLst>
                                    </p:anim>
                                    <p:anim calcmode="lin" valueType="num">
                                      <p:cBhvr>
                                        <p:cTn id="35" dur="1000" fill="hold"/>
                                        <p:tgtEl>
                                          <p:spTgt spid="2"/>
                                        </p:tgtEl>
                                        <p:attrNameLst>
                                          <p:attrName>style.rotation</p:attrName>
                                        </p:attrNameLst>
                                      </p:cBhvr>
                                      <p:tavLst>
                                        <p:tav tm="0">
                                          <p:val>
                                            <p:fltVal val="90"/>
                                          </p:val>
                                        </p:tav>
                                        <p:tav tm="100000">
                                          <p:val>
                                            <p:fltVal val="0"/>
                                          </p:val>
                                        </p:tav>
                                      </p:tavLst>
                                    </p:anim>
                                    <p:animEffect transition="in" filter="fade">
                                      <p:cBhvr>
                                        <p:cTn id="36" dur="1000"/>
                                        <p:tgtEl>
                                          <p:spTgt spid="2"/>
                                        </p:tgtEl>
                                      </p:cBhvr>
                                    </p:animEffect>
                                  </p:childTnLst>
                                </p:cTn>
                              </p:par>
                            </p:childTnLst>
                          </p:cTn>
                        </p:par>
                      </p:childTnLst>
                    </p:cTn>
                  </p:par>
                  <p:par>
                    <p:cTn id="37" fill="hold">
                      <p:stCondLst>
                        <p:cond delay="indefinite"/>
                      </p:stCondLst>
                      <p:childTnLst>
                        <p:par>
                          <p:cTn id="38" fill="hold">
                            <p:stCondLst>
                              <p:cond delay="0"/>
                            </p:stCondLst>
                            <p:childTnLst>
                              <p:par>
                                <p:cTn id="39" presetID="31" presetClass="entr" presetSubtype="0" fill="hold" nodeType="clickEffect">
                                  <p:stCondLst>
                                    <p:cond delay="0"/>
                                  </p:stCondLst>
                                  <p:childTnLst>
                                    <p:set>
                                      <p:cBhvr>
                                        <p:cTn id="40" dur="1" fill="hold">
                                          <p:stCondLst>
                                            <p:cond delay="0"/>
                                          </p:stCondLst>
                                        </p:cTn>
                                        <p:tgtEl>
                                          <p:spTgt spid="5"/>
                                        </p:tgtEl>
                                        <p:attrNameLst>
                                          <p:attrName>style.visibility</p:attrName>
                                        </p:attrNameLst>
                                      </p:cBhvr>
                                      <p:to>
                                        <p:strVal val="visible"/>
                                      </p:to>
                                    </p:set>
                                    <p:anim calcmode="lin" valueType="num">
                                      <p:cBhvr>
                                        <p:cTn id="41" dur="1000" fill="hold"/>
                                        <p:tgtEl>
                                          <p:spTgt spid="5"/>
                                        </p:tgtEl>
                                        <p:attrNameLst>
                                          <p:attrName>ppt_w</p:attrName>
                                        </p:attrNameLst>
                                      </p:cBhvr>
                                      <p:tavLst>
                                        <p:tav tm="0">
                                          <p:val>
                                            <p:fltVal val="0"/>
                                          </p:val>
                                        </p:tav>
                                        <p:tav tm="100000">
                                          <p:val>
                                            <p:strVal val="#ppt_w"/>
                                          </p:val>
                                        </p:tav>
                                      </p:tavLst>
                                    </p:anim>
                                    <p:anim calcmode="lin" valueType="num">
                                      <p:cBhvr>
                                        <p:cTn id="42" dur="1000" fill="hold"/>
                                        <p:tgtEl>
                                          <p:spTgt spid="5"/>
                                        </p:tgtEl>
                                        <p:attrNameLst>
                                          <p:attrName>ppt_h</p:attrName>
                                        </p:attrNameLst>
                                      </p:cBhvr>
                                      <p:tavLst>
                                        <p:tav tm="0">
                                          <p:val>
                                            <p:fltVal val="0"/>
                                          </p:val>
                                        </p:tav>
                                        <p:tav tm="100000">
                                          <p:val>
                                            <p:strVal val="#ppt_h"/>
                                          </p:val>
                                        </p:tav>
                                      </p:tavLst>
                                    </p:anim>
                                    <p:anim calcmode="lin" valueType="num">
                                      <p:cBhvr>
                                        <p:cTn id="43" dur="1000" fill="hold"/>
                                        <p:tgtEl>
                                          <p:spTgt spid="5"/>
                                        </p:tgtEl>
                                        <p:attrNameLst>
                                          <p:attrName>style.rotation</p:attrName>
                                        </p:attrNameLst>
                                      </p:cBhvr>
                                      <p:tavLst>
                                        <p:tav tm="0">
                                          <p:val>
                                            <p:fltVal val="90"/>
                                          </p:val>
                                        </p:tav>
                                        <p:tav tm="100000">
                                          <p:val>
                                            <p:fltVal val="0"/>
                                          </p:val>
                                        </p:tav>
                                      </p:tavLst>
                                    </p:anim>
                                    <p:animEffect transition="in" filter="fade">
                                      <p:cBhvr>
                                        <p:cTn id="44" dur="1000"/>
                                        <p:tgtEl>
                                          <p:spTgt spid="5"/>
                                        </p:tgtEl>
                                      </p:cBhvr>
                                    </p:animEffect>
                                  </p:childTnLst>
                                </p:cTn>
                              </p:par>
                            </p:childTnLst>
                          </p:cTn>
                        </p:par>
                      </p:childTnLst>
                    </p:cTn>
                  </p:par>
                  <p:par>
                    <p:cTn id="45" fill="hold">
                      <p:stCondLst>
                        <p:cond delay="indefinite"/>
                      </p:stCondLst>
                      <p:childTnLst>
                        <p:par>
                          <p:cTn id="46" fill="hold">
                            <p:stCondLst>
                              <p:cond delay="0"/>
                            </p:stCondLst>
                            <p:childTnLst>
                              <p:par>
                                <p:cTn id="47" presetID="31" presetClass="entr" presetSubtype="0" fill="hold" nodeType="clickEffect">
                                  <p:stCondLst>
                                    <p:cond delay="0"/>
                                  </p:stCondLst>
                                  <p:childTnLst>
                                    <p:set>
                                      <p:cBhvr>
                                        <p:cTn id="48" dur="1" fill="hold">
                                          <p:stCondLst>
                                            <p:cond delay="0"/>
                                          </p:stCondLst>
                                        </p:cTn>
                                        <p:tgtEl>
                                          <p:spTgt spid="6"/>
                                        </p:tgtEl>
                                        <p:attrNameLst>
                                          <p:attrName>style.visibility</p:attrName>
                                        </p:attrNameLst>
                                      </p:cBhvr>
                                      <p:to>
                                        <p:strVal val="visible"/>
                                      </p:to>
                                    </p:set>
                                    <p:anim calcmode="lin" valueType="num">
                                      <p:cBhvr>
                                        <p:cTn id="49" dur="1000" fill="hold"/>
                                        <p:tgtEl>
                                          <p:spTgt spid="6"/>
                                        </p:tgtEl>
                                        <p:attrNameLst>
                                          <p:attrName>ppt_w</p:attrName>
                                        </p:attrNameLst>
                                      </p:cBhvr>
                                      <p:tavLst>
                                        <p:tav tm="0">
                                          <p:val>
                                            <p:fltVal val="0"/>
                                          </p:val>
                                        </p:tav>
                                        <p:tav tm="100000">
                                          <p:val>
                                            <p:strVal val="#ppt_w"/>
                                          </p:val>
                                        </p:tav>
                                      </p:tavLst>
                                    </p:anim>
                                    <p:anim calcmode="lin" valueType="num">
                                      <p:cBhvr>
                                        <p:cTn id="50" dur="1000" fill="hold"/>
                                        <p:tgtEl>
                                          <p:spTgt spid="6"/>
                                        </p:tgtEl>
                                        <p:attrNameLst>
                                          <p:attrName>ppt_h</p:attrName>
                                        </p:attrNameLst>
                                      </p:cBhvr>
                                      <p:tavLst>
                                        <p:tav tm="0">
                                          <p:val>
                                            <p:fltVal val="0"/>
                                          </p:val>
                                        </p:tav>
                                        <p:tav tm="100000">
                                          <p:val>
                                            <p:strVal val="#ppt_h"/>
                                          </p:val>
                                        </p:tav>
                                      </p:tavLst>
                                    </p:anim>
                                    <p:anim calcmode="lin" valueType="num">
                                      <p:cBhvr>
                                        <p:cTn id="51" dur="1000" fill="hold"/>
                                        <p:tgtEl>
                                          <p:spTgt spid="6"/>
                                        </p:tgtEl>
                                        <p:attrNameLst>
                                          <p:attrName>style.rotation</p:attrName>
                                        </p:attrNameLst>
                                      </p:cBhvr>
                                      <p:tavLst>
                                        <p:tav tm="0">
                                          <p:val>
                                            <p:fltVal val="90"/>
                                          </p:val>
                                        </p:tav>
                                        <p:tav tm="100000">
                                          <p:val>
                                            <p:fltVal val="0"/>
                                          </p:val>
                                        </p:tav>
                                      </p:tavLst>
                                    </p:anim>
                                    <p:animEffect transition="in" filter="fade">
                                      <p:cBhvr>
                                        <p:cTn id="52" dur="1000"/>
                                        <p:tgtEl>
                                          <p:spTgt spid="6"/>
                                        </p:tgtEl>
                                      </p:cBhvr>
                                    </p:animEffect>
                                  </p:childTnLst>
                                </p:cTn>
                              </p:par>
                            </p:childTnLst>
                          </p:cTn>
                        </p:par>
                        <p:par>
                          <p:cTn id="53" fill="hold">
                            <p:stCondLst>
                              <p:cond delay="1000"/>
                            </p:stCondLst>
                            <p:childTnLst>
                              <p:par>
                                <p:cTn id="54" presetID="31" presetClass="entr" presetSubtype="0" fill="hold" nodeType="afterEffect">
                                  <p:stCondLst>
                                    <p:cond delay="0"/>
                                  </p:stCondLst>
                                  <p:childTnLst>
                                    <p:set>
                                      <p:cBhvr>
                                        <p:cTn id="55" dur="1" fill="hold">
                                          <p:stCondLst>
                                            <p:cond delay="0"/>
                                          </p:stCondLst>
                                        </p:cTn>
                                        <p:tgtEl>
                                          <p:spTgt spid="4"/>
                                        </p:tgtEl>
                                        <p:attrNameLst>
                                          <p:attrName>style.visibility</p:attrName>
                                        </p:attrNameLst>
                                      </p:cBhvr>
                                      <p:to>
                                        <p:strVal val="visible"/>
                                      </p:to>
                                    </p:set>
                                    <p:anim calcmode="lin" valueType="num">
                                      <p:cBhvr>
                                        <p:cTn id="56" dur="1000" fill="hold"/>
                                        <p:tgtEl>
                                          <p:spTgt spid="4"/>
                                        </p:tgtEl>
                                        <p:attrNameLst>
                                          <p:attrName>ppt_w</p:attrName>
                                        </p:attrNameLst>
                                      </p:cBhvr>
                                      <p:tavLst>
                                        <p:tav tm="0">
                                          <p:val>
                                            <p:fltVal val="0"/>
                                          </p:val>
                                        </p:tav>
                                        <p:tav tm="100000">
                                          <p:val>
                                            <p:strVal val="#ppt_w"/>
                                          </p:val>
                                        </p:tav>
                                      </p:tavLst>
                                    </p:anim>
                                    <p:anim calcmode="lin" valueType="num">
                                      <p:cBhvr>
                                        <p:cTn id="57" dur="1000" fill="hold"/>
                                        <p:tgtEl>
                                          <p:spTgt spid="4"/>
                                        </p:tgtEl>
                                        <p:attrNameLst>
                                          <p:attrName>ppt_h</p:attrName>
                                        </p:attrNameLst>
                                      </p:cBhvr>
                                      <p:tavLst>
                                        <p:tav tm="0">
                                          <p:val>
                                            <p:fltVal val="0"/>
                                          </p:val>
                                        </p:tav>
                                        <p:tav tm="100000">
                                          <p:val>
                                            <p:strVal val="#ppt_h"/>
                                          </p:val>
                                        </p:tav>
                                      </p:tavLst>
                                    </p:anim>
                                    <p:anim calcmode="lin" valueType="num">
                                      <p:cBhvr>
                                        <p:cTn id="58" dur="1000" fill="hold"/>
                                        <p:tgtEl>
                                          <p:spTgt spid="4"/>
                                        </p:tgtEl>
                                        <p:attrNameLst>
                                          <p:attrName>style.rotation</p:attrName>
                                        </p:attrNameLst>
                                      </p:cBhvr>
                                      <p:tavLst>
                                        <p:tav tm="0">
                                          <p:val>
                                            <p:fltVal val="90"/>
                                          </p:val>
                                        </p:tav>
                                        <p:tav tm="100000">
                                          <p:val>
                                            <p:fltVal val="0"/>
                                          </p:val>
                                        </p:tav>
                                      </p:tavLst>
                                    </p:anim>
                                    <p:animEffect transition="in" filter="fade">
                                      <p:cBhvr>
                                        <p:cTn id="59" dur="1000"/>
                                        <p:tgtEl>
                                          <p:spTgt spid="4"/>
                                        </p:tgtEl>
                                      </p:cBhvr>
                                    </p:animEffect>
                                  </p:childTnLst>
                                </p:cTn>
                              </p:par>
                            </p:childTnLst>
                          </p:cTn>
                        </p:par>
                        <p:par>
                          <p:cTn id="60" fill="hold">
                            <p:stCondLst>
                              <p:cond delay="2000"/>
                            </p:stCondLst>
                            <p:childTnLst>
                              <p:par>
                                <p:cTn id="61" presetID="31" presetClass="entr" presetSubtype="0" fill="hold" nodeType="afterEffect">
                                  <p:stCondLst>
                                    <p:cond delay="0"/>
                                  </p:stCondLst>
                                  <p:childTnLst>
                                    <p:set>
                                      <p:cBhvr>
                                        <p:cTn id="62" dur="1" fill="hold">
                                          <p:stCondLst>
                                            <p:cond delay="0"/>
                                          </p:stCondLst>
                                        </p:cTn>
                                        <p:tgtEl>
                                          <p:spTgt spid="22"/>
                                        </p:tgtEl>
                                        <p:attrNameLst>
                                          <p:attrName>style.visibility</p:attrName>
                                        </p:attrNameLst>
                                      </p:cBhvr>
                                      <p:to>
                                        <p:strVal val="visible"/>
                                      </p:to>
                                    </p:set>
                                    <p:anim calcmode="lin" valueType="num">
                                      <p:cBhvr>
                                        <p:cTn id="63" dur="1000" fill="hold"/>
                                        <p:tgtEl>
                                          <p:spTgt spid="22"/>
                                        </p:tgtEl>
                                        <p:attrNameLst>
                                          <p:attrName>ppt_w</p:attrName>
                                        </p:attrNameLst>
                                      </p:cBhvr>
                                      <p:tavLst>
                                        <p:tav tm="0">
                                          <p:val>
                                            <p:fltVal val="0"/>
                                          </p:val>
                                        </p:tav>
                                        <p:tav tm="100000">
                                          <p:val>
                                            <p:strVal val="#ppt_w"/>
                                          </p:val>
                                        </p:tav>
                                      </p:tavLst>
                                    </p:anim>
                                    <p:anim calcmode="lin" valueType="num">
                                      <p:cBhvr>
                                        <p:cTn id="64" dur="1000" fill="hold"/>
                                        <p:tgtEl>
                                          <p:spTgt spid="22"/>
                                        </p:tgtEl>
                                        <p:attrNameLst>
                                          <p:attrName>ppt_h</p:attrName>
                                        </p:attrNameLst>
                                      </p:cBhvr>
                                      <p:tavLst>
                                        <p:tav tm="0">
                                          <p:val>
                                            <p:fltVal val="0"/>
                                          </p:val>
                                        </p:tav>
                                        <p:tav tm="100000">
                                          <p:val>
                                            <p:strVal val="#ppt_h"/>
                                          </p:val>
                                        </p:tav>
                                      </p:tavLst>
                                    </p:anim>
                                    <p:anim calcmode="lin" valueType="num">
                                      <p:cBhvr>
                                        <p:cTn id="65" dur="1000" fill="hold"/>
                                        <p:tgtEl>
                                          <p:spTgt spid="22"/>
                                        </p:tgtEl>
                                        <p:attrNameLst>
                                          <p:attrName>style.rotation</p:attrName>
                                        </p:attrNameLst>
                                      </p:cBhvr>
                                      <p:tavLst>
                                        <p:tav tm="0">
                                          <p:val>
                                            <p:fltVal val="90"/>
                                          </p:val>
                                        </p:tav>
                                        <p:tav tm="100000">
                                          <p:val>
                                            <p:fltVal val="0"/>
                                          </p:val>
                                        </p:tav>
                                      </p:tavLst>
                                    </p:anim>
                                    <p:animEffect transition="in" filter="fade">
                                      <p:cBhvr>
                                        <p:cTn id="66" dur="10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7" grpId="0"/>
      <p:bldP spid="19" grpId="0"/>
      <p:bldP spid="21"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60000"/>
            <a:lum/>
          </a:blip>
          <a:srcRect/>
          <a:stretch>
            <a:fillRect l="37000" r="-81000"/>
          </a:stretch>
        </a:blipFill>
        <a:effectLst/>
      </p:bgPr>
    </p:bg>
    <p:spTree>
      <p:nvGrpSpPr>
        <p:cNvPr id="1" name="Shape 98"/>
        <p:cNvGrpSpPr/>
        <p:nvPr/>
      </p:nvGrpSpPr>
      <p:grpSpPr>
        <a:xfrm>
          <a:off x="0" y="0"/>
          <a:ext cx="0" cy="0"/>
          <a:chOff x="0" y="0"/>
          <a:chExt cx="0" cy="0"/>
        </a:xfrm>
      </p:grpSpPr>
      <p:sp>
        <p:nvSpPr>
          <p:cNvPr id="99" name="Shape 99"/>
          <p:cNvSpPr txBox="1">
            <a:spLocks noGrp="1"/>
          </p:cNvSpPr>
          <p:nvPr>
            <p:ph type="ctrTitle"/>
          </p:nvPr>
        </p:nvSpPr>
        <p:spPr>
          <a:xfrm>
            <a:off x="116958" y="1365386"/>
            <a:ext cx="4412512" cy="2989799"/>
          </a:xfrm>
          <a:prstGeom prst="rect">
            <a:avLst/>
          </a:prstGeom>
        </p:spPr>
        <p:txBody>
          <a:bodyPr lIns="91425" tIns="91425" rIns="91425" bIns="91425" anchor="b" anchorCtr="0">
            <a:noAutofit/>
          </a:bodyPr>
          <a:lstStyle/>
          <a:p>
            <a:pPr lvl="0" rtl="0">
              <a:spcBef>
                <a:spcPts val="0"/>
              </a:spcBef>
              <a:buNone/>
            </a:pPr>
            <a:r>
              <a:rPr lang="en" sz="7200" dirty="0">
                <a:solidFill>
                  <a:srgbClr val="FFC000"/>
                </a:solidFill>
              </a:rPr>
              <a:t>  </a:t>
            </a:r>
            <a:r>
              <a:rPr lang="en" sz="7200" dirty="0">
                <a:solidFill>
                  <a:srgbClr val="92D050"/>
                </a:solidFill>
              </a:rPr>
              <a:t>2.</a:t>
            </a:r>
          </a:p>
          <a:p>
            <a:pPr lvl="0" rtl="0">
              <a:spcBef>
                <a:spcPts val="0"/>
              </a:spcBef>
              <a:buNone/>
            </a:pPr>
            <a:r>
              <a:rPr lang="en-SG" dirty="0">
                <a:solidFill>
                  <a:schemeClr val="tx1"/>
                </a:solidFill>
              </a:rPr>
              <a:t>REVIEW OF EXISTING WORKS</a:t>
            </a:r>
            <a:endParaRPr lang="en" dirty="0">
              <a:solidFill>
                <a:schemeClr val="tx1"/>
              </a:solidFill>
            </a:endParaRPr>
          </a:p>
        </p:txBody>
      </p:sp>
    </p:spTree>
    <p:extLst>
      <p:ext uri="{BB962C8B-B14F-4D97-AF65-F5344CB8AC3E}">
        <p14:creationId xmlns:p14="http://schemas.microsoft.com/office/powerpoint/2010/main" val="4045896871"/>
      </p:ext>
    </p:extLst>
  </p:cSld>
  <p:clrMapOvr>
    <a:masterClrMapping/>
  </p:clrMapOvr>
  <p:transition spd="slow">
    <p:cut/>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66346" y="990494"/>
            <a:ext cx="6408057" cy="2255700"/>
          </a:xfrm>
        </p:spPr>
        <p:txBody>
          <a:bodyPr/>
          <a:lstStyle/>
          <a:p>
            <a:pPr marL="342900" indent="-342900">
              <a:buFont typeface="Wingdings" panose="05000000000000000000" pitchFamily="2" charset="2"/>
              <a:buChar char="v"/>
            </a:pPr>
            <a:r>
              <a:rPr lang="en-SG" dirty="0">
                <a:solidFill>
                  <a:schemeClr val="tx1"/>
                </a:solidFill>
              </a:rPr>
              <a:t>Robots built with capability to perform tasks of a human caregiver</a:t>
            </a:r>
          </a:p>
          <a:p>
            <a:pPr marL="342900" indent="-342900">
              <a:buFont typeface="Wingdings" panose="05000000000000000000" pitchFamily="2" charset="2"/>
              <a:buChar char="v"/>
            </a:pPr>
            <a:r>
              <a:rPr lang="en-SG" dirty="0">
                <a:solidFill>
                  <a:schemeClr val="tx1"/>
                </a:solidFill>
              </a:rPr>
              <a:t>Capabilities include:</a:t>
            </a:r>
          </a:p>
          <a:p>
            <a:pPr>
              <a:buNone/>
            </a:pPr>
            <a:r>
              <a:rPr lang="en-SG" dirty="0">
                <a:solidFill>
                  <a:schemeClr val="tx1"/>
                </a:solidFill>
              </a:rPr>
              <a:t>	Interaction with elderlies</a:t>
            </a:r>
          </a:p>
          <a:p>
            <a:pPr>
              <a:buNone/>
            </a:pPr>
            <a:r>
              <a:rPr lang="en-SG" dirty="0">
                <a:solidFill>
                  <a:schemeClr val="tx1"/>
                </a:solidFill>
              </a:rPr>
              <a:t>	Navigating around the care-centre</a:t>
            </a:r>
          </a:p>
          <a:p>
            <a:pPr>
              <a:buNone/>
            </a:pPr>
            <a:r>
              <a:rPr lang="en-SG" dirty="0">
                <a:solidFill>
                  <a:schemeClr val="tx1"/>
                </a:solidFill>
              </a:rPr>
              <a:t>	Path guiding</a:t>
            </a:r>
          </a:p>
          <a:p>
            <a:pPr>
              <a:buNone/>
            </a:pPr>
            <a:r>
              <a:rPr lang="en-SG" dirty="0">
                <a:solidFill>
                  <a:schemeClr val="tx1"/>
                </a:solidFill>
              </a:rPr>
              <a:t>	Cleaning </a:t>
            </a:r>
          </a:p>
          <a:p>
            <a:endParaRPr lang="en-SG" dirty="0">
              <a:solidFill>
                <a:schemeClr val="tx1"/>
              </a:solidFill>
            </a:endParaRPr>
          </a:p>
          <a:p>
            <a:endParaRPr lang="en-SG" dirty="0">
              <a:solidFill>
                <a:schemeClr val="tx1"/>
              </a:solidFill>
            </a:endParaRPr>
          </a:p>
        </p:txBody>
      </p:sp>
      <p:sp>
        <p:nvSpPr>
          <p:cNvPr id="5" name="Arrow: Circular 4"/>
          <p:cNvSpPr/>
          <p:nvPr/>
        </p:nvSpPr>
        <p:spPr>
          <a:xfrm>
            <a:off x="7764995" y="118834"/>
            <a:ext cx="1348083" cy="871660"/>
          </a:xfrm>
          <a:prstGeom prst="circularArrow">
            <a:avLst>
              <a:gd name="adj1" fmla="val 10980"/>
              <a:gd name="adj2" fmla="val 1142322"/>
              <a:gd name="adj3" fmla="val 4500000"/>
              <a:gd name="adj4" fmla="val 10800000"/>
              <a:gd name="adj5" fmla="val 12500"/>
            </a:avLst>
          </a:prstGeom>
        </p:spPr>
        <p:style>
          <a:lnRef idx="0">
            <a:schemeClr val="lt1">
              <a:hueOff val="0"/>
              <a:satOff val="0"/>
              <a:lumOff val="0"/>
              <a:alphaOff val="0"/>
            </a:schemeClr>
          </a:lnRef>
          <a:fillRef idx="3">
            <a:schemeClr val="accent2">
              <a:hueOff val="0"/>
              <a:satOff val="0"/>
              <a:lumOff val="0"/>
              <a:alphaOff val="0"/>
            </a:schemeClr>
          </a:fillRef>
          <a:effectRef idx="3">
            <a:schemeClr val="accent2">
              <a:hueOff val="0"/>
              <a:satOff val="0"/>
              <a:lumOff val="0"/>
              <a:alphaOff val="0"/>
            </a:schemeClr>
          </a:effectRef>
          <a:fontRef idx="minor">
            <a:schemeClr val="lt1"/>
          </a:fontRef>
        </p:style>
      </p:sp>
      <p:sp>
        <p:nvSpPr>
          <p:cNvPr id="6" name="Freeform: Shape 5"/>
          <p:cNvSpPr/>
          <p:nvPr/>
        </p:nvSpPr>
        <p:spPr>
          <a:xfrm>
            <a:off x="7741544" y="418885"/>
            <a:ext cx="1390079" cy="243097"/>
          </a:xfrm>
          <a:custGeom>
            <a:avLst/>
            <a:gdLst>
              <a:gd name="connsiteX0" fmla="*/ 0 w 797287"/>
              <a:gd name="connsiteY0" fmla="*/ 0 h 398465"/>
              <a:gd name="connsiteX1" fmla="*/ 797287 w 797287"/>
              <a:gd name="connsiteY1" fmla="*/ 0 h 398465"/>
              <a:gd name="connsiteX2" fmla="*/ 797287 w 797287"/>
              <a:gd name="connsiteY2" fmla="*/ 398465 h 398465"/>
              <a:gd name="connsiteX3" fmla="*/ 0 w 797287"/>
              <a:gd name="connsiteY3" fmla="*/ 398465 h 398465"/>
              <a:gd name="connsiteX4" fmla="*/ 0 w 797287"/>
              <a:gd name="connsiteY4" fmla="*/ 0 h 3984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287" h="398465">
                <a:moveTo>
                  <a:pt x="0" y="0"/>
                </a:moveTo>
                <a:lnTo>
                  <a:pt x="797287" y="0"/>
                </a:lnTo>
                <a:lnTo>
                  <a:pt x="797287" y="398465"/>
                </a:lnTo>
                <a:lnTo>
                  <a:pt x="0" y="39846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445" tIns="4445" rIns="4445" bIns="4445" numCol="1" spcCol="1270" anchor="ctr" anchorCtr="0">
            <a:noAutofit/>
          </a:bodyPr>
          <a:lstStyle/>
          <a:p>
            <a:pPr marL="0" lvl="0" indent="0" algn="ctr" defTabSz="311150">
              <a:lnSpc>
                <a:spcPct val="90000"/>
              </a:lnSpc>
              <a:spcBef>
                <a:spcPct val="0"/>
              </a:spcBef>
              <a:spcAft>
                <a:spcPct val="35000"/>
              </a:spcAft>
              <a:buNone/>
            </a:pPr>
            <a:r>
              <a:rPr lang="en-US" sz="800" b="1" kern="1200" dirty="0">
                <a:latin typeface="Montserrat" panose="020B0604020202020204" charset="0"/>
              </a:rPr>
              <a:t>INTRODUCTION</a:t>
            </a:r>
          </a:p>
        </p:txBody>
      </p:sp>
      <p:sp>
        <p:nvSpPr>
          <p:cNvPr id="7" name="Shape 6"/>
          <p:cNvSpPr/>
          <p:nvPr/>
        </p:nvSpPr>
        <p:spPr>
          <a:xfrm>
            <a:off x="7547726" y="619659"/>
            <a:ext cx="1348083" cy="871660"/>
          </a:xfrm>
          <a:prstGeom prst="leftCircularArrow">
            <a:avLst>
              <a:gd name="adj1" fmla="val 10980"/>
              <a:gd name="adj2" fmla="val 1142322"/>
              <a:gd name="adj3" fmla="val 6300000"/>
              <a:gd name="adj4" fmla="val 18900000"/>
              <a:gd name="adj5" fmla="val 12500"/>
            </a:avLst>
          </a:prstGeom>
        </p:spPr>
        <p:style>
          <a:lnRef idx="0">
            <a:schemeClr val="lt1">
              <a:hueOff val="0"/>
              <a:satOff val="0"/>
              <a:lumOff val="0"/>
              <a:alphaOff val="0"/>
            </a:schemeClr>
          </a:lnRef>
          <a:fillRef idx="3">
            <a:schemeClr val="accent3">
              <a:hueOff val="0"/>
              <a:satOff val="0"/>
              <a:lumOff val="0"/>
              <a:alphaOff val="0"/>
            </a:schemeClr>
          </a:fillRef>
          <a:effectRef idx="3">
            <a:schemeClr val="accent3">
              <a:hueOff val="0"/>
              <a:satOff val="0"/>
              <a:lumOff val="0"/>
              <a:alphaOff val="0"/>
            </a:schemeClr>
          </a:effectRef>
          <a:fontRef idx="minor">
            <a:schemeClr val="lt1"/>
          </a:fontRef>
        </p:style>
      </p:sp>
      <p:sp>
        <p:nvSpPr>
          <p:cNvPr id="8" name="Freeform: Shape 7"/>
          <p:cNvSpPr/>
          <p:nvPr/>
        </p:nvSpPr>
        <p:spPr>
          <a:xfrm>
            <a:off x="7547726" y="924557"/>
            <a:ext cx="1390079" cy="243097"/>
          </a:xfrm>
          <a:custGeom>
            <a:avLst/>
            <a:gdLst>
              <a:gd name="connsiteX0" fmla="*/ 0 w 797287"/>
              <a:gd name="connsiteY0" fmla="*/ 0 h 398465"/>
              <a:gd name="connsiteX1" fmla="*/ 797287 w 797287"/>
              <a:gd name="connsiteY1" fmla="*/ 0 h 398465"/>
              <a:gd name="connsiteX2" fmla="*/ 797287 w 797287"/>
              <a:gd name="connsiteY2" fmla="*/ 398465 h 398465"/>
              <a:gd name="connsiteX3" fmla="*/ 0 w 797287"/>
              <a:gd name="connsiteY3" fmla="*/ 398465 h 398465"/>
              <a:gd name="connsiteX4" fmla="*/ 0 w 797287"/>
              <a:gd name="connsiteY4" fmla="*/ 0 h 3984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287" h="398465">
                <a:moveTo>
                  <a:pt x="0" y="0"/>
                </a:moveTo>
                <a:lnTo>
                  <a:pt x="797287" y="0"/>
                </a:lnTo>
                <a:lnTo>
                  <a:pt x="797287" y="398465"/>
                </a:lnTo>
                <a:lnTo>
                  <a:pt x="0" y="39846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445" tIns="4445" rIns="4445" bIns="4445" numCol="1" spcCol="1270" anchor="ctr" anchorCtr="0">
            <a:noAutofit/>
          </a:bodyPr>
          <a:lstStyle/>
          <a:p>
            <a:pPr marL="0" lvl="0" indent="0" algn="ctr" defTabSz="311150">
              <a:lnSpc>
                <a:spcPct val="90000"/>
              </a:lnSpc>
              <a:spcBef>
                <a:spcPct val="0"/>
              </a:spcBef>
              <a:spcAft>
                <a:spcPct val="35000"/>
              </a:spcAft>
              <a:buNone/>
            </a:pPr>
            <a:r>
              <a:rPr lang="en-US" sz="800" b="1" kern="1200" dirty="0">
                <a:latin typeface="Montserrat" panose="020B0604020202020204" charset="0"/>
              </a:rPr>
              <a:t>REVIEW OF </a:t>
            </a:r>
          </a:p>
          <a:p>
            <a:pPr marL="0" lvl="0" indent="0" algn="ctr" defTabSz="311150">
              <a:lnSpc>
                <a:spcPct val="90000"/>
              </a:lnSpc>
              <a:spcBef>
                <a:spcPct val="0"/>
              </a:spcBef>
              <a:spcAft>
                <a:spcPct val="35000"/>
              </a:spcAft>
              <a:buNone/>
            </a:pPr>
            <a:r>
              <a:rPr lang="en-US" sz="800" b="1" kern="1200" dirty="0">
                <a:latin typeface="Montserrat" panose="020B0604020202020204" charset="0"/>
              </a:rPr>
              <a:t>EXISTING WORKS</a:t>
            </a:r>
          </a:p>
        </p:txBody>
      </p:sp>
      <p:sp>
        <p:nvSpPr>
          <p:cNvPr id="9" name="Arrow: Circular 8"/>
          <p:cNvSpPr/>
          <p:nvPr/>
        </p:nvSpPr>
        <p:spPr>
          <a:xfrm>
            <a:off x="7764995" y="1122734"/>
            <a:ext cx="1348083" cy="871660"/>
          </a:xfrm>
          <a:prstGeom prst="circularArrow">
            <a:avLst>
              <a:gd name="adj1" fmla="val 10980"/>
              <a:gd name="adj2" fmla="val 1142322"/>
              <a:gd name="adj3" fmla="val 4500000"/>
              <a:gd name="adj4" fmla="val 13500000"/>
              <a:gd name="adj5" fmla="val 12500"/>
            </a:avLst>
          </a:prstGeom>
        </p:spPr>
        <p:style>
          <a:lnRef idx="0">
            <a:schemeClr val="lt1">
              <a:hueOff val="0"/>
              <a:satOff val="0"/>
              <a:lumOff val="0"/>
              <a:alphaOff val="0"/>
            </a:schemeClr>
          </a:lnRef>
          <a:fillRef idx="3">
            <a:schemeClr val="accent4">
              <a:hueOff val="0"/>
              <a:satOff val="0"/>
              <a:lumOff val="0"/>
              <a:alphaOff val="0"/>
            </a:schemeClr>
          </a:fillRef>
          <a:effectRef idx="3">
            <a:schemeClr val="accent4">
              <a:hueOff val="0"/>
              <a:satOff val="0"/>
              <a:lumOff val="0"/>
              <a:alphaOff val="0"/>
            </a:schemeClr>
          </a:effectRef>
          <a:fontRef idx="minor">
            <a:schemeClr val="lt1"/>
          </a:fontRef>
        </p:style>
      </p:sp>
      <p:sp>
        <p:nvSpPr>
          <p:cNvPr id="10" name="Freeform: Shape 9"/>
          <p:cNvSpPr/>
          <p:nvPr/>
        </p:nvSpPr>
        <p:spPr>
          <a:xfrm>
            <a:off x="7820596" y="1421927"/>
            <a:ext cx="1390079" cy="243097"/>
          </a:xfrm>
          <a:custGeom>
            <a:avLst/>
            <a:gdLst>
              <a:gd name="connsiteX0" fmla="*/ 0 w 797287"/>
              <a:gd name="connsiteY0" fmla="*/ 0 h 398465"/>
              <a:gd name="connsiteX1" fmla="*/ 797287 w 797287"/>
              <a:gd name="connsiteY1" fmla="*/ 0 h 398465"/>
              <a:gd name="connsiteX2" fmla="*/ 797287 w 797287"/>
              <a:gd name="connsiteY2" fmla="*/ 398465 h 398465"/>
              <a:gd name="connsiteX3" fmla="*/ 0 w 797287"/>
              <a:gd name="connsiteY3" fmla="*/ 398465 h 398465"/>
              <a:gd name="connsiteX4" fmla="*/ 0 w 797287"/>
              <a:gd name="connsiteY4" fmla="*/ 0 h 3984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287" h="398465">
                <a:moveTo>
                  <a:pt x="0" y="0"/>
                </a:moveTo>
                <a:lnTo>
                  <a:pt x="797287" y="0"/>
                </a:lnTo>
                <a:lnTo>
                  <a:pt x="797287" y="398465"/>
                </a:lnTo>
                <a:lnTo>
                  <a:pt x="0" y="39846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445" tIns="4445" rIns="4445" bIns="4445" numCol="1" spcCol="1270" anchor="ctr" anchorCtr="0">
            <a:noAutofit/>
          </a:bodyPr>
          <a:lstStyle/>
          <a:p>
            <a:pPr marL="0" lvl="0" indent="0" algn="ctr" defTabSz="311150">
              <a:lnSpc>
                <a:spcPct val="90000"/>
              </a:lnSpc>
              <a:spcBef>
                <a:spcPct val="0"/>
              </a:spcBef>
              <a:spcAft>
                <a:spcPct val="35000"/>
              </a:spcAft>
              <a:buNone/>
            </a:pPr>
            <a:r>
              <a:rPr lang="en-US" sz="800" b="1" kern="1200" dirty="0">
                <a:latin typeface="Montserrat" panose="020B0604020202020204" charset="0"/>
              </a:rPr>
              <a:t>METHODOLOGY</a:t>
            </a:r>
          </a:p>
        </p:txBody>
      </p:sp>
      <p:sp>
        <p:nvSpPr>
          <p:cNvPr id="11" name="Shape 10"/>
          <p:cNvSpPr/>
          <p:nvPr/>
        </p:nvSpPr>
        <p:spPr>
          <a:xfrm>
            <a:off x="7547726" y="1624403"/>
            <a:ext cx="1348083" cy="871660"/>
          </a:xfrm>
          <a:prstGeom prst="leftCircularArrow">
            <a:avLst>
              <a:gd name="adj1" fmla="val 10980"/>
              <a:gd name="adj2" fmla="val 1142322"/>
              <a:gd name="adj3" fmla="val 6300000"/>
              <a:gd name="adj4" fmla="val 18900000"/>
              <a:gd name="adj5" fmla="val 12500"/>
            </a:avLst>
          </a:prstGeom>
        </p:spPr>
        <p:style>
          <a:lnRef idx="0">
            <a:schemeClr val="lt1">
              <a:hueOff val="0"/>
              <a:satOff val="0"/>
              <a:lumOff val="0"/>
              <a:alphaOff val="0"/>
            </a:schemeClr>
          </a:lnRef>
          <a:fillRef idx="3">
            <a:schemeClr val="accent5">
              <a:hueOff val="0"/>
              <a:satOff val="0"/>
              <a:lumOff val="0"/>
              <a:alphaOff val="0"/>
            </a:schemeClr>
          </a:fillRef>
          <a:effectRef idx="3">
            <a:schemeClr val="accent5">
              <a:hueOff val="0"/>
              <a:satOff val="0"/>
              <a:lumOff val="0"/>
              <a:alphaOff val="0"/>
            </a:schemeClr>
          </a:effectRef>
          <a:fontRef idx="minor">
            <a:schemeClr val="lt1"/>
          </a:fontRef>
        </p:style>
      </p:sp>
      <p:sp>
        <p:nvSpPr>
          <p:cNvPr id="12" name="Freeform: Shape 11"/>
          <p:cNvSpPr/>
          <p:nvPr/>
        </p:nvSpPr>
        <p:spPr>
          <a:xfrm>
            <a:off x="7464766" y="1938684"/>
            <a:ext cx="1390079" cy="243097"/>
          </a:xfrm>
          <a:custGeom>
            <a:avLst/>
            <a:gdLst>
              <a:gd name="connsiteX0" fmla="*/ 0 w 797287"/>
              <a:gd name="connsiteY0" fmla="*/ 0 h 398465"/>
              <a:gd name="connsiteX1" fmla="*/ 797287 w 797287"/>
              <a:gd name="connsiteY1" fmla="*/ 0 h 398465"/>
              <a:gd name="connsiteX2" fmla="*/ 797287 w 797287"/>
              <a:gd name="connsiteY2" fmla="*/ 398465 h 398465"/>
              <a:gd name="connsiteX3" fmla="*/ 0 w 797287"/>
              <a:gd name="connsiteY3" fmla="*/ 398465 h 398465"/>
              <a:gd name="connsiteX4" fmla="*/ 0 w 797287"/>
              <a:gd name="connsiteY4" fmla="*/ 0 h 3984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287" h="398465">
                <a:moveTo>
                  <a:pt x="0" y="0"/>
                </a:moveTo>
                <a:lnTo>
                  <a:pt x="797287" y="0"/>
                </a:lnTo>
                <a:lnTo>
                  <a:pt x="797287" y="398465"/>
                </a:lnTo>
                <a:lnTo>
                  <a:pt x="0" y="39846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445" tIns="4445" rIns="4445" bIns="4445" numCol="1" spcCol="1270" anchor="ctr" anchorCtr="0">
            <a:noAutofit/>
          </a:bodyPr>
          <a:lstStyle/>
          <a:p>
            <a:pPr marL="0" lvl="0" indent="0" algn="ctr" defTabSz="311150">
              <a:lnSpc>
                <a:spcPct val="90000"/>
              </a:lnSpc>
              <a:spcBef>
                <a:spcPct val="0"/>
              </a:spcBef>
              <a:spcAft>
                <a:spcPct val="35000"/>
              </a:spcAft>
              <a:buNone/>
            </a:pPr>
            <a:r>
              <a:rPr lang="en-US" sz="800" b="1" kern="1200" dirty="0">
                <a:latin typeface="Montserrat" panose="020B0604020202020204" charset="0"/>
              </a:rPr>
              <a:t>RESULTS AND </a:t>
            </a:r>
          </a:p>
          <a:p>
            <a:pPr marL="0" lvl="0" indent="0" algn="ctr" defTabSz="311150">
              <a:lnSpc>
                <a:spcPct val="90000"/>
              </a:lnSpc>
              <a:spcBef>
                <a:spcPct val="0"/>
              </a:spcBef>
              <a:spcAft>
                <a:spcPct val="35000"/>
              </a:spcAft>
              <a:buNone/>
            </a:pPr>
            <a:r>
              <a:rPr lang="en-US" sz="800" b="1" kern="1200" dirty="0">
                <a:latin typeface="Montserrat" panose="020B0604020202020204" charset="0"/>
              </a:rPr>
              <a:t>DISCUSSION</a:t>
            </a:r>
          </a:p>
        </p:txBody>
      </p:sp>
      <p:sp>
        <p:nvSpPr>
          <p:cNvPr id="13" name="Block Arc 12"/>
          <p:cNvSpPr/>
          <p:nvPr/>
        </p:nvSpPr>
        <p:spPr>
          <a:xfrm>
            <a:off x="7820596" y="2183189"/>
            <a:ext cx="1158173" cy="749267"/>
          </a:xfrm>
          <a:prstGeom prst="blockArc">
            <a:avLst>
              <a:gd name="adj1" fmla="val 13500000"/>
              <a:gd name="adj2" fmla="val 10800000"/>
              <a:gd name="adj3" fmla="val 12740"/>
            </a:avLst>
          </a:prstGeom>
        </p:spPr>
        <p:style>
          <a:lnRef idx="0">
            <a:schemeClr val="lt1">
              <a:hueOff val="0"/>
              <a:satOff val="0"/>
              <a:lumOff val="0"/>
              <a:alphaOff val="0"/>
            </a:schemeClr>
          </a:lnRef>
          <a:fillRef idx="3">
            <a:schemeClr val="accent6">
              <a:hueOff val="0"/>
              <a:satOff val="0"/>
              <a:lumOff val="0"/>
              <a:alphaOff val="0"/>
            </a:schemeClr>
          </a:fillRef>
          <a:effectRef idx="3">
            <a:schemeClr val="accent6">
              <a:hueOff val="0"/>
              <a:satOff val="0"/>
              <a:lumOff val="0"/>
              <a:alphaOff val="0"/>
            </a:schemeClr>
          </a:effectRef>
          <a:fontRef idx="minor">
            <a:schemeClr val="lt1"/>
          </a:fontRef>
        </p:style>
      </p:sp>
      <p:sp>
        <p:nvSpPr>
          <p:cNvPr id="14" name="Freeform: Shape 13"/>
          <p:cNvSpPr/>
          <p:nvPr/>
        </p:nvSpPr>
        <p:spPr>
          <a:xfrm>
            <a:off x="7722999" y="2462193"/>
            <a:ext cx="1390079" cy="243097"/>
          </a:xfrm>
          <a:custGeom>
            <a:avLst/>
            <a:gdLst>
              <a:gd name="connsiteX0" fmla="*/ 0 w 797287"/>
              <a:gd name="connsiteY0" fmla="*/ 0 h 398465"/>
              <a:gd name="connsiteX1" fmla="*/ 797287 w 797287"/>
              <a:gd name="connsiteY1" fmla="*/ 0 h 398465"/>
              <a:gd name="connsiteX2" fmla="*/ 797287 w 797287"/>
              <a:gd name="connsiteY2" fmla="*/ 398465 h 398465"/>
              <a:gd name="connsiteX3" fmla="*/ 0 w 797287"/>
              <a:gd name="connsiteY3" fmla="*/ 398465 h 398465"/>
              <a:gd name="connsiteX4" fmla="*/ 0 w 797287"/>
              <a:gd name="connsiteY4" fmla="*/ 0 h 3984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287" h="398465">
                <a:moveTo>
                  <a:pt x="0" y="0"/>
                </a:moveTo>
                <a:lnTo>
                  <a:pt x="797287" y="0"/>
                </a:lnTo>
                <a:lnTo>
                  <a:pt x="797287" y="398465"/>
                </a:lnTo>
                <a:lnTo>
                  <a:pt x="0" y="39846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445" tIns="4445" rIns="4445" bIns="4445" numCol="1" spcCol="1270" anchor="ctr" anchorCtr="0">
            <a:noAutofit/>
          </a:bodyPr>
          <a:lstStyle/>
          <a:p>
            <a:pPr marL="0" lvl="0" indent="0" algn="ctr" defTabSz="311150">
              <a:lnSpc>
                <a:spcPct val="90000"/>
              </a:lnSpc>
              <a:spcBef>
                <a:spcPct val="0"/>
              </a:spcBef>
              <a:spcAft>
                <a:spcPct val="35000"/>
              </a:spcAft>
              <a:buNone/>
            </a:pPr>
            <a:r>
              <a:rPr lang="en-US" sz="800" b="1" kern="1200" dirty="0">
                <a:latin typeface="Montserrat" panose="020B0604020202020204" charset="0"/>
              </a:rPr>
              <a:t>CONCLUSION</a:t>
            </a:r>
          </a:p>
        </p:txBody>
      </p:sp>
      <p:pic>
        <p:nvPicPr>
          <p:cNvPr id="15" name="A Robot For Friendship">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32037" y="990494"/>
            <a:ext cx="6493418" cy="3652547"/>
          </a:xfrm>
          <a:prstGeom prst="rect">
            <a:avLst/>
          </a:prstGeom>
        </p:spPr>
      </p:pic>
      <p:sp>
        <p:nvSpPr>
          <p:cNvPr id="17" name="Title 1"/>
          <p:cNvSpPr txBox="1">
            <a:spLocks/>
          </p:cNvSpPr>
          <p:nvPr/>
        </p:nvSpPr>
        <p:spPr>
          <a:xfrm>
            <a:off x="249453" y="369975"/>
            <a:ext cx="6936958" cy="485699"/>
          </a:xfrm>
          <a:prstGeom prst="rect">
            <a:avLst/>
          </a:prstGeom>
          <a:noFill/>
          <a:ln>
            <a:noFill/>
          </a:ln>
        </p:spPr>
        <p:txBody>
          <a:bodyPr lIns="91425" tIns="91425" rIns="91425" bIns="91425" anchor="b"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rgbClr val="999999"/>
              </a:buClr>
              <a:buSzPct val="100000"/>
              <a:buFont typeface="Montserrat"/>
              <a:buNone/>
              <a:defRPr sz="2400" b="1" i="0" u="none" strike="noStrike" cap="none">
                <a:solidFill>
                  <a:srgbClr val="999999"/>
                </a:solidFill>
                <a:latin typeface="Montserrat"/>
                <a:ea typeface="Montserrat"/>
                <a:cs typeface="Montserrat"/>
                <a:sym typeface="Montserrat"/>
              </a:defRPr>
            </a:lvl1pPr>
            <a:lvl2pPr lvl="1">
              <a:spcBef>
                <a:spcPts val="0"/>
              </a:spcBef>
              <a:buClr>
                <a:srgbClr val="999999"/>
              </a:buClr>
              <a:buSzPct val="100000"/>
              <a:buFont typeface="Montserrat"/>
              <a:buNone/>
              <a:defRPr sz="2400" b="1">
                <a:solidFill>
                  <a:srgbClr val="999999"/>
                </a:solidFill>
                <a:latin typeface="Montserrat"/>
                <a:ea typeface="Montserrat"/>
                <a:cs typeface="Montserrat"/>
                <a:sym typeface="Montserrat"/>
              </a:defRPr>
            </a:lvl2pPr>
            <a:lvl3pPr lvl="2">
              <a:spcBef>
                <a:spcPts val="0"/>
              </a:spcBef>
              <a:buClr>
                <a:srgbClr val="999999"/>
              </a:buClr>
              <a:buSzPct val="100000"/>
              <a:buFont typeface="Montserrat"/>
              <a:buNone/>
              <a:defRPr sz="2400" b="1">
                <a:solidFill>
                  <a:srgbClr val="999999"/>
                </a:solidFill>
                <a:latin typeface="Montserrat"/>
                <a:ea typeface="Montserrat"/>
                <a:cs typeface="Montserrat"/>
                <a:sym typeface="Montserrat"/>
              </a:defRPr>
            </a:lvl3pPr>
            <a:lvl4pPr lvl="3">
              <a:spcBef>
                <a:spcPts val="0"/>
              </a:spcBef>
              <a:buClr>
                <a:srgbClr val="999999"/>
              </a:buClr>
              <a:buSzPct val="100000"/>
              <a:buFont typeface="Montserrat"/>
              <a:buNone/>
              <a:defRPr sz="2400" b="1">
                <a:solidFill>
                  <a:srgbClr val="999999"/>
                </a:solidFill>
                <a:latin typeface="Montserrat"/>
                <a:ea typeface="Montserrat"/>
                <a:cs typeface="Montserrat"/>
                <a:sym typeface="Montserrat"/>
              </a:defRPr>
            </a:lvl4pPr>
            <a:lvl5pPr lvl="4">
              <a:spcBef>
                <a:spcPts val="0"/>
              </a:spcBef>
              <a:buClr>
                <a:srgbClr val="999999"/>
              </a:buClr>
              <a:buSzPct val="100000"/>
              <a:buFont typeface="Montserrat"/>
              <a:buNone/>
              <a:defRPr sz="2400" b="1">
                <a:solidFill>
                  <a:srgbClr val="999999"/>
                </a:solidFill>
                <a:latin typeface="Montserrat"/>
                <a:ea typeface="Montserrat"/>
                <a:cs typeface="Montserrat"/>
                <a:sym typeface="Montserrat"/>
              </a:defRPr>
            </a:lvl5pPr>
            <a:lvl6pPr lvl="5">
              <a:spcBef>
                <a:spcPts val="0"/>
              </a:spcBef>
              <a:buClr>
                <a:srgbClr val="999999"/>
              </a:buClr>
              <a:buSzPct val="100000"/>
              <a:buFont typeface="Montserrat"/>
              <a:buNone/>
              <a:defRPr sz="2400" b="1">
                <a:solidFill>
                  <a:srgbClr val="999999"/>
                </a:solidFill>
                <a:latin typeface="Montserrat"/>
                <a:ea typeface="Montserrat"/>
                <a:cs typeface="Montserrat"/>
                <a:sym typeface="Montserrat"/>
              </a:defRPr>
            </a:lvl6pPr>
            <a:lvl7pPr lvl="6">
              <a:spcBef>
                <a:spcPts val="0"/>
              </a:spcBef>
              <a:buClr>
                <a:srgbClr val="999999"/>
              </a:buClr>
              <a:buSzPct val="100000"/>
              <a:buFont typeface="Montserrat"/>
              <a:buNone/>
              <a:defRPr sz="2400" b="1">
                <a:solidFill>
                  <a:srgbClr val="999999"/>
                </a:solidFill>
                <a:latin typeface="Montserrat"/>
                <a:ea typeface="Montserrat"/>
                <a:cs typeface="Montserrat"/>
                <a:sym typeface="Montserrat"/>
              </a:defRPr>
            </a:lvl7pPr>
            <a:lvl8pPr lvl="7">
              <a:spcBef>
                <a:spcPts val="0"/>
              </a:spcBef>
              <a:buClr>
                <a:srgbClr val="999999"/>
              </a:buClr>
              <a:buSzPct val="100000"/>
              <a:buFont typeface="Montserrat"/>
              <a:buNone/>
              <a:defRPr sz="2400" b="1">
                <a:solidFill>
                  <a:srgbClr val="999999"/>
                </a:solidFill>
                <a:latin typeface="Montserrat"/>
                <a:ea typeface="Montserrat"/>
                <a:cs typeface="Montserrat"/>
                <a:sym typeface="Montserrat"/>
              </a:defRPr>
            </a:lvl8pPr>
            <a:lvl9pPr lvl="8">
              <a:spcBef>
                <a:spcPts val="0"/>
              </a:spcBef>
              <a:buClr>
                <a:srgbClr val="999999"/>
              </a:buClr>
              <a:buSzPct val="100000"/>
              <a:buFont typeface="Montserrat"/>
              <a:buNone/>
              <a:defRPr sz="2400" b="1">
                <a:solidFill>
                  <a:srgbClr val="999999"/>
                </a:solidFill>
                <a:latin typeface="Montserrat"/>
                <a:ea typeface="Montserrat"/>
                <a:cs typeface="Montserrat"/>
                <a:sym typeface="Montserrat"/>
              </a:defRPr>
            </a:lvl9pPr>
          </a:lstStyle>
          <a:p>
            <a:r>
              <a:rPr lang="en-SG" dirty="0">
                <a:solidFill>
                  <a:schemeClr val="tx1"/>
                </a:solidFill>
              </a:rPr>
              <a:t>Robots based Nursing Staff Support System</a:t>
            </a:r>
          </a:p>
        </p:txBody>
      </p:sp>
    </p:spTree>
    <p:extLst>
      <p:ext uri="{BB962C8B-B14F-4D97-AF65-F5344CB8AC3E}">
        <p14:creationId xmlns:p14="http://schemas.microsoft.com/office/powerpoint/2010/main" val="1336407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nodeType="withEffect">
                                  <p:stCondLst>
                                    <p:cond delay="0"/>
                                  </p:stCondLst>
                                  <p:childTnLst>
                                    <p:set>
                                      <p:cBhvr>
                                        <p:cTn id="6" dur="indefinite"/>
                                        <p:tgtEl>
                                          <p:spTgt spid="9"/>
                                        </p:tgtEl>
                                        <p:attrNameLst>
                                          <p:attrName>style.opacity</p:attrName>
                                        </p:attrNameLst>
                                      </p:cBhvr>
                                      <p:to>
                                        <p:strVal val="0.25"/>
                                      </p:to>
                                    </p:set>
                                    <p:animEffect filter="image" prLst="opacity: 0.25">
                                      <p:cBhvr rctx="IE">
                                        <p:cTn id="7" dur="indefinite"/>
                                        <p:tgtEl>
                                          <p:spTgt spid="9"/>
                                        </p:tgtEl>
                                      </p:cBhvr>
                                    </p:animEffect>
                                  </p:childTnLst>
                                </p:cTn>
                              </p:par>
                              <p:par>
                                <p:cTn id="8" presetID="9" presetClass="emph" presetSubtype="0" grpId="0" nodeType="withEffect">
                                  <p:stCondLst>
                                    <p:cond delay="0"/>
                                  </p:stCondLst>
                                  <p:childTnLst>
                                    <p:set>
                                      <p:cBhvr>
                                        <p:cTn id="9" dur="indefinite"/>
                                        <p:tgtEl>
                                          <p:spTgt spid="10"/>
                                        </p:tgtEl>
                                        <p:attrNameLst>
                                          <p:attrName>style.opacity</p:attrName>
                                        </p:attrNameLst>
                                      </p:cBhvr>
                                      <p:to>
                                        <p:strVal val="0.25"/>
                                      </p:to>
                                    </p:set>
                                    <p:animEffect filter="image" prLst="opacity: 0.25">
                                      <p:cBhvr rctx="IE">
                                        <p:cTn id="10" dur="indefinite"/>
                                        <p:tgtEl>
                                          <p:spTgt spid="10"/>
                                        </p:tgtEl>
                                      </p:cBhvr>
                                    </p:animEffect>
                                  </p:childTnLst>
                                </p:cTn>
                              </p:par>
                              <p:par>
                                <p:cTn id="11" presetID="9" presetClass="emph" presetSubtype="0" nodeType="withEffect">
                                  <p:stCondLst>
                                    <p:cond delay="0"/>
                                  </p:stCondLst>
                                  <p:childTnLst>
                                    <p:set>
                                      <p:cBhvr>
                                        <p:cTn id="12" dur="indefinite"/>
                                        <p:tgtEl>
                                          <p:spTgt spid="11"/>
                                        </p:tgtEl>
                                        <p:attrNameLst>
                                          <p:attrName>style.opacity</p:attrName>
                                        </p:attrNameLst>
                                      </p:cBhvr>
                                      <p:to>
                                        <p:strVal val="0.25"/>
                                      </p:to>
                                    </p:set>
                                    <p:animEffect filter="image" prLst="opacity: 0.25">
                                      <p:cBhvr rctx="IE">
                                        <p:cTn id="13" dur="indefinite"/>
                                        <p:tgtEl>
                                          <p:spTgt spid="11"/>
                                        </p:tgtEl>
                                      </p:cBhvr>
                                    </p:animEffect>
                                  </p:childTnLst>
                                </p:cTn>
                              </p:par>
                              <p:par>
                                <p:cTn id="14" presetID="9" presetClass="emph" presetSubtype="0" grpId="0" nodeType="withEffect">
                                  <p:stCondLst>
                                    <p:cond delay="0"/>
                                  </p:stCondLst>
                                  <p:childTnLst>
                                    <p:set>
                                      <p:cBhvr>
                                        <p:cTn id="15" dur="indefinite"/>
                                        <p:tgtEl>
                                          <p:spTgt spid="12"/>
                                        </p:tgtEl>
                                        <p:attrNameLst>
                                          <p:attrName>style.opacity</p:attrName>
                                        </p:attrNameLst>
                                      </p:cBhvr>
                                      <p:to>
                                        <p:strVal val="0.25"/>
                                      </p:to>
                                    </p:set>
                                    <p:animEffect filter="image" prLst="opacity: 0.25">
                                      <p:cBhvr rctx="IE">
                                        <p:cTn id="16" dur="indefinite"/>
                                        <p:tgtEl>
                                          <p:spTgt spid="12"/>
                                        </p:tgtEl>
                                      </p:cBhvr>
                                    </p:animEffect>
                                  </p:childTnLst>
                                </p:cTn>
                              </p:par>
                              <p:par>
                                <p:cTn id="17" presetID="9" presetClass="emph" presetSubtype="0" nodeType="withEffect">
                                  <p:stCondLst>
                                    <p:cond delay="0"/>
                                  </p:stCondLst>
                                  <p:childTnLst>
                                    <p:set>
                                      <p:cBhvr>
                                        <p:cTn id="18" dur="indefinite"/>
                                        <p:tgtEl>
                                          <p:spTgt spid="13"/>
                                        </p:tgtEl>
                                        <p:attrNameLst>
                                          <p:attrName>style.opacity</p:attrName>
                                        </p:attrNameLst>
                                      </p:cBhvr>
                                      <p:to>
                                        <p:strVal val="0.25"/>
                                      </p:to>
                                    </p:set>
                                    <p:animEffect filter="image" prLst="opacity: 0.25">
                                      <p:cBhvr rctx="IE">
                                        <p:cTn id="19" dur="indefinite"/>
                                        <p:tgtEl>
                                          <p:spTgt spid="13"/>
                                        </p:tgtEl>
                                      </p:cBhvr>
                                    </p:animEffect>
                                  </p:childTnLst>
                                </p:cTn>
                              </p:par>
                              <p:par>
                                <p:cTn id="20" presetID="9" presetClass="emph" presetSubtype="0" grpId="0" nodeType="withEffect">
                                  <p:stCondLst>
                                    <p:cond delay="0"/>
                                  </p:stCondLst>
                                  <p:childTnLst>
                                    <p:set>
                                      <p:cBhvr>
                                        <p:cTn id="21" dur="indefinite"/>
                                        <p:tgtEl>
                                          <p:spTgt spid="14"/>
                                        </p:tgtEl>
                                        <p:attrNameLst>
                                          <p:attrName>style.opacity</p:attrName>
                                        </p:attrNameLst>
                                      </p:cBhvr>
                                      <p:to>
                                        <p:strVal val="0.25"/>
                                      </p:to>
                                    </p:set>
                                    <p:animEffect filter="image" prLst="opacity: 0.25">
                                      <p:cBhvr rctx="IE">
                                        <p:cTn id="22" dur="indefinite"/>
                                        <p:tgtEl>
                                          <p:spTgt spid="14"/>
                                        </p:tgtEl>
                                      </p:cBhvr>
                                    </p:animEffect>
                                  </p:childTnLst>
                                </p:cTn>
                              </p:par>
                              <p:par>
                                <p:cTn id="23" presetID="9" presetClass="emph" presetSubtype="0" grpId="0" nodeType="withEffect">
                                  <p:stCondLst>
                                    <p:cond delay="0"/>
                                  </p:stCondLst>
                                  <p:childTnLst>
                                    <p:set>
                                      <p:cBhvr>
                                        <p:cTn id="24" dur="indefinite"/>
                                        <p:tgtEl>
                                          <p:spTgt spid="6"/>
                                        </p:tgtEl>
                                        <p:attrNameLst>
                                          <p:attrName>style.opacity</p:attrName>
                                        </p:attrNameLst>
                                      </p:cBhvr>
                                      <p:to>
                                        <p:strVal val="0.25"/>
                                      </p:to>
                                    </p:set>
                                    <p:animEffect filter="image" prLst="opacity: 0.25">
                                      <p:cBhvr rctx="IE">
                                        <p:cTn id="25" dur="indefinite"/>
                                        <p:tgtEl>
                                          <p:spTgt spid="6"/>
                                        </p:tgtEl>
                                      </p:cBhvr>
                                    </p:animEffect>
                                  </p:childTnLst>
                                </p:cTn>
                              </p:par>
                              <p:par>
                                <p:cTn id="26" presetID="9" presetClass="emph" presetSubtype="0" nodeType="withEffect">
                                  <p:stCondLst>
                                    <p:cond delay="0"/>
                                  </p:stCondLst>
                                  <p:childTnLst>
                                    <p:set>
                                      <p:cBhvr>
                                        <p:cTn id="27" dur="indefinite"/>
                                        <p:tgtEl>
                                          <p:spTgt spid="5"/>
                                        </p:tgtEl>
                                        <p:attrNameLst>
                                          <p:attrName>style.opacity</p:attrName>
                                        </p:attrNameLst>
                                      </p:cBhvr>
                                      <p:to>
                                        <p:strVal val="0.25"/>
                                      </p:to>
                                    </p:set>
                                    <p:animEffect filter="image" prLst="opacity: 0.25">
                                      <p:cBhvr rctx="IE">
                                        <p:cTn id="28" dur="indefinite"/>
                                        <p:tgtEl>
                                          <p:spTgt spid="5"/>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xit" presetSubtype="0" fill="hold" nodeType="clickEffect">
                                  <p:stCondLst>
                                    <p:cond delay="0"/>
                                  </p:stCondLst>
                                  <p:childTnLst>
                                    <p:animEffect transition="out" filter="fade">
                                      <p:cBhvr>
                                        <p:cTn id="32" dur="500"/>
                                        <p:tgtEl>
                                          <p:spTgt spid="15"/>
                                        </p:tgtEl>
                                      </p:cBhvr>
                                    </p:animEffect>
                                    <p:set>
                                      <p:cBhvr>
                                        <p:cTn id="33" dur="1" fill="hold">
                                          <p:stCondLst>
                                            <p:cond delay="499"/>
                                          </p:stCondLst>
                                        </p:cTn>
                                        <p:tgtEl>
                                          <p:spTgt spid="15"/>
                                        </p:tgtEl>
                                        <p:attrNameLst>
                                          <p:attrName>style.visibility</p:attrName>
                                        </p:attrNameLst>
                                      </p:cBhvr>
                                      <p:to>
                                        <p:strVal val="hidden"/>
                                      </p:to>
                                    </p:set>
                                    <p:cmd type="call" cmd="stop">
                                      <p:cBhvr>
                                        <p:cTn id="34" dur="1">
                                          <p:stCondLst>
                                            <p:cond delay="499"/>
                                          </p:stCondLst>
                                        </p:cTn>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35" fill="hold" display="0">
                  <p:stCondLst>
                    <p:cond delay="indefinite"/>
                  </p:stCondLst>
                </p:cTn>
                <p:tgtEl>
                  <p:spTgt spid="15"/>
                </p:tgtEl>
              </p:cMediaNode>
            </p:video>
          </p:childTnLst>
        </p:cTn>
      </p:par>
    </p:tnLst>
    <p:bldLst>
      <p:bldP spid="6" grpId="0"/>
      <p:bldP spid="10" grpId="0"/>
      <p:bldP spid="12" grpId="0"/>
      <p:bldP spid="1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38350" y="1455202"/>
            <a:ext cx="5324100" cy="2954508"/>
          </a:xfrm>
        </p:spPr>
        <p:txBody>
          <a:bodyPr/>
          <a:lstStyle/>
          <a:p>
            <a:pPr marL="342900" indent="-342900">
              <a:buFont typeface="Wingdings" panose="05000000000000000000" pitchFamily="2" charset="2"/>
              <a:buChar char="v"/>
            </a:pPr>
            <a:r>
              <a:rPr lang="en-SG" dirty="0">
                <a:solidFill>
                  <a:schemeClr val="tx1"/>
                </a:solidFill>
              </a:rPr>
              <a:t>Usually Heterogeneous robots are deployed in care centre</a:t>
            </a:r>
          </a:p>
          <a:p>
            <a:pPr marL="342900" indent="-342900">
              <a:buFont typeface="Wingdings" panose="05000000000000000000" pitchFamily="2" charset="2"/>
              <a:buChar char="v"/>
            </a:pPr>
            <a:r>
              <a:rPr lang="en-SG" dirty="0">
                <a:solidFill>
                  <a:schemeClr val="tx1"/>
                </a:solidFill>
              </a:rPr>
              <a:t>Requires specialized algorithm to schedule task effectively</a:t>
            </a:r>
          </a:p>
          <a:p>
            <a:pPr marL="342900" indent="-342900">
              <a:buFont typeface="Wingdings" panose="05000000000000000000" pitchFamily="2" charset="2"/>
              <a:buChar char="v"/>
            </a:pPr>
            <a:r>
              <a:rPr lang="en-SG" dirty="0">
                <a:solidFill>
                  <a:schemeClr val="tx1"/>
                </a:solidFill>
              </a:rPr>
              <a:t>Consensus Based Parallel Auction and Execution (CBPAE) algorithm </a:t>
            </a:r>
          </a:p>
          <a:p>
            <a:pPr marL="342900" indent="-342900">
              <a:buFont typeface="Wingdings" panose="05000000000000000000" pitchFamily="2" charset="2"/>
              <a:buChar char="v"/>
            </a:pPr>
            <a:r>
              <a:rPr lang="en-SG" dirty="0">
                <a:solidFill>
                  <a:schemeClr val="tx1"/>
                </a:solidFill>
              </a:rPr>
              <a:t>Bid value calculated based on certain factors such as the expertise and work estimate of the task</a:t>
            </a:r>
          </a:p>
          <a:p>
            <a:pPr>
              <a:buNone/>
            </a:pPr>
            <a:endParaRPr lang="en-SG" dirty="0">
              <a:solidFill>
                <a:schemeClr val="tx1"/>
              </a:solidFill>
            </a:endParaRPr>
          </a:p>
        </p:txBody>
      </p:sp>
      <p:sp>
        <p:nvSpPr>
          <p:cNvPr id="15" name="Arrow: Circular 14"/>
          <p:cNvSpPr/>
          <p:nvPr/>
        </p:nvSpPr>
        <p:spPr>
          <a:xfrm>
            <a:off x="7764995" y="118834"/>
            <a:ext cx="1348083" cy="871660"/>
          </a:xfrm>
          <a:prstGeom prst="circularArrow">
            <a:avLst>
              <a:gd name="adj1" fmla="val 10980"/>
              <a:gd name="adj2" fmla="val 1142322"/>
              <a:gd name="adj3" fmla="val 4500000"/>
              <a:gd name="adj4" fmla="val 10800000"/>
              <a:gd name="adj5" fmla="val 12500"/>
            </a:avLst>
          </a:prstGeom>
        </p:spPr>
        <p:style>
          <a:lnRef idx="0">
            <a:schemeClr val="lt1">
              <a:hueOff val="0"/>
              <a:satOff val="0"/>
              <a:lumOff val="0"/>
              <a:alphaOff val="0"/>
            </a:schemeClr>
          </a:lnRef>
          <a:fillRef idx="3">
            <a:schemeClr val="accent2">
              <a:hueOff val="0"/>
              <a:satOff val="0"/>
              <a:lumOff val="0"/>
              <a:alphaOff val="0"/>
            </a:schemeClr>
          </a:fillRef>
          <a:effectRef idx="3">
            <a:schemeClr val="accent2">
              <a:hueOff val="0"/>
              <a:satOff val="0"/>
              <a:lumOff val="0"/>
              <a:alphaOff val="0"/>
            </a:schemeClr>
          </a:effectRef>
          <a:fontRef idx="minor">
            <a:schemeClr val="lt1"/>
          </a:fontRef>
        </p:style>
      </p:sp>
      <p:sp>
        <p:nvSpPr>
          <p:cNvPr id="16" name="Freeform: Shape 15"/>
          <p:cNvSpPr/>
          <p:nvPr/>
        </p:nvSpPr>
        <p:spPr>
          <a:xfrm>
            <a:off x="7741544" y="418885"/>
            <a:ext cx="1390079" cy="243097"/>
          </a:xfrm>
          <a:custGeom>
            <a:avLst/>
            <a:gdLst>
              <a:gd name="connsiteX0" fmla="*/ 0 w 797287"/>
              <a:gd name="connsiteY0" fmla="*/ 0 h 398465"/>
              <a:gd name="connsiteX1" fmla="*/ 797287 w 797287"/>
              <a:gd name="connsiteY1" fmla="*/ 0 h 398465"/>
              <a:gd name="connsiteX2" fmla="*/ 797287 w 797287"/>
              <a:gd name="connsiteY2" fmla="*/ 398465 h 398465"/>
              <a:gd name="connsiteX3" fmla="*/ 0 w 797287"/>
              <a:gd name="connsiteY3" fmla="*/ 398465 h 398465"/>
              <a:gd name="connsiteX4" fmla="*/ 0 w 797287"/>
              <a:gd name="connsiteY4" fmla="*/ 0 h 3984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287" h="398465">
                <a:moveTo>
                  <a:pt x="0" y="0"/>
                </a:moveTo>
                <a:lnTo>
                  <a:pt x="797287" y="0"/>
                </a:lnTo>
                <a:lnTo>
                  <a:pt x="797287" y="398465"/>
                </a:lnTo>
                <a:lnTo>
                  <a:pt x="0" y="39846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445" tIns="4445" rIns="4445" bIns="4445" numCol="1" spcCol="1270" anchor="ctr" anchorCtr="0">
            <a:noAutofit/>
          </a:bodyPr>
          <a:lstStyle/>
          <a:p>
            <a:pPr marL="0" lvl="0" indent="0" algn="ctr" defTabSz="311150">
              <a:lnSpc>
                <a:spcPct val="90000"/>
              </a:lnSpc>
              <a:spcBef>
                <a:spcPct val="0"/>
              </a:spcBef>
              <a:spcAft>
                <a:spcPct val="35000"/>
              </a:spcAft>
              <a:buNone/>
            </a:pPr>
            <a:r>
              <a:rPr lang="en-US" sz="800" b="1" kern="1200" dirty="0">
                <a:latin typeface="Montserrat" panose="020B0604020202020204" charset="0"/>
              </a:rPr>
              <a:t>INTRODUCTION</a:t>
            </a:r>
          </a:p>
        </p:txBody>
      </p:sp>
      <p:sp>
        <p:nvSpPr>
          <p:cNvPr id="17" name="Shape 16"/>
          <p:cNvSpPr/>
          <p:nvPr/>
        </p:nvSpPr>
        <p:spPr>
          <a:xfrm>
            <a:off x="7547726" y="619659"/>
            <a:ext cx="1348083" cy="871660"/>
          </a:xfrm>
          <a:prstGeom prst="leftCircularArrow">
            <a:avLst>
              <a:gd name="adj1" fmla="val 10980"/>
              <a:gd name="adj2" fmla="val 1142322"/>
              <a:gd name="adj3" fmla="val 6300000"/>
              <a:gd name="adj4" fmla="val 18900000"/>
              <a:gd name="adj5" fmla="val 12500"/>
            </a:avLst>
          </a:prstGeom>
        </p:spPr>
        <p:style>
          <a:lnRef idx="0">
            <a:schemeClr val="lt1">
              <a:hueOff val="0"/>
              <a:satOff val="0"/>
              <a:lumOff val="0"/>
              <a:alphaOff val="0"/>
            </a:schemeClr>
          </a:lnRef>
          <a:fillRef idx="3">
            <a:schemeClr val="accent3">
              <a:hueOff val="0"/>
              <a:satOff val="0"/>
              <a:lumOff val="0"/>
              <a:alphaOff val="0"/>
            </a:schemeClr>
          </a:fillRef>
          <a:effectRef idx="3">
            <a:schemeClr val="accent3">
              <a:hueOff val="0"/>
              <a:satOff val="0"/>
              <a:lumOff val="0"/>
              <a:alphaOff val="0"/>
            </a:schemeClr>
          </a:effectRef>
          <a:fontRef idx="minor">
            <a:schemeClr val="lt1"/>
          </a:fontRef>
        </p:style>
      </p:sp>
      <p:sp>
        <p:nvSpPr>
          <p:cNvPr id="18" name="Freeform: Shape 17"/>
          <p:cNvSpPr/>
          <p:nvPr/>
        </p:nvSpPr>
        <p:spPr>
          <a:xfrm>
            <a:off x="7547726" y="924557"/>
            <a:ext cx="1390079" cy="243097"/>
          </a:xfrm>
          <a:custGeom>
            <a:avLst/>
            <a:gdLst>
              <a:gd name="connsiteX0" fmla="*/ 0 w 797287"/>
              <a:gd name="connsiteY0" fmla="*/ 0 h 398465"/>
              <a:gd name="connsiteX1" fmla="*/ 797287 w 797287"/>
              <a:gd name="connsiteY1" fmla="*/ 0 h 398465"/>
              <a:gd name="connsiteX2" fmla="*/ 797287 w 797287"/>
              <a:gd name="connsiteY2" fmla="*/ 398465 h 398465"/>
              <a:gd name="connsiteX3" fmla="*/ 0 w 797287"/>
              <a:gd name="connsiteY3" fmla="*/ 398465 h 398465"/>
              <a:gd name="connsiteX4" fmla="*/ 0 w 797287"/>
              <a:gd name="connsiteY4" fmla="*/ 0 h 3984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287" h="398465">
                <a:moveTo>
                  <a:pt x="0" y="0"/>
                </a:moveTo>
                <a:lnTo>
                  <a:pt x="797287" y="0"/>
                </a:lnTo>
                <a:lnTo>
                  <a:pt x="797287" y="398465"/>
                </a:lnTo>
                <a:lnTo>
                  <a:pt x="0" y="39846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445" tIns="4445" rIns="4445" bIns="4445" numCol="1" spcCol="1270" anchor="ctr" anchorCtr="0">
            <a:noAutofit/>
          </a:bodyPr>
          <a:lstStyle/>
          <a:p>
            <a:pPr marL="0" lvl="0" indent="0" algn="ctr" defTabSz="311150">
              <a:lnSpc>
                <a:spcPct val="90000"/>
              </a:lnSpc>
              <a:spcBef>
                <a:spcPct val="0"/>
              </a:spcBef>
              <a:spcAft>
                <a:spcPct val="35000"/>
              </a:spcAft>
              <a:buNone/>
            </a:pPr>
            <a:r>
              <a:rPr lang="en-US" sz="800" b="1" kern="1200" dirty="0">
                <a:latin typeface="Montserrat" panose="020B0604020202020204" charset="0"/>
              </a:rPr>
              <a:t>REVIEW OF </a:t>
            </a:r>
          </a:p>
          <a:p>
            <a:pPr marL="0" lvl="0" indent="0" algn="ctr" defTabSz="311150">
              <a:lnSpc>
                <a:spcPct val="90000"/>
              </a:lnSpc>
              <a:spcBef>
                <a:spcPct val="0"/>
              </a:spcBef>
              <a:spcAft>
                <a:spcPct val="35000"/>
              </a:spcAft>
              <a:buNone/>
            </a:pPr>
            <a:r>
              <a:rPr lang="en-US" sz="800" b="1" kern="1200" dirty="0">
                <a:latin typeface="Montserrat" panose="020B0604020202020204" charset="0"/>
              </a:rPr>
              <a:t>EXISTING WORKS</a:t>
            </a:r>
          </a:p>
        </p:txBody>
      </p:sp>
      <p:sp>
        <p:nvSpPr>
          <p:cNvPr id="19" name="Arrow: Circular 18"/>
          <p:cNvSpPr/>
          <p:nvPr/>
        </p:nvSpPr>
        <p:spPr>
          <a:xfrm>
            <a:off x="7764995" y="1122734"/>
            <a:ext cx="1348083" cy="871660"/>
          </a:xfrm>
          <a:prstGeom prst="circularArrow">
            <a:avLst>
              <a:gd name="adj1" fmla="val 10980"/>
              <a:gd name="adj2" fmla="val 1142322"/>
              <a:gd name="adj3" fmla="val 4500000"/>
              <a:gd name="adj4" fmla="val 13500000"/>
              <a:gd name="adj5" fmla="val 12500"/>
            </a:avLst>
          </a:prstGeom>
        </p:spPr>
        <p:style>
          <a:lnRef idx="0">
            <a:schemeClr val="lt1">
              <a:hueOff val="0"/>
              <a:satOff val="0"/>
              <a:lumOff val="0"/>
              <a:alphaOff val="0"/>
            </a:schemeClr>
          </a:lnRef>
          <a:fillRef idx="3">
            <a:schemeClr val="accent4">
              <a:hueOff val="0"/>
              <a:satOff val="0"/>
              <a:lumOff val="0"/>
              <a:alphaOff val="0"/>
            </a:schemeClr>
          </a:fillRef>
          <a:effectRef idx="3">
            <a:schemeClr val="accent4">
              <a:hueOff val="0"/>
              <a:satOff val="0"/>
              <a:lumOff val="0"/>
              <a:alphaOff val="0"/>
            </a:schemeClr>
          </a:effectRef>
          <a:fontRef idx="minor">
            <a:schemeClr val="lt1"/>
          </a:fontRef>
        </p:style>
      </p:sp>
      <p:sp>
        <p:nvSpPr>
          <p:cNvPr id="20" name="Freeform: Shape 19"/>
          <p:cNvSpPr/>
          <p:nvPr/>
        </p:nvSpPr>
        <p:spPr>
          <a:xfrm>
            <a:off x="7820596" y="1421927"/>
            <a:ext cx="1390079" cy="243097"/>
          </a:xfrm>
          <a:custGeom>
            <a:avLst/>
            <a:gdLst>
              <a:gd name="connsiteX0" fmla="*/ 0 w 797287"/>
              <a:gd name="connsiteY0" fmla="*/ 0 h 398465"/>
              <a:gd name="connsiteX1" fmla="*/ 797287 w 797287"/>
              <a:gd name="connsiteY1" fmla="*/ 0 h 398465"/>
              <a:gd name="connsiteX2" fmla="*/ 797287 w 797287"/>
              <a:gd name="connsiteY2" fmla="*/ 398465 h 398465"/>
              <a:gd name="connsiteX3" fmla="*/ 0 w 797287"/>
              <a:gd name="connsiteY3" fmla="*/ 398465 h 398465"/>
              <a:gd name="connsiteX4" fmla="*/ 0 w 797287"/>
              <a:gd name="connsiteY4" fmla="*/ 0 h 3984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287" h="398465">
                <a:moveTo>
                  <a:pt x="0" y="0"/>
                </a:moveTo>
                <a:lnTo>
                  <a:pt x="797287" y="0"/>
                </a:lnTo>
                <a:lnTo>
                  <a:pt x="797287" y="398465"/>
                </a:lnTo>
                <a:lnTo>
                  <a:pt x="0" y="39846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445" tIns="4445" rIns="4445" bIns="4445" numCol="1" spcCol="1270" anchor="ctr" anchorCtr="0">
            <a:noAutofit/>
          </a:bodyPr>
          <a:lstStyle/>
          <a:p>
            <a:pPr marL="0" lvl="0" indent="0" algn="ctr" defTabSz="311150">
              <a:lnSpc>
                <a:spcPct val="90000"/>
              </a:lnSpc>
              <a:spcBef>
                <a:spcPct val="0"/>
              </a:spcBef>
              <a:spcAft>
                <a:spcPct val="35000"/>
              </a:spcAft>
              <a:buNone/>
            </a:pPr>
            <a:r>
              <a:rPr lang="en-US" sz="800" b="1" kern="1200" dirty="0">
                <a:latin typeface="Montserrat" panose="020B0604020202020204" charset="0"/>
              </a:rPr>
              <a:t>METHODOLOGY</a:t>
            </a:r>
          </a:p>
        </p:txBody>
      </p:sp>
      <p:sp>
        <p:nvSpPr>
          <p:cNvPr id="21" name="Shape 20"/>
          <p:cNvSpPr/>
          <p:nvPr/>
        </p:nvSpPr>
        <p:spPr>
          <a:xfrm>
            <a:off x="7547726" y="1624403"/>
            <a:ext cx="1348083" cy="871660"/>
          </a:xfrm>
          <a:prstGeom prst="leftCircularArrow">
            <a:avLst>
              <a:gd name="adj1" fmla="val 10980"/>
              <a:gd name="adj2" fmla="val 1142322"/>
              <a:gd name="adj3" fmla="val 6300000"/>
              <a:gd name="adj4" fmla="val 18900000"/>
              <a:gd name="adj5" fmla="val 12500"/>
            </a:avLst>
          </a:prstGeom>
        </p:spPr>
        <p:style>
          <a:lnRef idx="0">
            <a:schemeClr val="lt1">
              <a:hueOff val="0"/>
              <a:satOff val="0"/>
              <a:lumOff val="0"/>
              <a:alphaOff val="0"/>
            </a:schemeClr>
          </a:lnRef>
          <a:fillRef idx="3">
            <a:schemeClr val="accent5">
              <a:hueOff val="0"/>
              <a:satOff val="0"/>
              <a:lumOff val="0"/>
              <a:alphaOff val="0"/>
            </a:schemeClr>
          </a:fillRef>
          <a:effectRef idx="3">
            <a:schemeClr val="accent5">
              <a:hueOff val="0"/>
              <a:satOff val="0"/>
              <a:lumOff val="0"/>
              <a:alphaOff val="0"/>
            </a:schemeClr>
          </a:effectRef>
          <a:fontRef idx="minor">
            <a:schemeClr val="lt1"/>
          </a:fontRef>
        </p:style>
      </p:sp>
      <p:sp>
        <p:nvSpPr>
          <p:cNvPr id="22" name="Freeform: Shape 21"/>
          <p:cNvSpPr/>
          <p:nvPr/>
        </p:nvSpPr>
        <p:spPr>
          <a:xfrm>
            <a:off x="7464766" y="1938684"/>
            <a:ext cx="1390079" cy="243097"/>
          </a:xfrm>
          <a:custGeom>
            <a:avLst/>
            <a:gdLst>
              <a:gd name="connsiteX0" fmla="*/ 0 w 797287"/>
              <a:gd name="connsiteY0" fmla="*/ 0 h 398465"/>
              <a:gd name="connsiteX1" fmla="*/ 797287 w 797287"/>
              <a:gd name="connsiteY1" fmla="*/ 0 h 398465"/>
              <a:gd name="connsiteX2" fmla="*/ 797287 w 797287"/>
              <a:gd name="connsiteY2" fmla="*/ 398465 h 398465"/>
              <a:gd name="connsiteX3" fmla="*/ 0 w 797287"/>
              <a:gd name="connsiteY3" fmla="*/ 398465 h 398465"/>
              <a:gd name="connsiteX4" fmla="*/ 0 w 797287"/>
              <a:gd name="connsiteY4" fmla="*/ 0 h 3984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287" h="398465">
                <a:moveTo>
                  <a:pt x="0" y="0"/>
                </a:moveTo>
                <a:lnTo>
                  <a:pt x="797287" y="0"/>
                </a:lnTo>
                <a:lnTo>
                  <a:pt x="797287" y="398465"/>
                </a:lnTo>
                <a:lnTo>
                  <a:pt x="0" y="39846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445" tIns="4445" rIns="4445" bIns="4445" numCol="1" spcCol="1270" anchor="ctr" anchorCtr="0">
            <a:noAutofit/>
          </a:bodyPr>
          <a:lstStyle/>
          <a:p>
            <a:pPr marL="0" lvl="0" indent="0" algn="ctr" defTabSz="311150">
              <a:lnSpc>
                <a:spcPct val="90000"/>
              </a:lnSpc>
              <a:spcBef>
                <a:spcPct val="0"/>
              </a:spcBef>
              <a:spcAft>
                <a:spcPct val="35000"/>
              </a:spcAft>
              <a:buNone/>
            </a:pPr>
            <a:r>
              <a:rPr lang="en-US" sz="800" b="1" kern="1200" dirty="0">
                <a:latin typeface="Montserrat" panose="020B0604020202020204" charset="0"/>
              </a:rPr>
              <a:t>RESULTS AND </a:t>
            </a:r>
          </a:p>
          <a:p>
            <a:pPr marL="0" lvl="0" indent="0" algn="ctr" defTabSz="311150">
              <a:lnSpc>
                <a:spcPct val="90000"/>
              </a:lnSpc>
              <a:spcBef>
                <a:spcPct val="0"/>
              </a:spcBef>
              <a:spcAft>
                <a:spcPct val="35000"/>
              </a:spcAft>
              <a:buNone/>
            </a:pPr>
            <a:r>
              <a:rPr lang="en-US" sz="800" b="1" kern="1200" dirty="0">
                <a:latin typeface="Montserrat" panose="020B0604020202020204" charset="0"/>
              </a:rPr>
              <a:t>DISCUSSION</a:t>
            </a:r>
          </a:p>
        </p:txBody>
      </p:sp>
      <p:sp>
        <p:nvSpPr>
          <p:cNvPr id="23" name="Block Arc 22"/>
          <p:cNvSpPr/>
          <p:nvPr/>
        </p:nvSpPr>
        <p:spPr>
          <a:xfrm>
            <a:off x="7820596" y="2183189"/>
            <a:ext cx="1158173" cy="749267"/>
          </a:xfrm>
          <a:prstGeom prst="blockArc">
            <a:avLst>
              <a:gd name="adj1" fmla="val 13500000"/>
              <a:gd name="adj2" fmla="val 10800000"/>
              <a:gd name="adj3" fmla="val 12740"/>
            </a:avLst>
          </a:prstGeom>
        </p:spPr>
        <p:style>
          <a:lnRef idx="0">
            <a:schemeClr val="lt1">
              <a:hueOff val="0"/>
              <a:satOff val="0"/>
              <a:lumOff val="0"/>
              <a:alphaOff val="0"/>
            </a:schemeClr>
          </a:lnRef>
          <a:fillRef idx="3">
            <a:schemeClr val="accent6">
              <a:hueOff val="0"/>
              <a:satOff val="0"/>
              <a:lumOff val="0"/>
              <a:alphaOff val="0"/>
            </a:schemeClr>
          </a:fillRef>
          <a:effectRef idx="3">
            <a:schemeClr val="accent6">
              <a:hueOff val="0"/>
              <a:satOff val="0"/>
              <a:lumOff val="0"/>
              <a:alphaOff val="0"/>
            </a:schemeClr>
          </a:effectRef>
          <a:fontRef idx="minor">
            <a:schemeClr val="lt1"/>
          </a:fontRef>
        </p:style>
      </p:sp>
      <p:sp>
        <p:nvSpPr>
          <p:cNvPr id="24" name="Freeform: Shape 23"/>
          <p:cNvSpPr/>
          <p:nvPr/>
        </p:nvSpPr>
        <p:spPr>
          <a:xfrm>
            <a:off x="7722999" y="2462193"/>
            <a:ext cx="1390079" cy="243097"/>
          </a:xfrm>
          <a:custGeom>
            <a:avLst/>
            <a:gdLst>
              <a:gd name="connsiteX0" fmla="*/ 0 w 797287"/>
              <a:gd name="connsiteY0" fmla="*/ 0 h 398465"/>
              <a:gd name="connsiteX1" fmla="*/ 797287 w 797287"/>
              <a:gd name="connsiteY1" fmla="*/ 0 h 398465"/>
              <a:gd name="connsiteX2" fmla="*/ 797287 w 797287"/>
              <a:gd name="connsiteY2" fmla="*/ 398465 h 398465"/>
              <a:gd name="connsiteX3" fmla="*/ 0 w 797287"/>
              <a:gd name="connsiteY3" fmla="*/ 398465 h 398465"/>
              <a:gd name="connsiteX4" fmla="*/ 0 w 797287"/>
              <a:gd name="connsiteY4" fmla="*/ 0 h 3984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287" h="398465">
                <a:moveTo>
                  <a:pt x="0" y="0"/>
                </a:moveTo>
                <a:lnTo>
                  <a:pt x="797287" y="0"/>
                </a:lnTo>
                <a:lnTo>
                  <a:pt x="797287" y="398465"/>
                </a:lnTo>
                <a:lnTo>
                  <a:pt x="0" y="39846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445" tIns="4445" rIns="4445" bIns="4445" numCol="1" spcCol="1270" anchor="ctr" anchorCtr="0">
            <a:noAutofit/>
          </a:bodyPr>
          <a:lstStyle/>
          <a:p>
            <a:pPr marL="0" lvl="0" indent="0" algn="ctr" defTabSz="311150">
              <a:lnSpc>
                <a:spcPct val="90000"/>
              </a:lnSpc>
              <a:spcBef>
                <a:spcPct val="0"/>
              </a:spcBef>
              <a:spcAft>
                <a:spcPct val="35000"/>
              </a:spcAft>
              <a:buNone/>
            </a:pPr>
            <a:r>
              <a:rPr lang="en-US" sz="800" b="1" kern="1200" dirty="0">
                <a:latin typeface="Montserrat" panose="020B0604020202020204" charset="0"/>
              </a:rPr>
              <a:t>CONCLUSION</a:t>
            </a:r>
          </a:p>
        </p:txBody>
      </p:sp>
      <p:sp>
        <p:nvSpPr>
          <p:cNvPr id="14" name="Title 1"/>
          <p:cNvSpPr txBox="1">
            <a:spLocks/>
          </p:cNvSpPr>
          <p:nvPr/>
        </p:nvSpPr>
        <p:spPr>
          <a:xfrm>
            <a:off x="249453" y="674258"/>
            <a:ext cx="6685657" cy="485699"/>
          </a:xfrm>
          <a:prstGeom prst="rect">
            <a:avLst/>
          </a:prstGeom>
          <a:noFill/>
          <a:ln>
            <a:noFill/>
          </a:ln>
        </p:spPr>
        <p:txBody>
          <a:bodyPr lIns="91425" tIns="91425" rIns="91425" bIns="91425" anchor="b"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rgbClr val="999999"/>
              </a:buClr>
              <a:buSzPct val="100000"/>
              <a:buFont typeface="Montserrat"/>
              <a:buNone/>
              <a:defRPr sz="2400" b="1" i="0" u="none" strike="noStrike" cap="none">
                <a:solidFill>
                  <a:srgbClr val="999999"/>
                </a:solidFill>
                <a:latin typeface="Montserrat"/>
                <a:ea typeface="Montserrat"/>
                <a:cs typeface="Montserrat"/>
                <a:sym typeface="Montserrat"/>
              </a:defRPr>
            </a:lvl1pPr>
            <a:lvl2pPr lvl="1">
              <a:spcBef>
                <a:spcPts val="0"/>
              </a:spcBef>
              <a:buClr>
                <a:srgbClr val="999999"/>
              </a:buClr>
              <a:buSzPct val="100000"/>
              <a:buFont typeface="Montserrat"/>
              <a:buNone/>
              <a:defRPr sz="2400" b="1">
                <a:solidFill>
                  <a:srgbClr val="999999"/>
                </a:solidFill>
                <a:latin typeface="Montserrat"/>
                <a:ea typeface="Montserrat"/>
                <a:cs typeface="Montserrat"/>
                <a:sym typeface="Montserrat"/>
              </a:defRPr>
            </a:lvl2pPr>
            <a:lvl3pPr lvl="2">
              <a:spcBef>
                <a:spcPts val="0"/>
              </a:spcBef>
              <a:buClr>
                <a:srgbClr val="999999"/>
              </a:buClr>
              <a:buSzPct val="100000"/>
              <a:buFont typeface="Montserrat"/>
              <a:buNone/>
              <a:defRPr sz="2400" b="1">
                <a:solidFill>
                  <a:srgbClr val="999999"/>
                </a:solidFill>
                <a:latin typeface="Montserrat"/>
                <a:ea typeface="Montserrat"/>
                <a:cs typeface="Montserrat"/>
                <a:sym typeface="Montserrat"/>
              </a:defRPr>
            </a:lvl3pPr>
            <a:lvl4pPr lvl="3">
              <a:spcBef>
                <a:spcPts val="0"/>
              </a:spcBef>
              <a:buClr>
                <a:srgbClr val="999999"/>
              </a:buClr>
              <a:buSzPct val="100000"/>
              <a:buFont typeface="Montserrat"/>
              <a:buNone/>
              <a:defRPr sz="2400" b="1">
                <a:solidFill>
                  <a:srgbClr val="999999"/>
                </a:solidFill>
                <a:latin typeface="Montserrat"/>
                <a:ea typeface="Montserrat"/>
                <a:cs typeface="Montserrat"/>
                <a:sym typeface="Montserrat"/>
              </a:defRPr>
            </a:lvl4pPr>
            <a:lvl5pPr lvl="4">
              <a:spcBef>
                <a:spcPts val="0"/>
              </a:spcBef>
              <a:buClr>
                <a:srgbClr val="999999"/>
              </a:buClr>
              <a:buSzPct val="100000"/>
              <a:buFont typeface="Montserrat"/>
              <a:buNone/>
              <a:defRPr sz="2400" b="1">
                <a:solidFill>
                  <a:srgbClr val="999999"/>
                </a:solidFill>
                <a:latin typeface="Montserrat"/>
                <a:ea typeface="Montserrat"/>
                <a:cs typeface="Montserrat"/>
                <a:sym typeface="Montserrat"/>
              </a:defRPr>
            </a:lvl5pPr>
            <a:lvl6pPr lvl="5">
              <a:spcBef>
                <a:spcPts val="0"/>
              </a:spcBef>
              <a:buClr>
                <a:srgbClr val="999999"/>
              </a:buClr>
              <a:buSzPct val="100000"/>
              <a:buFont typeface="Montserrat"/>
              <a:buNone/>
              <a:defRPr sz="2400" b="1">
                <a:solidFill>
                  <a:srgbClr val="999999"/>
                </a:solidFill>
                <a:latin typeface="Montserrat"/>
                <a:ea typeface="Montserrat"/>
                <a:cs typeface="Montserrat"/>
                <a:sym typeface="Montserrat"/>
              </a:defRPr>
            </a:lvl6pPr>
            <a:lvl7pPr lvl="6">
              <a:spcBef>
                <a:spcPts val="0"/>
              </a:spcBef>
              <a:buClr>
                <a:srgbClr val="999999"/>
              </a:buClr>
              <a:buSzPct val="100000"/>
              <a:buFont typeface="Montserrat"/>
              <a:buNone/>
              <a:defRPr sz="2400" b="1">
                <a:solidFill>
                  <a:srgbClr val="999999"/>
                </a:solidFill>
                <a:latin typeface="Montserrat"/>
                <a:ea typeface="Montserrat"/>
                <a:cs typeface="Montserrat"/>
                <a:sym typeface="Montserrat"/>
              </a:defRPr>
            </a:lvl7pPr>
            <a:lvl8pPr lvl="7">
              <a:spcBef>
                <a:spcPts val="0"/>
              </a:spcBef>
              <a:buClr>
                <a:srgbClr val="999999"/>
              </a:buClr>
              <a:buSzPct val="100000"/>
              <a:buFont typeface="Montserrat"/>
              <a:buNone/>
              <a:defRPr sz="2400" b="1">
                <a:solidFill>
                  <a:srgbClr val="999999"/>
                </a:solidFill>
                <a:latin typeface="Montserrat"/>
                <a:ea typeface="Montserrat"/>
                <a:cs typeface="Montserrat"/>
                <a:sym typeface="Montserrat"/>
              </a:defRPr>
            </a:lvl8pPr>
            <a:lvl9pPr lvl="8">
              <a:spcBef>
                <a:spcPts val="0"/>
              </a:spcBef>
              <a:buClr>
                <a:srgbClr val="999999"/>
              </a:buClr>
              <a:buSzPct val="100000"/>
              <a:buFont typeface="Montserrat"/>
              <a:buNone/>
              <a:defRPr sz="2400" b="1">
                <a:solidFill>
                  <a:srgbClr val="999999"/>
                </a:solidFill>
                <a:latin typeface="Montserrat"/>
                <a:ea typeface="Montserrat"/>
                <a:cs typeface="Montserrat"/>
                <a:sym typeface="Montserrat"/>
              </a:defRPr>
            </a:lvl9pPr>
          </a:lstStyle>
          <a:p>
            <a:r>
              <a:rPr lang="en-SG" dirty="0">
                <a:solidFill>
                  <a:schemeClr val="tx1"/>
                </a:solidFill>
              </a:rPr>
              <a:t>Robots based Nursing Staff Support System- Management of Robots</a:t>
            </a:r>
          </a:p>
        </p:txBody>
      </p:sp>
    </p:spTree>
    <p:extLst>
      <p:ext uri="{BB962C8B-B14F-4D97-AF65-F5344CB8AC3E}">
        <p14:creationId xmlns:p14="http://schemas.microsoft.com/office/powerpoint/2010/main" val="3617556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nodeType="withEffect">
                                  <p:stCondLst>
                                    <p:cond delay="0"/>
                                  </p:stCondLst>
                                  <p:childTnLst>
                                    <p:set>
                                      <p:cBhvr>
                                        <p:cTn id="6" dur="indefinite"/>
                                        <p:tgtEl>
                                          <p:spTgt spid="19"/>
                                        </p:tgtEl>
                                        <p:attrNameLst>
                                          <p:attrName>style.opacity</p:attrName>
                                        </p:attrNameLst>
                                      </p:cBhvr>
                                      <p:to>
                                        <p:strVal val="0.25"/>
                                      </p:to>
                                    </p:set>
                                    <p:animEffect filter="image" prLst="opacity: 0.25">
                                      <p:cBhvr rctx="IE">
                                        <p:cTn id="7" dur="indefinite"/>
                                        <p:tgtEl>
                                          <p:spTgt spid="19"/>
                                        </p:tgtEl>
                                      </p:cBhvr>
                                    </p:animEffect>
                                  </p:childTnLst>
                                </p:cTn>
                              </p:par>
                              <p:par>
                                <p:cTn id="8" presetID="9" presetClass="emph" presetSubtype="0" grpId="0" nodeType="withEffect">
                                  <p:stCondLst>
                                    <p:cond delay="0"/>
                                  </p:stCondLst>
                                  <p:childTnLst>
                                    <p:set>
                                      <p:cBhvr>
                                        <p:cTn id="9" dur="indefinite"/>
                                        <p:tgtEl>
                                          <p:spTgt spid="20"/>
                                        </p:tgtEl>
                                        <p:attrNameLst>
                                          <p:attrName>style.opacity</p:attrName>
                                        </p:attrNameLst>
                                      </p:cBhvr>
                                      <p:to>
                                        <p:strVal val="0.25"/>
                                      </p:to>
                                    </p:set>
                                    <p:animEffect filter="image" prLst="opacity: 0.25">
                                      <p:cBhvr rctx="IE">
                                        <p:cTn id="10" dur="indefinite"/>
                                        <p:tgtEl>
                                          <p:spTgt spid="20"/>
                                        </p:tgtEl>
                                      </p:cBhvr>
                                    </p:animEffect>
                                  </p:childTnLst>
                                </p:cTn>
                              </p:par>
                              <p:par>
                                <p:cTn id="11" presetID="9" presetClass="emph" presetSubtype="0" nodeType="withEffect">
                                  <p:stCondLst>
                                    <p:cond delay="0"/>
                                  </p:stCondLst>
                                  <p:childTnLst>
                                    <p:set>
                                      <p:cBhvr>
                                        <p:cTn id="12" dur="indefinite"/>
                                        <p:tgtEl>
                                          <p:spTgt spid="21"/>
                                        </p:tgtEl>
                                        <p:attrNameLst>
                                          <p:attrName>style.opacity</p:attrName>
                                        </p:attrNameLst>
                                      </p:cBhvr>
                                      <p:to>
                                        <p:strVal val="0.25"/>
                                      </p:to>
                                    </p:set>
                                    <p:animEffect filter="image" prLst="opacity: 0.25">
                                      <p:cBhvr rctx="IE">
                                        <p:cTn id="13" dur="indefinite"/>
                                        <p:tgtEl>
                                          <p:spTgt spid="21"/>
                                        </p:tgtEl>
                                      </p:cBhvr>
                                    </p:animEffect>
                                  </p:childTnLst>
                                </p:cTn>
                              </p:par>
                              <p:par>
                                <p:cTn id="14" presetID="9" presetClass="emph" presetSubtype="0" grpId="0" nodeType="withEffect">
                                  <p:stCondLst>
                                    <p:cond delay="0"/>
                                  </p:stCondLst>
                                  <p:childTnLst>
                                    <p:set>
                                      <p:cBhvr>
                                        <p:cTn id="15" dur="indefinite"/>
                                        <p:tgtEl>
                                          <p:spTgt spid="22"/>
                                        </p:tgtEl>
                                        <p:attrNameLst>
                                          <p:attrName>style.opacity</p:attrName>
                                        </p:attrNameLst>
                                      </p:cBhvr>
                                      <p:to>
                                        <p:strVal val="0.25"/>
                                      </p:to>
                                    </p:set>
                                    <p:animEffect filter="image" prLst="opacity: 0.25">
                                      <p:cBhvr rctx="IE">
                                        <p:cTn id="16" dur="indefinite"/>
                                        <p:tgtEl>
                                          <p:spTgt spid="22"/>
                                        </p:tgtEl>
                                      </p:cBhvr>
                                    </p:animEffect>
                                  </p:childTnLst>
                                </p:cTn>
                              </p:par>
                              <p:par>
                                <p:cTn id="17" presetID="9" presetClass="emph" presetSubtype="0" nodeType="withEffect">
                                  <p:stCondLst>
                                    <p:cond delay="0"/>
                                  </p:stCondLst>
                                  <p:childTnLst>
                                    <p:set>
                                      <p:cBhvr>
                                        <p:cTn id="18" dur="indefinite"/>
                                        <p:tgtEl>
                                          <p:spTgt spid="23"/>
                                        </p:tgtEl>
                                        <p:attrNameLst>
                                          <p:attrName>style.opacity</p:attrName>
                                        </p:attrNameLst>
                                      </p:cBhvr>
                                      <p:to>
                                        <p:strVal val="0.25"/>
                                      </p:to>
                                    </p:set>
                                    <p:animEffect filter="image" prLst="opacity: 0.25">
                                      <p:cBhvr rctx="IE">
                                        <p:cTn id="19" dur="indefinite"/>
                                        <p:tgtEl>
                                          <p:spTgt spid="23"/>
                                        </p:tgtEl>
                                      </p:cBhvr>
                                    </p:animEffect>
                                  </p:childTnLst>
                                </p:cTn>
                              </p:par>
                              <p:par>
                                <p:cTn id="20" presetID="9" presetClass="emph" presetSubtype="0" grpId="0" nodeType="withEffect">
                                  <p:stCondLst>
                                    <p:cond delay="0"/>
                                  </p:stCondLst>
                                  <p:childTnLst>
                                    <p:set>
                                      <p:cBhvr>
                                        <p:cTn id="21" dur="indefinite"/>
                                        <p:tgtEl>
                                          <p:spTgt spid="24"/>
                                        </p:tgtEl>
                                        <p:attrNameLst>
                                          <p:attrName>style.opacity</p:attrName>
                                        </p:attrNameLst>
                                      </p:cBhvr>
                                      <p:to>
                                        <p:strVal val="0.25"/>
                                      </p:to>
                                    </p:set>
                                    <p:animEffect filter="image" prLst="opacity: 0.25">
                                      <p:cBhvr rctx="IE">
                                        <p:cTn id="22" dur="indefinite"/>
                                        <p:tgtEl>
                                          <p:spTgt spid="24"/>
                                        </p:tgtEl>
                                      </p:cBhvr>
                                    </p:animEffect>
                                  </p:childTnLst>
                                </p:cTn>
                              </p:par>
                              <p:par>
                                <p:cTn id="23" presetID="9" presetClass="emph" presetSubtype="0" grpId="0" nodeType="withEffect">
                                  <p:stCondLst>
                                    <p:cond delay="0"/>
                                  </p:stCondLst>
                                  <p:childTnLst>
                                    <p:set>
                                      <p:cBhvr>
                                        <p:cTn id="24" dur="indefinite"/>
                                        <p:tgtEl>
                                          <p:spTgt spid="16"/>
                                        </p:tgtEl>
                                        <p:attrNameLst>
                                          <p:attrName>style.opacity</p:attrName>
                                        </p:attrNameLst>
                                      </p:cBhvr>
                                      <p:to>
                                        <p:strVal val="0.25"/>
                                      </p:to>
                                    </p:set>
                                    <p:animEffect filter="image" prLst="opacity: 0.25">
                                      <p:cBhvr rctx="IE">
                                        <p:cTn id="25" dur="indefinite"/>
                                        <p:tgtEl>
                                          <p:spTgt spid="16"/>
                                        </p:tgtEl>
                                      </p:cBhvr>
                                    </p:animEffect>
                                  </p:childTnLst>
                                </p:cTn>
                              </p:par>
                              <p:par>
                                <p:cTn id="26" presetID="9" presetClass="emph" presetSubtype="0" nodeType="withEffect">
                                  <p:stCondLst>
                                    <p:cond delay="0"/>
                                  </p:stCondLst>
                                  <p:childTnLst>
                                    <p:set>
                                      <p:cBhvr>
                                        <p:cTn id="27" dur="indefinite"/>
                                        <p:tgtEl>
                                          <p:spTgt spid="15"/>
                                        </p:tgtEl>
                                        <p:attrNameLst>
                                          <p:attrName>style.opacity</p:attrName>
                                        </p:attrNameLst>
                                      </p:cBhvr>
                                      <p:to>
                                        <p:strVal val="0.25"/>
                                      </p:to>
                                    </p:set>
                                    <p:animEffect filter="image" prLst="opacity: 0.25">
                                      <p:cBhvr rctx="IE">
                                        <p:cTn id="28" dur="indefinite"/>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20" grpId="0"/>
      <p:bldP spid="22" grpId="0"/>
      <p:bldP spid="2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01964" y="1674813"/>
            <a:ext cx="5324100" cy="2255700"/>
          </a:xfrm>
        </p:spPr>
        <p:txBody>
          <a:bodyPr/>
          <a:lstStyle/>
          <a:p>
            <a:pPr marL="342900" indent="-342900">
              <a:buFont typeface="Wingdings" panose="05000000000000000000" pitchFamily="2" charset="2"/>
              <a:buChar char="v"/>
            </a:pPr>
            <a:r>
              <a:rPr lang="en-SG" dirty="0">
                <a:solidFill>
                  <a:schemeClr val="tx1"/>
                </a:solidFill>
              </a:rPr>
              <a:t>Colours signify different meaning</a:t>
            </a:r>
          </a:p>
          <a:p>
            <a:pPr marL="342900" indent="-342900">
              <a:buFont typeface="Wingdings" panose="05000000000000000000" pitchFamily="2" charset="2"/>
              <a:buChar char="v"/>
            </a:pPr>
            <a:r>
              <a:rPr lang="en-SG" dirty="0">
                <a:solidFill>
                  <a:schemeClr val="tx1"/>
                </a:solidFill>
              </a:rPr>
              <a:t>Constant look out for alert</a:t>
            </a:r>
          </a:p>
        </p:txBody>
      </p:sp>
      <p:sp>
        <p:nvSpPr>
          <p:cNvPr id="15" name="Arrow: Circular 14"/>
          <p:cNvSpPr/>
          <p:nvPr/>
        </p:nvSpPr>
        <p:spPr>
          <a:xfrm>
            <a:off x="7764995" y="118834"/>
            <a:ext cx="1348083" cy="871660"/>
          </a:xfrm>
          <a:prstGeom prst="circularArrow">
            <a:avLst>
              <a:gd name="adj1" fmla="val 10980"/>
              <a:gd name="adj2" fmla="val 1142322"/>
              <a:gd name="adj3" fmla="val 4500000"/>
              <a:gd name="adj4" fmla="val 10800000"/>
              <a:gd name="adj5" fmla="val 12500"/>
            </a:avLst>
          </a:prstGeom>
        </p:spPr>
        <p:style>
          <a:lnRef idx="0">
            <a:schemeClr val="lt1">
              <a:hueOff val="0"/>
              <a:satOff val="0"/>
              <a:lumOff val="0"/>
              <a:alphaOff val="0"/>
            </a:schemeClr>
          </a:lnRef>
          <a:fillRef idx="3">
            <a:schemeClr val="accent2">
              <a:hueOff val="0"/>
              <a:satOff val="0"/>
              <a:lumOff val="0"/>
              <a:alphaOff val="0"/>
            </a:schemeClr>
          </a:fillRef>
          <a:effectRef idx="3">
            <a:schemeClr val="accent2">
              <a:hueOff val="0"/>
              <a:satOff val="0"/>
              <a:lumOff val="0"/>
              <a:alphaOff val="0"/>
            </a:schemeClr>
          </a:effectRef>
          <a:fontRef idx="minor">
            <a:schemeClr val="lt1"/>
          </a:fontRef>
        </p:style>
      </p:sp>
      <p:sp>
        <p:nvSpPr>
          <p:cNvPr id="16" name="Freeform: Shape 15"/>
          <p:cNvSpPr/>
          <p:nvPr/>
        </p:nvSpPr>
        <p:spPr>
          <a:xfrm>
            <a:off x="7741544" y="418885"/>
            <a:ext cx="1390079" cy="243097"/>
          </a:xfrm>
          <a:custGeom>
            <a:avLst/>
            <a:gdLst>
              <a:gd name="connsiteX0" fmla="*/ 0 w 797287"/>
              <a:gd name="connsiteY0" fmla="*/ 0 h 398465"/>
              <a:gd name="connsiteX1" fmla="*/ 797287 w 797287"/>
              <a:gd name="connsiteY1" fmla="*/ 0 h 398465"/>
              <a:gd name="connsiteX2" fmla="*/ 797287 w 797287"/>
              <a:gd name="connsiteY2" fmla="*/ 398465 h 398465"/>
              <a:gd name="connsiteX3" fmla="*/ 0 w 797287"/>
              <a:gd name="connsiteY3" fmla="*/ 398465 h 398465"/>
              <a:gd name="connsiteX4" fmla="*/ 0 w 797287"/>
              <a:gd name="connsiteY4" fmla="*/ 0 h 3984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287" h="398465">
                <a:moveTo>
                  <a:pt x="0" y="0"/>
                </a:moveTo>
                <a:lnTo>
                  <a:pt x="797287" y="0"/>
                </a:lnTo>
                <a:lnTo>
                  <a:pt x="797287" y="398465"/>
                </a:lnTo>
                <a:lnTo>
                  <a:pt x="0" y="39846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445" tIns="4445" rIns="4445" bIns="4445" numCol="1" spcCol="1270" anchor="ctr" anchorCtr="0">
            <a:noAutofit/>
          </a:bodyPr>
          <a:lstStyle/>
          <a:p>
            <a:pPr marL="0" lvl="0" indent="0" algn="ctr" defTabSz="311150">
              <a:lnSpc>
                <a:spcPct val="90000"/>
              </a:lnSpc>
              <a:spcBef>
                <a:spcPct val="0"/>
              </a:spcBef>
              <a:spcAft>
                <a:spcPct val="35000"/>
              </a:spcAft>
              <a:buNone/>
            </a:pPr>
            <a:r>
              <a:rPr lang="en-US" sz="800" b="1" kern="1200" dirty="0">
                <a:latin typeface="Montserrat" panose="020B0604020202020204" charset="0"/>
              </a:rPr>
              <a:t>INTRODUCTION</a:t>
            </a:r>
          </a:p>
        </p:txBody>
      </p:sp>
      <p:sp>
        <p:nvSpPr>
          <p:cNvPr id="17" name="Shape 16"/>
          <p:cNvSpPr/>
          <p:nvPr/>
        </p:nvSpPr>
        <p:spPr>
          <a:xfrm>
            <a:off x="7547726" y="619659"/>
            <a:ext cx="1348083" cy="871660"/>
          </a:xfrm>
          <a:prstGeom prst="leftCircularArrow">
            <a:avLst>
              <a:gd name="adj1" fmla="val 10980"/>
              <a:gd name="adj2" fmla="val 1142322"/>
              <a:gd name="adj3" fmla="val 6300000"/>
              <a:gd name="adj4" fmla="val 18900000"/>
              <a:gd name="adj5" fmla="val 12500"/>
            </a:avLst>
          </a:prstGeom>
        </p:spPr>
        <p:style>
          <a:lnRef idx="0">
            <a:schemeClr val="lt1">
              <a:hueOff val="0"/>
              <a:satOff val="0"/>
              <a:lumOff val="0"/>
              <a:alphaOff val="0"/>
            </a:schemeClr>
          </a:lnRef>
          <a:fillRef idx="3">
            <a:schemeClr val="accent3">
              <a:hueOff val="0"/>
              <a:satOff val="0"/>
              <a:lumOff val="0"/>
              <a:alphaOff val="0"/>
            </a:schemeClr>
          </a:fillRef>
          <a:effectRef idx="3">
            <a:schemeClr val="accent3">
              <a:hueOff val="0"/>
              <a:satOff val="0"/>
              <a:lumOff val="0"/>
              <a:alphaOff val="0"/>
            </a:schemeClr>
          </a:effectRef>
          <a:fontRef idx="minor">
            <a:schemeClr val="lt1"/>
          </a:fontRef>
        </p:style>
      </p:sp>
      <p:sp>
        <p:nvSpPr>
          <p:cNvPr id="18" name="Freeform: Shape 17"/>
          <p:cNvSpPr/>
          <p:nvPr/>
        </p:nvSpPr>
        <p:spPr>
          <a:xfrm>
            <a:off x="7547726" y="924557"/>
            <a:ext cx="1390079" cy="243097"/>
          </a:xfrm>
          <a:custGeom>
            <a:avLst/>
            <a:gdLst>
              <a:gd name="connsiteX0" fmla="*/ 0 w 797287"/>
              <a:gd name="connsiteY0" fmla="*/ 0 h 398465"/>
              <a:gd name="connsiteX1" fmla="*/ 797287 w 797287"/>
              <a:gd name="connsiteY1" fmla="*/ 0 h 398465"/>
              <a:gd name="connsiteX2" fmla="*/ 797287 w 797287"/>
              <a:gd name="connsiteY2" fmla="*/ 398465 h 398465"/>
              <a:gd name="connsiteX3" fmla="*/ 0 w 797287"/>
              <a:gd name="connsiteY3" fmla="*/ 398465 h 398465"/>
              <a:gd name="connsiteX4" fmla="*/ 0 w 797287"/>
              <a:gd name="connsiteY4" fmla="*/ 0 h 3984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287" h="398465">
                <a:moveTo>
                  <a:pt x="0" y="0"/>
                </a:moveTo>
                <a:lnTo>
                  <a:pt x="797287" y="0"/>
                </a:lnTo>
                <a:lnTo>
                  <a:pt x="797287" y="398465"/>
                </a:lnTo>
                <a:lnTo>
                  <a:pt x="0" y="39846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445" tIns="4445" rIns="4445" bIns="4445" numCol="1" spcCol="1270" anchor="ctr" anchorCtr="0">
            <a:noAutofit/>
          </a:bodyPr>
          <a:lstStyle/>
          <a:p>
            <a:pPr marL="0" lvl="0" indent="0" algn="ctr" defTabSz="311150">
              <a:lnSpc>
                <a:spcPct val="90000"/>
              </a:lnSpc>
              <a:spcBef>
                <a:spcPct val="0"/>
              </a:spcBef>
              <a:spcAft>
                <a:spcPct val="35000"/>
              </a:spcAft>
              <a:buNone/>
            </a:pPr>
            <a:r>
              <a:rPr lang="en-US" sz="800" b="1" kern="1200" dirty="0">
                <a:latin typeface="Montserrat" panose="020B0604020202020204" charset="0"/>
              </a:rPr>
              <a:t>REVIEW OF </a:t>
            </a:r>
          </a:p>
          <a:p>
            <a:pPr marL="0" lvl="0" indent="0" algn="ctr" defTabSz="311150">
              <a:lnSpc>
                <a:spcPct val="90000"/>
              </a:lnSpc>
              <a:spcBef>
                <a:spcPct val="0"/>
              </a:spcBef>
              <a:spcAft>
                <a:spcPct val="35000"/>
              </a:spcAft>
              <a:buNone/>
            </a:pPr>
            <a:r>
              <a:rPr lang="en-US" sz="800" b="1" kern="1200" dirty="0">
                <a:latin typeface="Montserrat" panose="020B0604020202020204" charset="0"/>
              </a:rPr>
              <a:t>EXISTING WORKS</a:t>
            </a:r>
          </a:p>
        </p:txBody>
      </p:sp>
      <p:sp>
        <p:nvSpPr>
          <p:cNvPr id="19" name="Arrow: Circular 18"/>
          <p:cNvSpPr/>
          <p:nvPr/>
        </p:nvSpPr>
        <p:spPr>
          <a:xfrm>
            <a:off x="7764995" y="1122734"/>
            <a:ext cx="1348083" cy="871660"/>
          </a:xfrm>
          <a:prstGeom prst="circularArrow">
            <a:avLst>
              <a:gd name="adj1" fmla="val 10980"/>
              <a:gd name="adj2" fmla="val 1142322"/>
              <a:gd name="adj3" fmla="val 4500000"/>
              <a:gd name="adj4" fmla="val 13500000"/>
              <a:gd name="adj5" fmla="val 12500"/>
            </a:avLst>
          </a:prstGeom>
        </p:spPr>
        <p:style>
          <a:lnRef idx="0">
            <a:schemeClr val="lt1">
              <a:hueOff val="0"/>
              <a:satOff val="0"/>
              <a:lumOff val="0"/>
              <a:alphaOff val="0"/>
            </a:schemeClr>
          </a:lnRef>
          <a:fillRef idx="3">
            <a:schemeClr val="accent4">
              <a:hueOff val="0"/>
              <a:satOff val="0"/>
              <a:lumOff val="0"/>
              <a:alphaOff val="0"/>
            </a:schemeClr>
          </a:fillRef>
          <a:effectRef idx="3">
            <a:schemeClr val="accent4">
              <a:hueOff val="0"/>
              <a:satOff val="0"/>
              <a:lumOff val="0"/>
              <a:alphaOff val="0"/>
            </a:schemeClr>
          </a:effectRef>
          <a:fontRef idx="minor">
            <a:schemeClr val="lt1"/>
          </a:fontRef>
        </p:style>
      </p:sp>
      <p:sp>
        <p:nvSpPr>
          <p:cNvPr id="20" name="Freeform: Shape 19"/>
          <p:cNvSpPr/>
          <p:nvPr/>
        </p:nvSpPr>
        <p:spPr>
          <a:xfrm>
            <a:off x="7820596" y="1421927"/>
            <a:ext cx="1390079" cy="243097"/>
          </a:xfrm>
          <a:custGeom>
            <a:avLst/>
            <a:gdLst>
              <a:gd name="connsiteX0" fmla="*/ 0 w 797287"/>
              <a:gd name="connsiteY0" fmla="*/ 0 h 398465"/>
              <a:gd name="connsiteX1" fmla="*/ 797287 w 797287"/>
              <a:gd name="connsiteY1" fmla="*/ 0 h 398465"/>
              <a:gd name="connsiteX2" fmla="*/ 797287 w 797287"/>
              <a:gd name="connsiteY2" fmla="*/ 398465 h 398465"/>
              <a:gd name="connsiteX3" fmla="*/ 0 w 797287"/>
              <a:gd name="connsiteY3" fmla="*/ 398465 h 398465"/>
              <a:gd name="connsiteX4" fmla="*/ 0 w 797287"/>
              <a:gd name="connsiteY4" fmla="*/ 0 h 3984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287" h="398465">
                <a:moveTo>
                  <a:pt x="0" y="0"/>
                </a:moveTo>
                <a:lnTo>
                  <a:pt x="797287" y="0"/>
                </a:lnTo>
                <a:lnTo>
                  <a:pt x="797287" y="398465"/>
                </a:lnTo>
                <a:lnTo>
                  <a:pt x="0" y="39846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445" tIns="4445" rIns="4445" bIns="4445" numCol="1" spcCol="1270" anchor="ctr" anchorCtr="0">
            <a:noAutofit/>
          </a:bodyPr>
          <a:lstStyle/>
          <a:p>
            <a:pPr marL="0" lvl="0" indent="0" algn="ctr" defTabSz="311150">
              <a:lnSpc>
                <a:spcPct val="90000"/>
              </a:lnSpc>
              <a:spcBef>
                <a:spcPct val="0"/>
              </a:spcBef>
              <a:spcAft>
                <a:spcPct val="35000"/>
              </a:spcAft>
              <a:buNone/>
            </a:pPr>
            <a:r>
              <a:rPr lang="en-US" sz="800" b="1" kern="1200" dirty="0">
                <a:latin typeface="Montserrat" panose="020B0604020202020204" charset="0"/>
              </a:rPr>
              <a:t>METHODOLOGY</a:t>
            </a:r>
          </a:p>
        </p:txBody>
      </p:sp>
      <p:sp>
        <p:nvSpPr>
          <p:cNvPr id="21" name="Shape 20"/>
          <p:cNvSpPr/>
          <p:nvPr/>
        </p:nvSpPr>
        <p:spPr>
          <a:xfrm>
            <a:off x="7547726" y="1624403"/>
            <a:ext cx="1348083" cy="871660"/>
          </a:xfrm>
          <a:prstGeom prst="leftCircularArrow">
            <a:avLst>
              <a:gd name="adj1" fmla="val 10980"/>
              <a:gd name="adj2" fmla="val 1142322"/>
              <a:gd name="adj3" fmla="val 6300000"/>
              <a:gd name="adj4" fmla="val 18900000"/>
              <a:gd name="adj5" fmla="val 12500"/>
            </a:avLst>
          </a:prstGeom>
        </p:spPr>
        <p:style>
          <a:lnRef idx="0">
            <a:schemeClr val="lt1">
              <a:hueOff val="0"/>
              <a:satOff val="0"/>
              <a:lumOff val="0"/>
              <a:alphaOff val="0"/>
            </a:schemeClr>
          </a:lnRef>
          <a:fillRef idx="3">
            <a:schemeClr val="accent5">
              <a:hueOff val="0"/>
              <a:satOff val="0"/>
              <a:lumOff val="0"/>
              <a:alphaOff val="0"/>
            </a:schemeClr>
          </a:fillRef>
          <a:effectRef idx="3">
            <a:schemeClr val="accent5">
              <a:hueOff val="0"/>
              <a:satOff val="0"/>
              <a:lumOff val="0"/>
              <a:alphaOff val="0"/>
            </a:schemeClr>
          </a:effectRef>
          <a:fontRef idx="minor">
            <a:schemeClr val="lt1"/>
          </a:fontRef>
        </p:style>
      </p:sp>
      <p:sp>
        <p:nvSpPr>
          <p:cNvPr id="22" name="Freeform: Shape 21"/>
          <p:cNvSpPr/>
          <p:nvPr/>
        </p:nvSpPr>
        <p:spPr>
          <a:xfrm>
            <a:off x="7464766" y="1938684"/>
            <a:ext cx="1390079" cy="243097"/>
          </a:xfrm>
          <a:custGeom>
            <a:avLst/>
            <a:gdLst>
              <a:gd name="connsiteX0" fmla="*/ 0 w 797287"/>
              <a:gd name="connsiteY0" fmla="*/ 0 h 398465"/>
              <a:gd name="connsiteX1" fmla="*/ 797287 w 797287"/>
              <a:gd name="connsiteY1" fmla="*/ 0 h 398465"/>
              <a:gd name="connsiteX2" fmla="*/ 797287 w 797287"/>
              <a:gd name="connsiteY2" fmla="*/ 398465 h 398465"/>
              <a:gd name="connsiteX3" fmla="*/ 0 w 797287"/>
              <a:gd name="connsiteY3" fmla="*/ 398465 h 398465"/>
              <a:gd name="connsiteX4" fmla="*/ 0 w 797287"/>
              <a:gd name="connsiteY4" fmla="*/ 0 h 3984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287" h="398465">
                <a:moveTo>
                  <a:pt x="0" y="0"/>
                </a:moveTo>
                <a:lnTo>
                  <a:pt x="797287" y="0"/>
                </a:lnTo>
                <a:lnTo>
                  <a:pt x="797287" y="398465"/>
                </a:lnTo>
                <a:lnTo>
                  <a:pt x="0" y="39846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445" tIns="4445" rIns="4445" bIns="4445" numCol="1" spcCol="1270" anchor="ctr" anchorCtr="0">
            <a:noAutofit/>
          </a:bodyPr>
          <a:lstStyle/>
          <a:p>
            <a:pPr marL="0" lvl="0" indent="0" algn="ctr" defTabSz="311150">
              <a:lnSpc>
                <a:spcPct val="90000"/>
              </a:lnSpc>
              <a:spcBef>
                <a:spcPct val="0"/>
              </a:spcBef>
              <a:spcAft>
                <a:spcPct val="35000"/>
              </a:spcAft>
              <a:buNone/>
            </a:pPr>
            <a:r>
              <a:rPr lang="en-US" sz="800" b="1" kern="1200" dirty="0">
                <a:latin typeface="Montserrat" panose="020B0604020202020204" charset="0"/>
              </a:rPr>
              <a:t>RESULTS AND </a:t>
            </a:r>
          </a:p>
          <a:p>
            <a:pPr marL="0" lvl="0" indent="0" algn="ctr" defTabSz="311150">
              <a:lnSpc>
                <a:spcPct val="90000"/>
              </a:lnSpc>
              <a:spcBef>
                <a:spcPct val="0"/>
              </a:spcBef>
              <a:spcAft>
                <a:spcPct val="35000"/>
              </a:spcAft>
              <a:buNone/>
            </a:pPr>
            <a:r>
              <a:rPr lang="en-US" sz="800" b="1" kern="1200" dirty="0">
                <a:latin typeface="Montserrat" panose="020B0604020202020204" charset="0"/>
              </a:rPr>
              <a:t>DISCUSSION</a:t>
            </a:r>
          </a:p>
        </p:txBody>
      </p:sp>
      <p:sp>
        <p:nvSpPr>
          <p:cNvPr id="23" name="Block Arc 22"/>
          <p:cNvSpPr/>
          <p:nvPr/>
        </p:nvSpPr>
        <p:spPr>
          <a:xfrm>
            <a:off x="7820596" y="2183189"/>
            <a:ext cx="1158173" cy="749267"/>
          </a:xfrm>
          <a:prstGeom prst="blockArc">
            <a:avLst>
              <a:gd name="adj1" fmla="val 13500000"/>
              <a:gd name="adj2" fmla="val 10800000"/>
              <a:gd name="adj3" fmla="val 12740"/>
            </a:avLst>
          </a:prstGeom>
        </p:spPr>
        <p:style>
          <a:lnRef idx="0">
            <a:schemeClr val="lt1">
              <a:hueOff val="0"/>
              <a:satOff val="0"/>
              <a:lumOff val="0"/>
              <a:alphaOff val="0"/>
            </a:schemeClr>
          </a:lnRef>
          <a:fillRef idx="3">
            <a:schemeClr val="accent6">
              <a:hueOff val="0"/>
              <a:satOff val="0"/>
              <a:lumOff val="0"/>
              <a:alphaOff val="0"/>
            </a:schemeClr>
          </a:fillRef>
          <a:effectRef idx="3">
            <a:schemeClr val="accent6">
              <a:hueOff val="0"/>
              <a:satOff val="0"/>
              <a:lumOff val="0"/>
              <a:alphaOff val="0"/>
            </a:schemeClr>
          </a:effectRef>
          <a:fontRef idx="minor">
            <a:schemeClr val="lt1"/>
          </a:fontRef>
        </p:style>
      </p:sp>
      <p:sp>
        <p:nvSpPr>
          <p:cNvPr id="24" name="Freeform: Shape 23"/>
          <p:cNvSpPr/>
          <p:nvPr/>
        </p:nvSpPr>
        <p:spPr>
          <a:xfrm>
            <a:off x="7722999" y="2462193"/>
            <a:ext cx="1390079" cy="243097"/>
          </a:xfrm>
          <a:custGeom>
            <a:avLst/>
            <a:gdLst>
              <a:gd name="connsiteX0" fmla="*/ 0 w 797287"/>
              <a:gd name="connsiteY0" fmla="*/ 0 h 398465"/>
              <a:gd name="connsiteX1" fmla="*/ 797287 w 797287"/>
              <a:gd name="connsiteY1" fmla="*/ 0 h 398465"/>
              <a:gd name="connsiteX2" fmla="*/ 797287 w 797287"/>
              <a:gd name="connsiteY2" fmla="*/ 398465 h 398465"/>
              <a:gd name="connsiteX3" fmla="*/ 0 w 797287"/>
              <a:gd name="connsiteY3" fmla="*/ 398465 h 398465"/>
              <a:gd name="connsiteX4" fmla="*/ 0 w 797287"/>
              <a:gd name="connsiteY4" fmla="*/ 0 h 3984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287" h="398465">
                <a:moveTo>
                  <a:pt x="0" y="0"/>
                </a:moveTo>
                <a:lnTo>
                  <a:pt x="797287" y="0"/>
                </a:lnTo>
                <a:lnTo>
                  <a:pt x="797287" y="398465"/>
                </a:lnTo>
                <a:lnTo>
                  <a:pt x="0" y="39846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445" tIns="4445" rIns="4445" bIns="4445" numCol="1" spcCol="1270" anchor="ctr" anchorCtr="0">
            <a:noAutofit/>
          </a:bodyPr>
          <a:lstStyle/>
          <a:p>
            <a:pPr marL="0" lvl="0" indent="0" algn="ctr" defTabSz="311150">
              <a:lnSpc>
                <a:spcPct val="90000"/>
              </a:lnSpc>
              <a:spcBef>
                <a:spcPct val="0"/>
              </a:spcBef>
              <a:spcAft>
                <a:spcPct val="35000"/>
              </a:spcAft>
              <a:buNone/>
            </a:pPr>
            <a:r>
              <a:rPr lang="en-US" sz="800" b="1" kern="1200" dirty="0">
                <a:latin typeface="Montserrat" panose="020B0604020202020204" charset="0"/>
              </a:rPr>
              <a:t>CONCLUSION</a:t>
            </a:r>
          </a:p>
        </p:txBody>
      </p:sp>
      <p:pic>
        <p:nvPicPr>
          <p:cNvPr id="14" name="West-Com Nurse Call Systems Inc. - Novus NV Dome Light">
            <a:hlinkClick r:id="" action="ppaction://media"/>
          </p:cNvPr>
          <p:cNvPicPr>
            <a:picLocks noChangeAspect="1"/>
          </p:cNvPicPr>
          <p:nvPr>
            <a:videoFile r:link="rId1"/>
            <p:extLst>
              <p:ext uri="{DAA4B4D4-6D71-4841-9C94-3DE7FCFB9230}">
                <p14:media xmlns:p14="http://schemas.microsoft.com/office/powerpoint/2010/main" r:embed="rId2">
                  <p14:trim st="10361" end="44864"/>
                </p14:media>
              </p:ext>
            </p:extLst>
          </p:nvPr>
        </p:nvPicPr>
        <p:blipFill>
          <a:blip r:embed="rId5"/>
          <a:stretch>
            <a:fillRect/>
          </a:stretch>
        </p:blipFill>
        <p:spPr>
          <a:xfrm>
            <a:off x="287141" y="1250110"/>
            <a:ext cx="6610280" cy="3718282"/>
          </a:xfrm>
          <a:prstGeom prst="rect">
            <a:avLst/>
          </a:prstGeom>
        </p:spPr>
      </p:pic>
      <p:sp>
        <p:nvSpPr>
          <p:cNvPr id="26" name="Title 1"/>
          <p:cNvSpPr txBox="1">
            <a:spLocks/>
          </p:cNvSpPr>
          <p:nvPr/>
        </p:nvSpPr>
        <p:spPr>
          <a:xfrm>
            <a:off x="249453" y="764411"/>
            <a:ext cx="6685657" cy="485699"/>
          </a:xfrm>
          <a:prstGeom prst="rect">
            <a:avLst/>
          </a:prstGeom>
          <a:noFill/>
          <a:ln>
            <a:noFill/>
          </a:ln>
        </p:spPr>
        <p:txBody>
          <a:bodyPr lIns="91425" tIns="91425" rIns="91425" bIns="91425" anchor="b"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rgbClr val="999999"/>
              </a:buClr>
              <a:buSzPct val="100000"/>
              <a:buFont typeface="Montserrat"/>
              <a:buNone/>
              <a:defRPr sz="2400" b="1" i="0" u="none" strike="noStrike" cap="none">
                <a:solidFill>
                  <a:srgbClr val="999999"/>
                </a:solidFill>
                <a:latin typeface="Montserrat"/>
                <a:ea typeface="Montserrat"/>
                <a:cs typeface="Montserrat"/>
                <a:sym typeface="Montserrat"/>
              </a:defRPr>
            </a:lvl1pPr>
            <a:lvl2pPr lvl="1">
              <a:spcBef>
                <a:spcPts val="0"/>
              </a:spcBef>
              <a:buClr>
                <a:srgbClr val="999999"/>
              </a:buClr>
              <a:buSzPct val="100000"/>
              <a:buFont typeface="Montserrat"/>
              <a:buNone/>
              <a:defRPr sz="2400" b="1">
                <a:solidFill>
                  <a:srgbClr val="999999"/>
                </a:solidFill>
                <a:latin typeface="Montserrat"/>
                <a:ea typeface="Montserrat"/>
                <a:cs typeface="Montserrat"/>
                <a:sym typeface="Montserrat"/>
              </a:defRPr>
            </a:lvl2pPr>
            <a:lvl3pPr lvl="2">
              <a:spcBef>
                <a:spcPts val="0"/>
              </a:spcBef>
              <a:buClr>
                <a:srgbClr val="999999"/>
              </a:buClr>
              <a:buSzPct val="100000"/>
              <a:buFont typeface="Montserrat"/>
              <a:buNone/>
              <a:defRPr sz="2400" b="1">
                <a:solidFill>
                  <a:srgbClr val="999999"/>
                </a:solidFill>
                <a:latin typeface="Montserrat"/>
                <a:ea typeface="Montserrat"/>
                <a:cs typeface="Montserrat"/>
                <a:sym typeface="Montserrat"/>
              </a:defRPr>
            </a:lvl3pPr>
            <a:lvl4pPr lvl="3">
              <a:spcBef>
                <a:spcPts val="0"/>
              </a:spcBef>
              <a:buClr>
                <a:srgbClr val="999999"/>
              </a:buClr>
              <a:buSzPct val="100000"/>
              <a:buFont typeface="Montserrat"/>
              <a:buNone/>
              <a:defRPr sz="2400" b="1">
                <a:solidFill>
                  <a:srgbClr val="999999"/>
                </a:solidFill>
                <a:latin typeface="Montserrat"/>
                <a:ea typeface="Montserrat"/>
                <a:cs typeface="Montserrat"/>
                <a:sym typeface="Montserrat"/>
              </a:defRPr>
            </a:lvl4pPr>
            <a:lvl5pPr lvl="4">
              <a:spcBef>
                <a:spcPts val="0"/>
              </a:spcBef>
              <a:buClr>
                <a:srgbClr val="999999"/>
              </a:buClr>
              <a:buSzPct val="100000"/>
              <a:buFont typeface="Montserrat"/>
              <a:buNone/>
              <a:defRPr sz="2400" b="1">
                <a:solidFill>
                  <a:srgbClr val="999999"/>
                </a:solidFill>
                <a:latin typeface="Montserrat"/>
                <a:ea typeface="Montserrat"/>
                <a:cs typeface="Montserrat"/>
                <a:sym typeface="Montserrat"/>
              </a:defRPr>
            </a:lvl5pPr>
            <a:lvl6pPr lvl="5">
              <a:spcBef>
                <a:spcPts val="0"/>
              </a:spcBef>
              <a:buClr>
                <a:srgbClr val="999999"/>
              </a:buClr>
              <a:buSzPct val="100000"/>
              <a:buFont typeface="Montserrat"/>
              <a:buNone/>
              <a:defRPr sz="2400" b="1">
                <a:solidFill>
                  <a:srgbClr val="999999"/>
                </a:solidFill>
                <a:latin typeface="Montserrat"/>
                <a:ea typeface="Montserrat"/>
                <a:cs typeface="Montserrat"/>
                <a:sym typeface="Montserrat"/>
              </a:defRPr>
            </a:lvl6pPr>
            <a:lvl7pPr lvl="6">
              <a:spcBef>
                <a:spcPts val="0"/>
              </a:spcBef>
              <a:buClr>
                <a:srgbClr val="999999"/>
              </a:buClr>
              <a:buSzPct val="100000"/>
              <a:buFont typeface="Montserrat"/>
              <a:buNone/>
              <a:defRPr sz="2400" b="1">
                <a:solidFill>
                  <a:srgbClr val="999999"/>
                </a:solidFill>
                <a:latin typeface="Montserrat"/>
                <a:ea typeface="Montserrat"/>
                <a:cs typeface="Montserrat"/>
                <a:sym typeface="Montserrat"/>
              </a:defRPr>
            </a:lvl7pPr>
            <a:lvl8pPr lvl="7">
              <a:spcBef>
                <a:spcPts val="0"/>
              </a:spcBef>
              <a:buClr>
                <a:srgbClr val="999999"/>
              </a:buClr>
              <a:buSzPct val="100000"/>
              <a:buFont typeface="Montserrat"/>
              <a:buNone/>
              <a:defRPr sz="2400" b="1">
                <a:solidFill>
                  <a:srgbClr val="999999"/>
                </a:solidFill>
                <a:latin typeface="Montserrat"/>
                <a:ea typeface="Montserrat"/>
                <a:cs typeface="Montserrat"/>
                <a:sym typeface="Montserrat"/>
              </a:defRPr>
            </a:lvl8pPr>
            <a:lvl9pPr lvl="8">
              <a:spcBef>
                <a:spcPts val="0"/>
              </a:spcBef>
              <a:buClr>
                <a:srgbClr val="999999"/>
              </a:buClr>
              <a:buSzPct val="100000"/>
              <a:buFont typeface="Montserrat"/>
              <a:buNone/>
              <a:defRPr sz="2400" b="1">
                <a:solidFill>
                  <a:srgbClr val="999999"/>
                </a:solidFill>
                <a:latin typeface="Montserrat"/>
                <a:ea typeface="Montserrat"/>
                <a:cs typeface="Montserrat"/>
                <a:sym typeface="Montserrat"/>
              </a:defRPr>
            </a:lvl9pPr>
          </a:lstStyle>
          <a:p>
            <a:r>
              <a:rPr lang="en-SG" dirty="0">
                <a:solidFill>
                  <a:schemeClr val="tx1"/>
                </a:solidFill>
              </a:rPr>
              <a:t>Traditional Notification Systems for Nursing Staff Support</a:t>
            </a:r>
          </a:p>
        </p:txBody>
      </p:sp>
    </p:spTree>
    <p:extLst>
      <p:ext uri="{BB962C8B-B14F-4D97-AF65-F5344CB8AC3E}">
        <p14:creationId xmlns:p14="http://schemas.microsoft.com/office/powerpoint/2010/main" val="2692429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nodeType="withEffect">
                                  <p:stCondLst>
                                    <p:cond delay="0"/>
                                  </p:stCondLst>
                                  <p:childTnLst>
                                    <p:set>
                                      <p:cBhvr>
                                        <p:cTn id="6" dur="indefinite"/>
                                        <p:tgtEl>
                                          <p:spTgt spid="19"/>
                                        </p:tgtEl>
                                        <p:attrNameLst>
                                          <p:attrName>style.opacity</p:attrName>
                                        </p:attrNameLst>
                                      </p:cBhvr>
                                      <p:to>
                                        <p:strVal val="0.25"/>
                                      </p:to>
                                    </p:set>
                                    <p:animEffect filter="image" prLst="opacity: 0.25">
                                      <p:cBhvr rctx="IE">
                                        <p:cTn id="7" dur="indefinite"/>
                                        <p:tgtEl>
                                          <p:spTgt spid="19"/>
                                        </p:tgtEl>
                                      </p:cBhvr>
                                    </p:animEffect>
                                  </p:childTnLst>
                                </p:cTn>
                              </p:par>
                              <p:par>
                                <p:cTn id="8" presetID="9" presetClass="emph" presetSubtype="0" grpId="0" nodeType="withEffect">
                                  <p:stCondLst>
                                    <p:cond delay="0"/>
                                  </p:stCondLst>
                                  <p:childTnLst>
                                    <p:set>
                                      <p:cBhvr>
                                        <p:cTn id="9" dur="indefinite"/>
                                        <p:tgtEl>
                                          <p:spTgt spid="20"/>
                                        </p:tgtEl>
                                        <p:attrNameLst>
                                          <p:attrName>style.opacity</p:attrName>
                                        </p:attrNameLst>
                                      </p:cBhvr>
                                      <p:to>
                                        <p:strVal val="0.25"/>
                                      </p:to>
                                    </p:set>
                                    <p:animEffect filter="image" prLst="opacity: 0.25">
                                      <p:cBhvr rctx="IE">
                                        <p:cTn id="10" dur="indefinite"/>
                                        <p:tgtEl>
                                          <p:spTgt spid="20"/>
                                        </p:tgtEl>
                                      </p:cBhvr>
                                    </p:animEffect>
                                  </p:childTnLst>
                                </p:cTn>
                              </p:par>
                              <p:par>
                                <p:cTn id="11" presetID="9" presetClass="emph" presetSubtype="0" nodeType="withEffect">
                                  <p:stCondLst>
                                    <p:cond delay="0"/>
                                  </p:stCondLst>
                                  <p:childTnLst>
                                    <p:set>
                                      <p:cBhvr>
                                        <p:cTn id="12" dur="indefinite"/>
                                        <p:tgtEl>
                                          <p:spTgt spid="21"/>
                                        </p:tgtEl>
                                        <p:attrNameLst>
                                          <p:attrName>style.opacity</p:attrName>
                                        </p:attrNameLst>
                                      </p:cBhvr>
                                      <p:to>
                                        <p:strVal val="0.25"/>
                                      </p:to>
                                    </p:set>
                                    <p:animEffect filter="image" prLst="opacity: 0.25">
                                      <p:cBhvr rctx="IE">
                                        <p:cTn id="13" dur="indefinite"/>
                                        <p:tgtEl>
                                          <p:spTgt spid="21"/>
                                        </p:tgtEl>
                                      </p:cBhvr>
                                    </p:animEffect>
                                  </p:childTnLst>
                                </p:cTn>
                              </p:par>
                              <p:par>
                                <p:cTn id="14" presetID="9" presetClass="emph" presetSubtype="0" grpId="0" nodeType="withEffect">
                                  <p:stCondLst>
                                    <p:cond delay="0"/>
                                  </p:stCondLst>
                                  <p:childTnLst>
                                    <p:set>
                                      <p:cBhvr>
                                        <p:cTn id="15" dur="indefinite"/>
                                        <p:tgtEl>
                                          <p:spTgt spid="22"/>
                                        </p:tgtEl>
                                        <p:attrNameLst>
                                          <p:attrName>style.opacity</p:attrName>
                                        </p:attrNameLst>
                                      </p:cBhvr>
                                      <p:to>
                                        <p:strVal val="0.25"/>
                                      </p:to>
                                    </p:set>
                                    <p:animEffect filter="image" prLst="opacity: 0.25">
                                      <p:cBhvr rctx="IE">
                                        <p:cTn id="16" dur="indefinite"/>
                                        <p:tgtEl>
                                          <p:spTgt spid="22"/>
                                        </p:tgtEl>
                                      </p:cBhvr>
                                    </p:animEffect>
                                  </p:childTnLst>
                                </p:cTn>
                              </p:par>
                              <p:par>
                                <p:cTn id="17" presetID="9" presetClass="emph" presetSubtype="0" nodeType="withEffect">
                                  <p:stCondLst>
                                    <p:cond delay="0"/>
                                  </p:stCondLst>
                                  <p:childTnLst>
                                    <p:set>
                                      <p:cBhvr>
                                        <p:cTn id="18" dur="indefinite"/>
                                        <p:tgtEl>
                                          <p:spTgt spid="23"/>
                                        </p:tgtEl>
                                        <p:attrNameLst>
                                          <p:attrName>style.opacity</p:attrName>
                                        </p:attrNameLst>
                                      </p:cBhvr>
                                      <p:to>
                                        <p:strVal val="0.25"/>
                                      </p:to>
                                    </p:set>
                                    <p:animEffect filter="image" prLst="opacity: 0.25">
                                      <p:cBhvr rctx="IE">
                                        <p:cTn id="19" dur="indefinite"/>
                                        <p:tgtEl>
                                          <p:spTgt spid="23"/>
                                        </p:tgtEl>
                                      </p:cBhvr>
                                    </p:animEffect>
                                  </p:childTnLst>
                                </p:cTn>
                              </p:par>
                              <p:par>
                                <p:cTn id="20" presetID="9" presetClass="emph" presetSubtype="0" grpId="0" nodeType="withEffect">
                                  <p:stCondLst>
                                    <p:cond delay="0"/>
                                  </p:stCondLst>
                                  <p:childTnLst>
                                    <p:set>
                                      <p:cBhvr>
                                        <p:cTn id="21" dur="indefinite"/>
                                        <p:tgtEl>
                                          <p:spTgt spid="24"/>
                                        </p:tgtEl>
                                        <p:attrNameLst>
                                          <p:attrName>style.opacity</p:attrName>
                                        </p:attrNameLst>
                                      </p:cBhvr>
                                      <p:to>
                                        <p:strVal val="0.25"/>
                                      </p:to>
                                    </p:set>
                                    <p:animEffect filter="image" prLst="opacity: 0.25">
                                      <p:cBhvr rctx="IE">
                                        <p:cTn id="22" dur="indefinite"/>
                                        <p:tgtEl>
                                          <p:spTgt spid="24"/>
                                        </p:tgtEl>
                                      </p:cBhvr>
                                    </p:animEffect>
                                  </p:childTnLst>
                                </p:cTn>
                              </p:par>
                              <p:par>
                                <p:cTn id="23" presetID="9" presetClass="emph" presetSubtype="0" grpId="0" nodeType="withEffect">
                                  <p:stCondLst>
                                    <p:cond delay="0"/>
                                  </p:stCondLst>
                                  <p:childTnLst>
                                    <p:set>
                                      <p:cBhvr>
                                        <p:cTn id="24" dur="indefinite"/>
                                        <p:tgtEl>
                                          <p:spTgt spid="16"/>
                                        </p:tgtEl>
                                        <p:attrNameLst>
                                          <p:attrName>style.opacity</p:attrName>
                                        </p:attrNameLst>
                                      </p:cBhvr>
                                      <p:to>
                                        <p:strVal val="0.25"/>
                                      </p:to>
                                    </p:set>
                                    <p:animEffect filter="image" prLst="opacity: 0.25">
                                      <p:cBhvr rctx="IE">
                                        <p:cTn id="25" dur="indefinite"/>
                                        <p:tgtEl>
                                          <p:spTgt spid="16"/>
                                        </p:tgtEl>
                                      </p:cBhvr>
                                    </p:animEffect>
                                  </p:childTnLst>
                                </p:cTn>
                              </p:par>
                              <p:par>
                                <p:cTn id="26" presetID="9" presetClass="emph" presetSubtype="0" nodeType="withEffect">
                                  <p:stCondLst>
                                    <p:cond delay="0"/>
                                  </p:stCondLst>
                                  <p:childTnLst>
                                    <p:set>
                                      <p:cBhvr>
                                        <p:cTn id="27" dur="indefinite"/>
                                        <p:tgtEl>
                                          <p:spTgt spid="15"/>
                                        </p:tgtEl>
                                        <p:attrNameLst>
                                          <p:attrName>style.opacity</p:attrName>
                                        </p:attrNameLst>
                                      </p:cBhvr>
                                      <p:to>
                                        <p:strVal val="0.25"/>
                                      </p:to>
                                    </p:set>
                                    <p:animEffect filter="image" prLst="opacity: 0.25">
                                      <p:cBhvr rctx="IE">
                                        <p:cTn id="28" dur="indefinite"/>
                                        <p:tgtEl>
                                          <p:spTgt spid="15"/>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xit" presetSubtype="0" fill="hold" nodeType="clickEffect">
                                  <p:stCondLst>
                                    <p:cond delay="0"/>
                                  </p:stCondLst>
                                  <p:childTnLst>
                                    <p:animEffect transition="out" filter="fade">
                                      <p:cBhvr>
                                        <p:cTn id="32" dur="500"/>
                                        <p:tgtEl>
                                          <p:spTgt spid="14"/>
                                        </p:tgtEl>
                                      </p:cBhvr>
                                    </p:animEffect>
                                    <p:set>
                                      <p:cBhvr>
                                        <p:cTn id="33" dur="1" fill="hold">
                                          <p:stCondLst>
                                            <p:cond delay="499"/>
                                          </p:stCondLst>
                                        </p:cTn>
                                        <p:tgtEl>
                                          <p:spTgt spid="14"/>
                                        </p:tgtEl>
                                        <p:attrNameLst>
                                          <p:attrName>style.visibility</p:attrName>
                                        </p:attrNameLst>
                                      </p:cBhvr>
                                      <p:to>
                                        <p:strVal val="hidden"/>
                                      </p:to>
                                    </p:set>
                                    <p:cmd type="call" cmd="stop">
                                      <p:cBhvr>
                                        <p:cTn id="34" dur="1">
                                          <p:stCondLst>
                                            <p:cond delay="499"/>
                                          </p:stCondLst>
                                        </p:cTn>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35" restart="whenNotActive" fill="hold" evtFilter="cancelBubble" nodeType="interactiveSeq">
                <p:stCondLst>
                  <p:cond evt="onClick" delay="0">
                    <p:tgtEl>
                      <p:spTgt spid="14"/>
                    </p:tgtEl>
                  </p:cond>
                </p:stCondLst>
                <p:endSync evt="end" delay="0">
                  <p:rtn val="all"/>
                </p:endSync>
                <p:childTnLst>
                  <p:par>
                    <p:cTn id="36" fill="hold">
                      <p:stCondLst>
                        <p:cond delay="0"/>
                      </p:stCondLst>
                      <p:childTnLst>
                        <p:par>
                          <p:cTn id="37" fill="hold">
                            <p:stCondLst>
                              <p:cond delay="0"/>
                            </p:stCondLst>
                            <p:childTnLst>
                              <p:par>
                                <p:cTn id="38" presetID="2" presetClass="mediacall" presetSubtype="0" fill="hold" nodeType="clickEffect">
                                  <p:stCondLst>
                                    <p:cond delay="0"/>
                                  </p:stCondLst>
                                  <p:childTnLst>
                                    <p:cmd type="call" cmd="togglePause">
                                      <p:cBhvr>
                                        <p:cTn id="39" dur="1" fill="hold"/>
                                        <p:tgtEl>
                                          <p:spTgt spid="14"/>
                                        </p:tgtEl>
                                      </p:cBhvr>
                                    </p:cmd>
                                  </p:childTnLst>
                                </p:cTn>
                              </p:par>
                            </p:childTnLst>
                          </p:cTn>
                        </p:par>
                      </p:childTnLst>
                    </p:cTn>
                  </p:par>
                </p:childTnLst>
              </p:cTn>
              <p:nextCondLst>
                <p:cond evt="onClick" delay="0">
                  <p:tgtEl>
                    <p:spTgt spid="14"/>
                  </p:tgtEl>
                </p:cond>
              </p:nextCondLst>
            </p:seq>
            <p:video>
              <p:cMediaNode vol="80000">
                <p:cTn id="40" fill="hold" display="0">
                  <p:stCondLst>
                    <p:cond delay="indefinite"/>
                  </p:stCondLst>
                </p:cTn>
                <p:tgtEl>
                  <p:spTgt spid="14"/>
                </p:tgtEl>
              </p:cMediaNode>
            </p:video>
          </p:childTnLst>
        </p:cTn>
      </p:par>
    </p:tnLst>
    <p:bldLst>
      <p:bldP spid="16" grpId="0"/>
      <p:bldP spid="20" grpId="0"/>
      <p:bldP spid="22" grpId="0"/>
      <p:bldP spid="2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38250" y="1383810"/>
            <a:ext cx="5324100" cy="2255700"/>
          </a:xfrm>
        </p:spPr>
        <p:txBody>
          <a:bodyPr/>
          <a:lstStyle/>
          <a:p>
            <a:pPr marL="342900" indent="-342900">
              <a:buFont typeface="Wingdings" panose="05000000000000000000" pitchFamily="2" charset="2"/>
              <a:buChar char="v"/>
            </a:pPr>
            <a:r>
              <a:rPr lang="en-SG" dirty="0">
                <a:solidFill>
                  <a:schemeClr val="tx1"/>
                </a:solidFill>
              </a:rPr>
              <a:t>Incorporates Ontology</a:t>
            </a:r>
          </a:p>
          <a:p>
            <a:pPr marL="342900" indent="-342900">
              <a:buFont typeface="Wingdings" panose="05000000000000000000" pitchFamily="2" charset="2"/>
              <a:buChar char="v"/>
            </a:pPr>
            <a:r>
              <a:rPr lang="en-SG" dirty="0">
                <a:solidFill>
                  <a:schemeClr val="tx1"/>
                </a:solidFill>
              </a:rPr>
              <a:t>Takes in context information when allocating a task</a:t>
            </a:r>
          </a:p>
          <a:p>
            <a:pPr marL="342900" indent="-342900">
              <a:buFont typeface="Wingdings" panose="05000000000000000000" pitchFamily="2" charset="2"/>
              <a:buChar char="v"/>
            </a:pPr>
            <a:r>
              <a:rPr lang="en-SG" dirty="0">
                <a:solidFill>
                  <a:schemeClr val="tx1"/>
                </a:solidFill>
              </a:rPr>
              <a:t>Notification mechanism: Hands-free devices e.g. smart watches worn on caregivers</a:t>
            </a:r>
          </a:p>
          <a:p>
            <a:endParaRPr lang="en-SG" dirty="0">
              <a:solidFill>
                <a:schemeClr val="tx1"/>
              </a:solidFill>
            </a:endParaRPr>
          </a:p>
          <a:p>
            <a:pPr>
              <a:buNone/>
            </a:pPr>
            <a:endParaRPr lang="en-SG" dirty="0">
              <a:solidFill>
                <a:schemeClr val="tx1"/>
              </a:solidFill>
            </a:endParaRPr>
          </a:p>
        </p:txBody>
      </p:sp>
      <p:sp>
        <p:nvSpPr>
          <p:cNvPr id="15" name="Arrow: Circular 14"/>
          <p:cNvSpPr/>
          <p:nvPr/>
        </p:nvSpPr>
        <p:spPr>
          <a:xfrm>
            <a:off x="7764995" y="118834"/>
            <a:ext cx="1348083" cy="871660"/>
          </a:xfrm>
          <a:prstGeom prst="circularArrow">
            <a:avLst>
              <a:gd name="adj1" fmla="val 10980"/>
              <a:gd name="adj2" fmla="val 1142322"/>
              <a:gd name="adj3" fmla="val 4500000"/>
              <a:gd name="adj4" fmla="val 10800000"/>
              <a:gd name="adj5" fmla="val 12500"/>
            </a:avLst>
          </a:prstGeom>
        </p:spPr>
        <p:style>
          <a:lnRef idx="0">
            <a:schemeClr val="lt1">
              <a:hueOff val="0"/>
              <a:satOff val="0"/>
              <a:lumOff val="0"/>
              <a:alphaOff val="0"/>
            </a:schemeClr>
          </a:lnRef>
          <a:fillRef idx="3">
            <a:schemeClr val="accent2">
              <a:hueOff val="0"/>
              <a:satOff val="0"/>
              <a:lumOff val="0"/>
              <a:alphaOff val="0"/>
            </a:schemeClr>
          </a:fillRef>
          <a:effectRef idx="3">
            <a:schemeClr val="accent2">
              <a:hueOff val="0"/>
              <a:satOff val="0"/>
              <a:lumOff val="0"/>
              <a:alphaOff val="0"/>
            </a:schemeClr>
          </a:effectRef>
          <a:fontRef idx="minor">
            <a:schemeClr val="lt1"/>
          </a:fontRef>
        </p:style>
      </p:sp>
      <p:sp>
        <p:nvSpPr>
          <p:cNvPr id="16" name="Freeform: Shape 15"/>
          <p:cNvSpPr/>
          <p:nvPr/>
        </p:nvSpPr>
        <p:spPr>
          <a:xfrm>
            <a:off x="7741544" y="418885"/>
            <a:ext cx="1390079" cy="243097"/>
          </a:xfrm>
          <a:custGeom>
            <a:avLst/>
            <a:gdLst>
              <a:gd name="connsiteX0" fmla="*/ 0 w 797287"/>
              <a:gd name="connsiteY0" fmla="*/ 0 h 398465"/>
              <a:gd name="connsiteX1" fmla="*/ 797287 w 797287"/>
              <a:gd name="connsiteY1" fmla="*/ 0 h 398465"/>
              <a:gd name="connsiteX2" fmla="*/ 797287 w 797287"/>
              <a:gd name="connsiteY2" fmla="*/ 398465 h 398465"/>
              <a:gd name="connsiteX3" fmla="*/ 0 w 797287"/>
              <a:gd name="connsiteY3" fmla="*/ 398465 h 398465"/>
              <a:gd name="connsiteX4" fmla="*/ 0 w 797287"/>
              <a:gd name="connsiteY4" fmla="*/ 0 h 3984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287" h="398465">
                <a:moveTo>
                  <a:pt x="0" y="0"/>
                </a:moveTo>
                <a:lnTo>
                  <a:pt x="797287" y="0"/>
                </a:lnTo>
                <a:lnTo>
                  <a:pt x="797287" y="398465"/>
                </a:lnTo>
                <a:lnTo>
                  <a:pt x="0" y="39846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445" tIns="4445" rIns="4445" bIns="4445" numCol="1" spcCol="1270" anchor="ctr" anchorCtr="0">
            <a:noAutofit/>
          </a:bodyPr>
          <a:lstStyle/>
          <a:p>
            <a:pPr marL="0" lvl="0" indent="0" algn="ctr" defTabSz="311150">
              <a:lnSpc>
                <a:spcPct val="90000"/>
              </a:lnSpc>
              <a:spcBef>
                <a:spcPct val="0"/>
              </a:spcBef>
              <a:spcAft>
                <a:spcPct val="35000"/>
              </a:spcAft>
              <a:buNone/>
            </a:pPr>
            <a:r>
              <a:rPr lang="en-US" sz="800" b="1" kern="1200" dirty="0">
                <a:latin typeface="Montserrat" panose="020B0604020202020204" charset="0"/>
              </a:rPr>
              <a:t>INTRODUCTION</a:t>
            </a:r>
          </a:p>
        </p:txBody>
      </p:sp>
      <p:sp>
        <p:nvSpPr>
          <p:cNvPr id="17" name="Shape 16"/>
          <p:cNvSpPr/>
          <p:nvPr/>
        </p:nvSpPr>
        <p:spPr>
          <a:xfrm>
            <a:off x="7547726" y="619659"/>
            <a:ext cx="1348083" cy="871660"/>
          </a:xfrm>
          <a:prstGeom prst="leftCircularArrow">
            <a:avLst>
              <a:gd name="adj1" fmla="val 10980"/>
              <a:gd name="adj2" fmla="val 1142322"/>
              <a:gd name="adj3" fmla="val 6300000"/>
              <a:gd name="adj4" fmla="val 18900000"/>
              <a:gd name="adj5" fmla="val 12500"/>
            </a:avLst>
          </a:prstGeom>
        </p:spPr>
        <p:style>
          <a:lnRef idx="0">
            <a:schemeClr val="lt1">
              <a:hueOff val="0"/>
              <a:satOff val="0"/>
              <a:lumOff val="0"/>
              <a:alphaOff val="0"/>
            </a:schemeClr>
          </a:lnRef>
          <a:fillRef idx="3">
            <a:schemeClr val="accent3">
              <a:hueOff val="0"/>
              <a:satOff val="0"/>
              <a:lumOff val="0"/>
              <a:alphaOff val="0"/>
            </a:schemeClr>
          </a:fillRef>
          <a:effectRef idx="3">
            <a:schemeClr val="accent3">
              <a:hueOff val="0"/>
              <a:satOff val="0"/>
              <a:lumOff val="0"/>
              <a:alphaOff val="0"/>
            </a:schemeClr>
          </a:effectRef>
          <a:fontRef idx="minor">
            <a:schemeClr val="lt1"/>
          </a:fontRef>
        </p:style>
      </p:sp>
      <p:sp>
        <p:nvSpPr>
          <p:cNvPr id="18" name="Freeform: Shape 17"/>
          <p:cNvSpPr/>
          <p:nvPr/>
        </p:nvSpPr>
        <p:spPr>
          <a:xfrm>
            <a:off x="7547726" y="924557"/>
            <a:ext cx="1390079" cy="243097"/>
          </a:xfrm>
          <a:custGeom>
            <a:avLst/>
            <a:gdLst>
              <a:gd name="connsiteX0" fmla="*/ 0 w 797287"/>
              <a:gd name="connsiteY0" fmla="*/ 0 h 398465"/>
              <a:gd name="connsiteX1" fmla="*/ 797287 w 797287"/>
              <a:gd name="connsiteY1" fmla="*/ 0 h 398465"/>
              <a:gd name="connsiteX2" fmla="*/ 797287 w 797287"/>
              <a:gd name="connsiteY2" fmla="*/ 398465 h 398465"/>
              <a:gd name="connsiteX3" fmla="*/ 0 w 797287"/>
              <a:gd name="connsiteY3" fmla="*/ 398465 h 398465"/>
              <a:gd name="connsiteX4" fmla="*/ 0 w 797287"/>
              <a:gd name="connsiteY4" fmla="*/ 0 h 3984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287" h="398465">
                <a:moveTo>
                  <a:pt x="0" y="0"/>
                </a:moveTo>
                <a:lnTo>
                  <a:pt x="797287" y="0"/>
                </a:lnTo>
                <a:lnTo>
                  <a:pt x="797287" y="398465"/>
                </a:lnTo>
                <a:lnTo>
                  <a:pt x="0" y="39846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445" tIns="4445" rIns="4445" bIns="4445" numCol="1" spcCol="1270" anchor="ctr" anchorCtr="0">
            <a:noAutofit/>
          </a:bodyPr>
          <a:lstStyle/>
          <a:p>
            <a:pPr marL="0" lvl="0" indent="0" algn="ctr" defTabSz="311150">
              <a:lnSpc>
                <a:spcPct val="90000"/>
              </a:lnSpc>
              <a:spcBef>
                <a:spcPct val="0"/>
              </a:spcBef>
              <a:spcAft>
                <a:spcPct val="35000"/>
              </a:spcAft>
              <a:buNone/>
            </a:pPr>
            <a:r>
              <a:rPr lang="en-US" sz="800" b="1" kern="1200" dirty="0">
                <a:latin typeface="Montserrat" panose="020B0604020202020204" charset="0"/>
              </a:rPr>
              <a:t>REVIEW OF </a:t>
            </a:r>
          </a:p>
          <a:p>
            <a:pPr marL="0" lvl="0" indent="0" algn="ctr" defTabSz="311150">
              <a:lnSpc>
                <a:spcPct val="90000"/>
              </a:lnSpc>
              <a:spcBef>
                <a:spcPct val="0"/>
              </a:spcBef>
              <a:spcAft>
                <a:spcPct val="35000"/>
              </a:spcAft>
              <a:buNone/>
            </a:pPr>
            <a:r>
              <a:rPr lang="en-US" sz="800" b="1" kern="1200" dirty="0">
                <a:latin typeface="Montserrat" panose="020B0604020202020204" charset="0"/>
              </a:rPr>
              <a:t>EXISTING WORKS</a:t>
            </a:r>
          </a:p>
        </p:txBody>
      </p:sp>
      <p:sp>
        <p:nvSpPr>
          <p:cNvPr id="19" name="Arrow: Circular 18"/>
          <p:cNvSpPr/>
          <p:nvPr/>
        </p:nvSpPr>
        <p:spPr>
          <a:xfrm>
            <a:off x="7764995" y="1122734"/>
            <a:ext cx="1348083" cy="871660"/>
          </a:xfrm>
          <a:prstGeom prst="circularArrow">
            <a:avLst>
              <a:gd name="adj1" fmla="val 10980"/>
              <a:gd name="adj2" fmla="val 1142322"/>
              <a:gd name="adj3" fmla="val 4500000"/>
              <a:gd name="adj4" fmla="val 13500000"/>
              <a:gd name="adj5" fmla="val 12500"/>
            </a:avLst>
          </a:prstGeom>
        </p:spPr>
        <p:style>
          <a:lnRef idx="0">
            <a:schemeClr val="lt1">
              <a:hueOff val="0"/>
              <a:satOff val="0"/>
              <a:lumOff val="0"/>
              <a:alphaOff val="0"/>
            </a:schemeClr>
          </a:lnRef>
          <a:fillRef idx="3">
            <a:schemeClr val="accent4">
              <a:hueOff val="0"/>
              <a:satOff val="0"/>
              <a:lumOff val="0"/>
              <a:alphaOff val="0"/>
            </a:schemeClr>
          </a:fillRef>
          <a:effectRef idx="3">
            <a:schemeClr val="accent4">
              <a:hueOff val="0"/>
              <a:satOff val="0"/>
              <a:lumOff val="0"/>
              <a:alphaOff val="0"/>
            </a:schemeClr>
          </a:effectRef>
          <a:fontRef idx="minor">
            <a:schemeClr val="lt1"/>
          </a:fontRef>
        </p:style>
      </p:sp>
      <p:sp>
        <p:nvSpPr>
          <p:cNvPr id="20" name="Freeform: Shape 19"/>
          <p:cNvSpPr/>
          <p:nvPr/>
        </p:nvSpPr>
        <p:spPr>
          <a:xfrm>
            <a:off x="7820596" y="1421927"/>
            <a:ext cx="1390079" cy="243097"/>
          </a:xfrm>
          <a:custGeom>
            <a:avLst/>
            <a:gdLst>
              <a:gd name="connsiteX0" fmla="*/ 0 w 797287"/>
              <a:gd name="connsiteY0" fmla="*/ 0 h 398465"/>
              <a:gd name="connsiteX1" fmla="*/ 797287 w 797287"/>
              <a:gd name="connsiteY1" fmla="*/ 0 h 398465"/>
              <a:gd name="connsiteX2" fmla="*/ 797287 w 797287"/>
              <a:gd name="connsiteY2" fmla="*/ 398465 h 398465"/>
              <a:gd name="connsiteX3" fmla="*/ 0 w 797287"/>
              <a:gd name="connsiteY3" fmla="*/ 398465 h 398465"/>
              <a:gd name="connsiteX4" fmla="*/ 0 w 797287"/>
              <a:gd name="connsiteY4" fmla="*/ 0 h 3984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287" h="398465">
                <a:moveTo>
                  <a:pt x="0" y="0"/>
                </a:moveTo>
                <a:lnTo>
                  <a:pt x="797287" y="0"/>
                </a:lnTo>
                <a:lnTo>
                  <a:pt x="797287" y="398465"/>
                </a:lnTo>
                <a:lnTo>
                  <a:pt x="0" y="39846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445" tIns="4445" rIns="4445" bIns="4445" numCol="1" spcCol="1270" anchor="ctr" anchorCtr="0">
            <a:noAutofit/>
          </a:bodyPr>
          <a:lstStyle/>
          <a:p>
            <a:pPr marL="0" lvl="0" indent="0" algn="ctr" defTabSz="311150">
              <a:lnSpc>
                <a:spcPct val="90000"/>
              </a:lnSpc>
              <a:spcBef>
                <a:spcPct val="0"/>
              </a:spcBef>
              <a:spcAft>
                <a:spcPct val="35000"/>
              </a:spcAft>
              <a:buNone/>
            </a:pPr>
            <a:r>
              <a:rPr lang="en-US" sz="800" b="1" kern="1200" dirty="0">
                <a:latin typeface="Montserrat" panose="020B0604020202020204" charset="0"/>
              </a:rPr>
              <a:t>METHODOLOGY</a:t>
            </a:r>
          </a:p>
        </p:txBody>
      </p:sp>
      <p:sp>
        <p:nvSpPr>
          <p:cNvPr id="21" name="Shape 20"/>
          <p:cNvSpPr/>
          <p:nvPr/>
        </p:nvSpPr>
        <p:spPr>
          <a:xfrm>
            <a:off x="7547726" y="1624403"/>
            <a:ext cx="1348083" cy="871660"/>
          </a:xfrm>
          <a:prstGeom prst="leftCircularArrow">
            <a:avLst>
              <a:gd name="adj1" fmla="val 10980"/>
              <a:gd name="adj2" fmla="val 1142322"/>
              <a:gd name="adj3" fmla="val 6300000"/>
              <a:gd name="adj4" fmla="val 18900000"/>
              <a:gd name="adj5" fmla="val 12500"/>
            </a:avLst>
          </a:prstGeom>
        </p:spPr>
        <p:style>
          <a:lnRef idx="0">
            <a:schemeClr val="lt1">
              <a:hueOff val="0"/>
              <a:satOff val="0"/>
              <a:lumOff val="0"/>
              <a:alphaOff val="0"/>
            </a:schemeClr>
          </a:lnRef>
          <a:fillRef idx="3">
            <a:schemeClr val="accent5">
              <a:hueOff val="0"/>
              <a:satOff val="0"/>
              <a:lumOff val="0"/>
              <a:alphaOff val="0"/>
            </a:schemeClr>
          </a:fillRef>
          <a:effectRef idx="3">
            <a:schemeClr val="accent5">
              <a:hueOff val="0"/>
              <a:satOff val="0"/>
              <a:lumOff val="0"/>
              <a:alphaOff val="0"/>
            </a:schemeClr>
          </a:effectRef>
          <a:fontRef idx="minor">
            <a:schemeClr val="lt1"/>
          </a:fontRef>
        </p:style>
      </p:sp>
      <p:sp>
        <p:nvSpPr>
          <p:cNvPr id="22" name="Freeform: Shape 21"/>
          <p:cNvSpPr/>
          <p:nvPr/>
        </p:nvSpPr>
        <p:spPr>
          <a:xfrm>
            <a:off x="7464766" y="1938684"/>
            <a:ext cx="1390079" cy="243097"/>
          </a:xfrm>
          <a:custGeom>
            <a:avLst/>
            <a:gdLst>
              <a:gd name="connsiteX0" fmla="*/ 0 w 797287"/>
              <a:gd name="connsiteY0" fmla="*/ 0 h 398465"/>
              <a:gd name="connsiteX1" fmla="*/ 797287 w 797287"/>
              <a:gd name="connsiteY1" fmla="*/ 0 h 398465"/>
              <a:gd name="connsiteX2" fmla="*/ 797287 w 797287"/>
              <a:gd name="connsiteY2" fmla="*/ 398465 h 398465"/>
              <a:gd name="connsiteX3" fmla="*/ 0 w 797287"/>
              <a:gd name="connsiteY3" fmla="*/ 398465 h 398465"/>
              <a:gd name="connsiteX4" fmla="*/ 0 w 797287"/>
              <a:gd name="connsiteY4" fmla="*/ 0 h 3984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287" h="398465">
                <a:moveTo>
                  <a:pt x="0" y="0"/>
                </a:moveTo>
                <a:lnTo>
                  <a:pt x="797287" y="0"/>
                </a:lnTo>
                <a:lnTo>
                  <a:pt x="797287" y="398465"/>
                </a:lnTo>
                <a:lnTo>
                  <a:pt x="0" y="39846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445" tIns="4445" rIns="4445" bIns="4445" numCol="1" spcCol="1270" anchor="ctr" anchorCtr="0">
            <a:noAutofit/>
          </a:bodyPr>
          <a:lstStyle/>
          <a:p>
            <a:pPr marL="0" lvl="0" indent="0" algn="ctr" defTabSz="311150">
              <a:lnSpc>
                <a:spcPct val="90000"/>
              </a:lnSpc>
              <a:spcBef>
                <a:spcPct val="0"/>
              </a:spcBef>
              <a:spcAft>
                <a:spcPct val="35000"/>
              </a:spcAft>
              <a:buNone/>
            </a:pPr>
            <a:r>
              <a:rPr lang="en-US" sz="800" b="1" kern="1200" dirty="0">
                <a:latin typeface="Montserrat" panose="020B0604020202020204" charset="0"/>
              </a:rPr>
              <a:t>RESULTS AND </a:t>
            </a:r>
          </a:p>
          <a:p>
            <a:pPr marL="0" lvl="0" indent="0" algn="ctr" defTabSz="311150">
              <a:lnSpc>
                <a:spcPct val="90000"/>
              </a:lnSpc>
              <a:spcBef>
                <a:spcPct val="0"/>
              </a:spcBef>
              <a:spcAft>
                <a:spcPct val="35000"/>
              </a:spcAft>
              <a:buNone/>
            </a:pPr>
            <a:r>
              <a:rPr lang="en-US" sz="800" b="1" kern="1200" dirty="0">
                <a:latin typeface="Montserrat" panose="020B0604020202020204" charset="0"/>
              </a:rPr>
              <a:t>DISCUSSION</a:t>
            </a:r>
          </a:p>
        </p:txBody>
      </p:sp>
      <p:sp>
        <p:nvSpPr>
          <p:cNvPr id="23" name="Block Arc 22"/>
          <p:cNvSpPr/>
          <p:nvPr/>
        </p:nvSpPr>
        <p:spPr>
          <a:xfrm>
            <a:off x="7820596" y="2183189"/>
            <a:ext cx="1158173" cy="749267"/>
          </a:xfrm>
          <a:prstGeom prst="blockArc">
            <a:avLst>
              <a:gd name="adj1" fmla="val 13500000"/>
              <a:gd name="adj2" fmla="val 10800000"/>
              <a:gd name="adj3" fmla="val 12740"/>
            </a:avLst>
          </a:prstGeom>
        </p:spPr>
        <p:style>
          <a:lnRef idx="0">
            <a:schemeClr val="lt1">
              <a:hueOff val="0"/>
              <a:satOff val="0"/>
              <a:lumOff val="0"/>
              <a:alphaOff val="0"/>
            </a:schemeClr>
          </a:lnRef>
          <a:fillRef idx="3">
            <a:schemeClr val="accent6">
              <a:hueOff val="0"/>
              <a:satOff val="0"/>
              <a:lumOff val="0"/>
              <a:alphaOff val="0"/>
            </a:schemeClr>
          </a:fillRef>
          <a:effectRef idx="3">
            <a:schemeClr val="accent6">
              <a:hueOff val="0"/>
              <a:satOff val="0"/>
              <a:lumOff val="0"/>
              <a:alphaOff val="0"/>
            </a:schemeClr>
          </a:effectRef>
          <a:fontRef idx="minor">
            <a:schemeClr val="lt1"/>
          </a:fontRef>
        </p:style>
      </p:sp>
      <p:sp>
        <p:nvSpPr>
          <p:cNvPr id="24" name="Freeform: Shape 23"/>
          <p:cNvSpPr/>
          <p:nvPr/>
        </p:nvSpPr>
        <p:spPr>
          <a:xfrm>
            <a:off x="7722999" y="2462193"/>
            <a:ext cx="1390079" cy="243097"/>
          </a:xfrm>
          <a:custGeom>
            <a:avLst/>
            <a:gdLst>
              <a:gd name="connsiteX0" fmla="*/ 0 w 797287"/>
              <a:gd name="connsiteY0" fmla="*/ 0 h 398465"/>
              <a:gd name="connsiteX1" fmla="*/ 797287 w 797287"/>
              <a:gd name="connsiteY1" fmla="*/ 0 h 398465"/>
              <a:gd name="connsiteX2" fmla="*/ 797287 w 797287"/>
              <a:gd name="connsiteY2" fmla="*/ 398465 h 398465"/>
              <a:gd name="connsiteX3" fmla="*/ 0 w 797287"/>
              <a:gd name="connsiteY3" fmla="*/ 398465 h 398465"/>
              <a:gd name="connsiteX4" fmla="*/ 0 w 797287"/>
              <a:gd name="connsiteY4" fmla="*/ 0 h 3984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287" h="398465">
                <a:moveTo>
                  <a:pt x="0" y="0"/>
                </a:moveTo>
                <a:lnTo>
                  <a:pt x="797287" y="0"/>
                </a:lnTo>
                <a:lnTo>
                  <a:pt x="797287" y="398465"/>
                </a:lnTo>
                <a:lnTo>
                  <a:pt x="0" y="39846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445" tIns="4445" rIns="4445" bIns="4445" numCol="1" spcCol="1270" anchor="ctr" anchorCtr="0">
            <a:noAutofit/>
          </a:bodyPr>
          <a:lstStyle/>
          <a:p>
            <a:pPr marL="0" lvl="0" indent="0" algn="ctr" defTabSz="311150">
              <a:lnSpc>
                <a:spcPct val="90000"/>
              </a:lnSpc>
              <a:spcBef>
                <a:spcPct val="0"/>
              </a:spcBef>
              <a:spcAft>
                <a:spcPct val="35000"/>
              </a:spcAft>
              <a:buNone/>
            </a:pPr>
            <a:r>
              <a:rPr lang="en-US" sz="800" b="1" kern="1200" dirty="0">
                <a:latin typeface="Montserrat" panose="020B0604020202020204" charset="0"/>
              </a:rPr>
              <a:t>CONCLUSION</a:t>
            </a:r>
          </a:p>
        </p:txBody>
      </p:sp>
      <p:pic>
        <p:nvPicPr>
          <p:cNvPr id="1026" name="Picture 2" descr="https://www.pcpdocs.com/wp-content/uploads/2013/10/attentive-care-in-his-twilight-year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234" y="3365500"/>
            <a:ext cx="2475437" cy="1603493"/>
          </a:xfrm>
          <a:prstGeom prst="rect">
            <a:avLst/>
          </a:prstGeom>
          <a:noFill/>
          <a:extLst>
            <a:ext uri="{909E8E84-426E-40DD-AFC4-6F175D3DCCD1}">
              <a14:hiddenFill xmlns:a14="http://schemas.microsoft.com/office/drawing/2010/main">
                <a:solidFill>
                  <a:srgbClr val="FFFFFF"/>
                </a:solidFill>
              </a14:hiddenFill>
            </a:ext>
          </a:extLst>
        </p:spPr>
      </p:pic>
      <p:sp>
        <p:nvSpPr>
          <p:cNvPr id="25" name="Freeform: Shape 24"/>
          <p:cNvSpPr/>
          <p:nvPr/>
        </p:nvSpPr>
        <p:spPr>
          <a:xfrm>
            <a:off x="2939671" y="4408328"/>
            <a:ext cx="2333027" cy="560665"/>
          </a:xfrm>
          <a:custGeom>
            <a:avLst/>
            <a:gdLst>
              <a:gd name="connsiteX0" fmla="*/ 0 w 2333027"/>
              <a:gd name="connsiteY0" fmla="*/ 0 h 560665"/>
              <a:gd name="connsiteX1" fmla="*/ 2333027 w 2333027"/>
              <a:gd name="connsiteY1" fmla="*/ 0 h 560665"/>
              <a:gd name="connsiteX2" fmla="*/ 2333027 w 2333027"/>
              <a:gd name="connsiteY2" fmla="*/ 560665 h 560665"/>
              <a:gd name="connsiteX3" fmla="*/ 0 w 2333027"/>
              <a:gd name="connsiteY3" fmla="*/ 560665 h 560665"/>
              <a:gd name="connsiteX4" fmla="*/ 0 w 2333027"/>
              <a:gd name="connsiteY4" fmla="*/ 0 h 5606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3027" h="560665">
                <a:moveTo>
                  <a:pt x="0" y="0"/>
                </a:moveTo>
                <a:lnTo>
                  <a:pt x="2333027" y="0"/>
                </a:lnTo>
                <a:lnTo>
                  <a:pt x="2333027" y="560665"/>
                </a:lnTo>
                <a:lnTo>
                  <a:pt x="0" y="560665"/>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2865" tIns="62865" rIns="62865" bIns="62865" numCol="1" spcCol="1270" anchor="ctr" anchorCtr="0">
            <a:noAutofit/>
          </a:bodyPr>
          <a:lstStyle/>
          <a:p>
            <a:pPr marL="0" lvl="0" indent="0" algn="ctr" defTabSz="1466850">
              <a:lnSpc>
                <a:spcPct val="90000"/>
              </a:lnSpc>
              <a:spcBef>
                <a:spcPct val="0"/>
              </a:spcBef>
              <a:spcAft>
                <a:spcPct val="5000"/>
              </a:spcAft>
              <a:buNone/>
            </a:pPr>
            <a:r>
              <a:rPr lang="en-US" sz="1800" b="1" kern="1200" dirty="0"/>
              <a:t>Relationship with care-receivers</a:t>
            </a:r>
          </a:p>
        </p:txBody>
      </p:sp>
      <p:sp>
        <p:nvSpPr>
          <p:cNvPr id="26" name="Title 1"/>
          <p:cNvSpPr txBox="1">
            <a:spLocks/>
          </p:cNvSpPr>
          <p:nvPr/>
        </p:nvSpPr>
        <p:spPr>
          <a:xfrm>
            <a:off x="249453" y="764411"/>
            <a:ext cx="6685657" cy="485699"/>
          </a:xfrm>
          <a:prstGeom prst="rect">
            <a:avLst/>
          </a:prstGeom>
          <a:noFill/>
          <a:ln>
            <a:noFill/>
          </a:ln>
        </p:spPr>
        <p:txBody>
          <a:bodyPr lIns="91425" tIns="91425" rIns="91425" bIns="91425" anchor="b"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rgbClr val="999999"/>
              </a:buClr>
              <a:buSzPct val="100000"/>
              <a:buFont typeface="Montserrat"/>
              <a:buNone/>
              <a:defRPr sz="2400" b="1" i="0" u="none" strike="noStrike" cap="none">
                <a:solidFill>
                  <a:srgbClr val="999999"/>
                </a:solidFill>
                <a:latin typeface="Montserrat"/>
                <a:ea typeface="Montserrat"/>
                <a:cs typeface="Montserrat"/>
                <a:sym typeface="Montserrat"/>
              </a:defRPr>
            </a:lvl1pPr>
            <a:lvl2pPr lvl="1">
              <a:spcBef>
                <a:spcPts val="0"/>
              </a:spcBef>
              <a:buClr>
                <a:srgbClr val="999999"/>
              </a:buClr>
              <a:buSzPct val="100000"/>
              <a:buFont typeface="Montserrat"/>
              <a:buNone/>
              <a:defRPr sz="2400" b="1">
                <a:solidFill>
                  <a:srgbClr val="999999"/>
                </a:solidFill>
                <a:latin typeface="Montserrat"/>
                <a:ea typeface="Montserrat"/>
                <a:cs typeface="Montserrat"/>
                <a:sym typeface="Montserrat"/>
              </a:defRPr>
            </a:lvl2pPr>
            <a:lvl3pPr lvl="2">
              <a:spcBef>
                <a:spcPts val="0"/>
              </a:spcBef>
              <a:buClr>
                <a:srgbClr val="999999"/>
              </a:buClr>
              <a:buSzPct val="100000"/>
              <a:buFont typeface="Montserrat"/>
              <a:buNone/>
              <a:defRPr sz="2400" b="1">
                <a:solidFill>
                  <a:srgbClr val="999999"/>
                </a:solidFill>
                <a:latin typeface="Montserrat"/>
                <a:ea typeface="Montserrat"/>
                <a:cs typeface="Montserrat"/>
                <a:sym typeface="Montserrat"/>
              </a:defRPr>
            </a:lvl3pPr>
            <a:lvl4pPr lvl="3">
              <a:spcBef>
                <a:spcPts val="0"/>
              </a:spcBef>
              <a:buClr>
                <a:srgbClr val="999999"/>
              </a:buClr>
              <a:buSzPct val="100000"/>
              <a:buFont typeface="Montserrat"/>
              <a:buNone/>
              <a:defRPr sz="2400" b="1">
                <a:solidFill>
                  <a:srgbClr val="999999"/>
                </a:solidFill>
                <a:latin typeface="Montserrat"/>
                <a:ea typeface="Montserrat"/>
                <a:cs typeface="Montserrat"/>
                <a:sym typeface="Montserrat"/>
              </a:defRPr>
            </a:lvl4pPr>
            <a:lvl5pPr lvl="4">
              <a:spcBef>
                <a:spcPts val="0"/>
              </a:spcBef>
              <a:buClr>
                <a:srgbClr val="999999"/>
              </a:buClr>
              <a:buSzPct val="100000"/>
              <a:buFont typeface="Montserrat"/>
              <a:buNone/>
              <a:defRPr sz="2400" b="1">
                <a:solidFill>
                  <a:srgbClr val="999999"/>
                </a:solidFill>
                <a:latin typeface="Montserrat"/>
                <a:ea typeface="Montserrat"/>
                <a:cs typeface="Montserrat"/>
                <a:sym typeface="Montserrat"/>
              </a:defRPr>
            </a:lvl5pPr>
            <a:lvl6pPr lvl="5">
              <a:spcBef>
                <a:spcPts val="0"/>
              </a:spcBef>
              <a:buClr>
                <a:srgbClr val="999999"/>
              </a:buClr>
              <a:buSzPct val="100000"/>
              <a:buFont typeface="Montserrat"/>
              <a:buNone/>
              <a:defRPr sz="2400" b="1">
                <a:solidFill>
                  <a:srgbClr val="999999"/>
                </a:solidFill>
                <a:latin typeface="Montserrat"/>
                <a:ea typeface="Montserrat"/>
                <a:cs typeface="Montserrat"/>
                <a:sym typeface="Montserrat"/>
              </a:defRPr>
            </a:lvl6pPr>
            <a:lvl7pPr lvl="6">
              <a:spcBef>
                <a:spcPts val="0"/>
              </a:spcBef>
              <a:buClr>
                <a:srgbClr val="999999"/>
              </a:buClr>
              <a:buSzPct val="100000"/>
              <a:buFont typeface="Montserrat"/>
              <a:buNone/>
              <a:defRPr sz="2400" b="1">
                <a:solidFill>
                  <a:srgbClr val="999999"/>
                </a:solidFill>
                <a:latin typeface="Montserrat"/>
                <a:ea typeface="Montserrat"/>
                <a:cs typeface="Montserrat"/>
                <a:sym typeface="Montserrat"/>
              </a:defRPr>
            </a:lvl7pPr>
            <a:lvl8pPr lvl="7">
              <a:spcBef>
                <a:spcPts val="0"/>
              </a:spcBef>
              <a:buClr>
                <a:srgbClr val="999999"/>
              </a:buClr>
              <a:buSzPct val="100000"/>
              <a:buFont typeface="Montserrat"/>
              <a:buNone/>
              <a:defRPr sz="2400" b="1">
                <a:solidFill>
                  <a:srgbClr val="999999"/>
                </a:solidFill>
                <a:latin typeface="Montserrat"/>
                <a:ea typeface="Montserrat"/>
                <a:cs typeface="Montserrat"/>
                <a:sym typeface="Montserrat"/>
              </a:defRPr>
            </a:lvl8pPr>
            <a:lvl9pPr lvl="8">
              <a:spcBef>
                <a:spcPts val="0"/>
              </a:spcBef>
              <a:buClr>
                <a:srgbClr val="999999"/>
              </a:buClr>
              <a:buSzPct val="100000"/>
              <a:buFont typeface="Montserrat"/>
              <a:buNone/>
              <a:defRPr sz="2400" b="1">
                <a:solidFill>
                  <a:srgbClr val="999999"/>
                </a:solidFill>
                <a:latin typeface="Montserrat"/>
                <a:ea typeface="Montserrat"/>
                <a:cs typeface="Montserrat"/>
                <a:sym typeface="Montserrat"/>
              </a:defRPr>
            </a:lvl9pPr>
          </a:lstStyle>
          <a:p>
            <a:r>
              <a:rPr lang="en-SG" dirty="0">
                <a:solidFill>
                  <a:schemeClr val="tx1"/>
                </a:solidFill>
              </a:rPr>
              <a:t>Modern Notification Systems for Nursing Staff Support</a:t>
            </a:r>
          </a:p>
        </p:txBody>
      </p:sp>
    </p:spTree>
    <p:extLst>
      <p:ext uri="{BB962C8B-B14F-4D97-AF65-F5344CB8AC3E}">
        <p14:creationId xmlns:p14="http://schemas.microsoft.com/office/powerpoint/2010/main" val="1819371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nodeType="withEffect">
                                  <p:stCondLst>
                                    <p:cond delay="0"/>
                                  </p:stCondLst>
                                  <p:childTnLst>
                                    <p:set>
                                      <p:cBhvr>
                                        <p:cTn id="6" dur="indefinite"/>
                                        <p:tgtEl>
                                          <p:spTgt spid="19"/>
                                        </p:tgtEl>
                                        <p:attrNameLst>
                                          <p:attrName>style.opacity</p:attrName>
                                        </p:attrNameLst>
                                      </p:cBhvr>
                                      <p:to>
                                        <p:strVal val="0.25"/>
                                      </p:to>
                                    </p:set>
                                    <p:animEffect filter="image" prLst="opacity: 0.25">
                                      <p:cBhvr rctx="IE">
                                        <p:cTn id="7" dur="indefinite"/>
                                        <p:tgtEl>
                                          <p:spTgt spid="19"/>
                                        </p:tgtEl>
                                      </p:cBhvr>
                                    </p:animEffect>
                                  </p:childTnLst>
                                </p:cTn>
                              </p:par>
                              <p:par>
                                <p:cTn id="8" presetID="9" presetClass="emph" presetSubtype="0" grpId="0" nodeType="withEffect">
                                  <p:stCondLst>
                                    <p:cond delay="0"/>
                                  </p:stCondLst>
                                  <p:childTnLst>
                                    <p:set>
                                      <p:cBhvr>
                                        <p:cTn id="9" dur="indefinite"/>
                                        <p:tgtEl>
                                          <p:spTgt spid="20"/>
                                        </p:tgtEl>
                                        <p:attrNameLst>
                                          <p:attrName>style.opacity</p:attrName>
                                        </p:attrNameLst>
                                      </p:cBhvr>
                                      <p:to>
                                        <p:strVal val="0.25"/>
                                      </p:to>
                                    </p:set>
                                    <p:animEffect filter="image" prLst="opacity: 0.25">
                                      <p:cBhvr rctx="IE">
                                        <p:cTn id="10" dur="indefinite"/>
                                        <p:tgtEl>
                                          <p:spTgt spid="20"/>
                                        </p:tgtEl>
                                      </p:cBhvr>
                                    </p:animEffect>
                                  </p:childTnLst>
                                </p:cTn>
                              </p:par>
                              <p:par>
                                <p:cTn id="11" presetID="9" presetClass="emph" presetSubtype="0" nodeType="withEffect">
                                  <p:stCondLst>
                                    <p:cond delay="0"/>
                                  </p:stCondLst>
                                  <p:childTnLst>
                                    <p:set>
                                      <p:cBhvr>
                                        <p:cTn id="12" dur="indefinite"/>
                                        <p:tgtEl>
                                          <p:spTgt spid="21"/>
                                        </p:tgtEl>
                                        <p:attrNameLst>
                                          <p:attrName>style.opacity</p:attrName>
                                        </p:attrNameLst>
                                      </p:cBhvr>
                                      <p:to>
                                        <p:strVal val="0.25"/>
                                      </p:to>
                                    </p:set>
                                    <p:animEffect filter="image" prLst="opacity: 0.25">
                                      <p:cBhvr rctx="IE">
                                        <p:cTn id="13" dur="indefinite"/>
                                        <p:tgtEl>
                                          <p:spTgt spid="21"/>
                                        </p:tgtEl>
                                      </p:cBhvr>
                                    </p:animEffect>
                                  </p:childTnLst>
                                </p:cTn>
                              </p:par>
                              <p:par>
                                <p:cTn id="14" presetID="9" presetClass="emph" presetSubtype="0" grpId="0" nodeType="withEffect">
                                  <p:stCondLst>
                                    <p:cond delay="0"/>
                                  </p:stCondLst>
                                  <p:childTnLst>
                                    <p:set>
                                      <p:cBhvr>
                                        <p:cTn id="15" dur="indefinite"/>
                                        <p:tgtEl>
                                          <p:spTgt spid="22"/>
                                        </p:tgtEl>
                                        <p:attrNameLst>
                                          <p:attrName>style.opacity</p:attrName>
                                        </p:attrNameLst>
                                      </p:cBhvr>
                                      <p:to>
                                        <p:strVal val="0.25"/>
                                      </p:to>
                                    </p:set>
                                    <p:animEffect filter="image" prLst="opacity: 0.25">
                                      <p:cBhvr rctx="IE">
                                        <p:cTn id="16" dur="indefinite"/>
                                        <p:tgtEl>
                                          <p:spTgt spid="22"/>
                                        </p:tgtEl>
                                      </p:cBhvr>
                                    </p:animEffect>
                                  </p:childTnLst>
                                </p:cTn>
                              </p:par>
                              <p:par>
                                <p:cTn id="17" presetID="9" presetClass="emph" presetSubtype="0" nodeType="withEffect">
                                  <p:stCondLst>
                                    <p:cond delay="0"/>
                                  </p:stCondLst>
                                  <p:childTnLst>
                                    <p:set>
                                      <p:cBhvr>
                                        <p:cTn id="18" dur="indefinite"/>
                                        <p:tgtEl>
                                          <p:spTgt spid="23"/>
                                        </p:tgtEl>
                                        <p:attrNameLst>
                                          <p:attrName>style.opacity</p:attrName>
                                        </p:attrNameLst>
                                      </p:cBhvr>
                                      <p:to>
                                        <p:strVal val="0.25"/>
                                      </p:to>
                                    </p:set>
                                    <p:animEffect filter="image" prLst="opacity: 0.25">
                                      <p:cBhvr rctx="IE">
                                        <p:cTn id="19" dur="indefinite"/>
                                        <p:tgtEl>
                                          <p:spTgt spid="23"/>
                                        </p:tgtEl>
                                      </p:cBhvr>
                                    </p:animEffect>
                                  </p:childTnLst>
                                </p:cTn>
                              </p:par>
                              <p:par>
                                <p:cTn id="20" presetID="9" presetClass="emph" presetSubtype="0" grpId="0" nodeType="withEffect">
                                  <p:stCondLst>
                                    <p:cond delay="0"/>
                                  </p:stCondLst>
                                  <p:childTnLst>
                                    <p:set>
                                      <p:cBhvr>
                                        <p:cTn id="21" dur="indefinite"/>
                                        <p:tgtEl>
                                          <p:spTgt spid="24"/>
                                        </p:tgtEl>
                                        <p:attrNameLst>
                                          <p:attrName>style.opacity</p:attrName>
                                        </p:attrNameLst>
                                      </p:cBhvr>
                                      <p:to>
                                        <p:strVal val="0.25"/>
                                      </p:to>
                                    </p:set>
                                    <p:animEffect filter="image" prLst="opacity: 0.25">
                                      <p:cBhvr rctx="IE">
                                        <p:cTn id="22" dur="indefinite"/>
                                        <p:tgtEl>
                                          <p:spTgt spid="24"/>
                                        </p:tgtEl>
                                      </p:cBhvr>
                                    </p:animEffect>
                                  </p:childTnLst>
                                </p:cTn>
                              </p:par>
                              <p:par>
                                <p:cTn id="23" presetID="9" presetClass="emph" presetSubtype="0" grpId="0" nodeType="withEffect">
                                  <p:stCondLst>
                                    <p:cond delay="0"/>
                                  </p:stCondLst>
                                  <p:childTnLst>
                                    <p:set>
                                      <p:cBhvr>
                                        <p:cTn id="24" dur="indefinite"/>
                                        <p:tgtEl>
                                          <p:spTgt spid="16"/>
                                        </p:tgtEl>
                                        <p:attrNameLst>
                                          <p:attrName>style.opacity</p:attrName>
                                        </p:attrNameLst>
                                      </p:cBhvr>
                                      <p:to>
                                        <p:strVal val="0.25"/>
                                      </p:to>
                                    </p:set>
                                    <p:animEffect filter="image" prLst="opacity: 0.25">
                                      <p:cBhvr rctx="IE">
                                        <p:cTn id="25" dur="indefinite"/>
                                        <p:tgtEl>
                                          <p:spTgt spid="16"/>
                                        </p:tgtEl>
                                      </p:cBhvr>
                                    </p:animEffect>
                                  </p:childTnLst>
                                </p:cTn>
                              </p:par>
                              <p:par>
                                <p:cTn id="26" presetID="9" presetClass="emph" presetSubtype="0" nodeType="withEffect">
                                  <p:stCondLst>
                                    <p:cond delay="0"/>
                                  </p:stCondLst>
                                  <p:childTnLst>
                                    <p:set>
                                      <p:cBhvr>
                                        <p:cTn id="27" dur="indefinite"/>
                                        <p:tgtEl>
                                          <p:spTgt spid="15"/>
                                        </p:tgtEl>
                                        <p:attrNameLst>
                                          <p:attrName>style.opacity</p:attrName>
                                        </p:attrNameLst>
                                      </p:cBhvr>
                                      <p:to>
                                        <p:strVal val="0.25"/>
                                      </p:to>
                                    </p:set>
                                    <p:animEffect filter="image" prLst="opacity: 0.25">
                                      <p:cBhvr rctx="IE">
                                        <p:cTn id="28" dur="indefinite"/>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20" grpId="0"/>
      <p:bldP spid="22" grpId="0"/>
      <p:bldP spid="24" grpId="0"/>
    </p:bldLst>
  </p:timing>
</p:sld>
</file>

<file path=ppt/theme/theme1.xml><?xml version="1.0" encoding="utf-8"?>
<a:theme xmlns:a="http://schemas.openxmlformats.org/drawingml/2006/main" name="Arvirargus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7877</TotalTime>
  <Words>2086</Words>
  <Application>Microsoft Office PowerPoint</Application>
  <PresentationFormat>On-screen Show (16:9)</PresentationFormat>
  <Paragraphs>466</Paragraphs>
  <Slides>37</Slides>
  <Notes>26</Notes>
  <HiddenSlides>0</HiddenSlides>
  <MMClips>2</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37</vt:i4>
      </vt:variant>
    </vt:vector>
  </HeadingPairs>
  <TitlesOfParts>
    <vt:vector size="42" baseType="lpstr">
      <vt:lpstr>Montserrat</vt:lpstr>
      <vt:lpstr>Karla</vt:lpstr>
      <vt:lpstr>Arial</vt:lpstr>
      <vt:lpstr>Wingdings</vt:lpstr>
      <vt:lpstr>Arvirargus template</vt:lpstr>
      <vt:lpstr>Smart Notification System for Nursing homes    JOVIN YAP KUANG YONG U1421323K</vt:lpstr>
      <vt:lpstr>OUTLINE OF PRESENTATION</vt:lpstr>
      <vt:lpstr>  1. INTRODUCTION</vt:lpstr>
      <vt:lpstr>PowerPoint Presentation</vt:lpstr>
      <vt:lpstr>  2. REVIEW OF EXISTING WORKS</vt:lpstr>
      <vt:lpstr>PowerPoint Presentation</vt:lpstr>
      <vt:lpstr>PowerPoint Presentation</vt:lpstr>
      <vt:lpstr>PowerPoint Presentation</vt:lpstr>
      <vt:lpstr>PowerPoint Presentation</vt:lpstr>
      <vt:lpstr>PowerPoint Presentation</vt:lpstr>
      <vt:lpstr>PowerPoint Presentation</vt:lpstr>
      <vt:lpstr>  3. METHODOLOGY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4. RESULTS AND DISCUSSION</vt:lpstr>
      <vt:lpstr>PowerPoint Presentation</vt:lpstr>
      <vt:lpstr>PowerPoint Presentation</vt:lpstr>
      <vt:lpstr>PowerPoint Presentation</vt:lpstr>
      <vt:lpstr>PowerPoint Presentation</vt:lpstr>
      <vt:lpstr>   Number of missed/late call across different caregiver ratio </vt:lpstr>
      <vt:lpstr>PowerPoint Presentation</vt:lpstr>
      <vt:lpstr>  5. CONCLUSION</vt:lpstr>
      <vt:lpstr>PowerPoint Presentation</vt:lpstr>
      <vt:lpstr>Conclusion- Limitations and future works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HIANG CHENG WOON U1221511H</dc:title>
  <dc:creator>Jovin_yky</dc:creator>
  <cp:lastModifiedBy>#JOVIN YAP KUANG YONG#</cp:lastModifiedBy>
  <cp:revision>380</cp:revision>
  <dcterms:modified xsi:type="dcterms:W3CDTF">2017-05-02T04:30:48Z</dcterms:modified>
</cp:coreProperties>
</file>